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4"/>
  </p:notesMasterIdLst>
  <p:handoutMasterIdLst>
    <p:handoutMasterId r:id="rId15"/>
  </p:handoutMasterIdLst>
  <p:sldIdLst>
    <p:sldId id="294" r:id="rId5"/>
    <p:sldId id="258" r:id="rId6"/>
    <p:sldId id="429" r:id="rId7"/>
    <p:sldId id="489" r:id="rId8"/>
    <p:sldId id="470" r:id="rId9"/>
    <p:sldId id="263" r:id="rId10"/>
    <p:sldId id="264" r:id="rId11"/>
    <p:sldId id="337" r:id="rId12"/>
    <p:sldId id="259" r:id="rId13"/>
  </p:sldIdLst>
  <p:sldSz cx="12192000" cy="6858000"/>
  <p:notesSz cx="9309100" cy="70231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E6AB12-68E3-7536-3086-970704DC0043}" name="Nadia McDowell" initials="NM" userId="S::nadia.mcdowell@cambiumassessment.com::4a7051d3-cf0a-4a33-9b55-7075dcdef7ea" providerId="AD"/>
  <p188:author id="{0B34C5E8-C80D-7F5C-F223-9D97D9EA631D}" name="Jennifer Strittmatter" initials="JS" userId="S::jennifer.strittmatter@cambiumassessment.com::e8934ff7-9e4a-4c8d-9513-cfdab75a79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Lila Yuen" initials="LY" lastIdx="3" clrIdx="8">
    <p:extLst>
      <p:ext uri="{19B8F6BF-5375-455C-9EA6-DF929625EA0E}">
        <p15:presenceInfo xmlns:p15="http://schemas.microsoft.com/office/powerpoint/2012/main" userId="4bbabeb9c0775d46" providerId="Windows Live"/>
      </p:ext>
    </p:extLst>
  </p:cmAuthor>
  <p:cmAuthor id="10" name="Ledis Castillo" initials="LC" lastIdx="7" clrIdx="9">
    <p:extLst>
      <p:ext uri="{19B8F6BF-5375-455C-9EA6-DF929625EA0E}">
        <p15:presenceInfo xmlns:p15="http://schemas.microsoft.com/office/powerpoint/2012/main" userId="S-1-5-21-165637637-657010290-618671499-6273" providerId="AD"/>
      </p:ext>
    </p:extLst>
  </p:cmAuthor>
  <p:cmAuthor id="11" name="Bracey, Niema" initials="BN" lastIdx="1" clrIdx="10">
    <p:extLst>
      <p:ext uri="{19B8F6BF-5375-455C-9EA6-DF929625EA0E}">
        <p15:presenceInfo xmlns:p15="http://schemas.microsoft.com/office/powerpoint/2012/main" userId="S::nbracey@air.org::5089c354-1592-45e8-a76e-056b2558fa3a" providerId="AD"/>
      </p:ext>
    </p:extLst>
  </p:cmAuthor>
  <p:cmAuthor id="12" name="Theophilus, Dianne" initials="TD" lastIdx="1" clrIdx="11">
    <p:extLst>
      <p:ext uri="{19B8F6BF-5375-455C-9EA6-DF929625EA0E}">
        <p15:presenceInfo xmlns:p15="http://schemas.microsoft.com/office/powerpoint/2012/main" userId="Theophilus, Dianne" providerId="None"/>
      </p:ext>
    </p:extLst>
  </p:cmAuthor>
  <p:cmAuthor id="13" name="Truc Vo" initials="TV" lastIdx="1" clrIdx="12">
    <p:extLst>
      <p:ext uri="{19B8F6BF-5375-455C-9EA6-DF929625EA0E}">
        <p15:presenceInfo xmlns:p15="http://schemas.microsoft.com/office/powerpoint/2012/main" userId="S::truc.vo@cambiumassessment.com::d402882a-4358-404c-b429-f99634ede9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1" autoAdjust="0"/>
    <p:restoredTop sz="85281" autoAdjust="0"/>
  </p:normalViewPr>
  <p:slideViewPr>
    <p:cSldViewPr snapToGrid="0">
      <p:cViewPr varScale="1">
        <p:scale>
          <a:sx n="102" d="100"/>
          <a:sy n="102" d="100"/>
        </p:scale>
        <p:origin x="990" y="96"/>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to the online training module for the Appeals Process in TIDE. In this training module we will walk through the process of creating appeals, viewing the status of appeals, and uploading appeals.</a:t>
            </a:r>
            <a:endParaRPr lang="en-US" dirty="0">
              <a:latin typeface="Arial" panose="020B0604020202020204" pitchFamily="34" charset="0"/>
              <a:cs typeface="Arial" panose="020B0604020202020204" pitchFamily="34" charset="0"/>
            </a:endParaRP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mn-lt"/>
              </a:rPr>
              <a:t>The</a:t>
            </a:r>
            <a:r>
              <a:rPr lang="en-US" baseline="0" dirty="0">
                <a:latin typeface="+mn-lt"/>
              </a:rPr>
              <a:t> </a:t>
            </a:r>
            <a:r>
              <a:rPr lang="en-US" i="0" baseline="0" dirty="0">
                <a:latin typeface="+mn-lt"/>
              </a:rPr>
              <a:t>“Appeals Process” module</a:t>
            </a:r>
            <a:r>
              <a:rPr lang="en-US" dirty="0">
                <a:latin typeface="+mn-lt"/>
              </a:rPr>
              <a:t> is</a:t>
            </a:r>
            <a:r>
              <a:rPr lang="en-US" baseline="0" dirty="0">
                <a:latin typeface="+mn-lt"/>
              </a:rPr>
              <a:t> sixth in a series of online training modules on the TIDE system and its features. Visit the other training modules to learn about other features in TIDE, and c</a:t>
            </a:r>
            <a:r>
              <a:rPr lang="en-US" dirty="0">
                <a:latin typeface="+mn-lt"/>
                <a:cs typeface="Arial" panose="020B0604020202020204" pitchFamily="34" charset="0"/>
              </a:rPr>
              <a:t>heck out the </a:t>
            </a:r>
            <a:r>
              <a:rPr lang="en-US" i="1" dirty="0">
                <a:latin typeface="+mn-lt"/>
                <a:cs typeface="Arial" panose="020B0604020202020204" pitchFamily="34" charset="0"/>
              </a:rPr>
              <a:t>TIDE User Guide</a:t>
            </a:r>
            <a:r>
              <a:rPr lang="en-US" dirty="0">
                <a:latin typeface="+mn-lt"/>
                <a:cs typeface="Arial" panose="020B0604020202020204" pitchFamily="34" charset="0"/>
              </a:rPr>
              <a:t> on your state’s portal for additional information about features in your state’s version of TIDE.</a:t>
            </a:r>
          </a:p>
          <a:p>
            <a:endParaRPr lang="en-US" dirty="0">
              <a:latin typeface="+mn-lt"/>
            </a:endParaRPr>
          </a:p>
          <a:p>
            <a:pPr defTabSz="933237">
              <a:defRPr/>
            </a:pPr>
            <a:r>
              <a:rPr lang="en-US" dirty="0">
                <a:latin typeface="+mn-lt"/>
                <a:cs typeface="Arial" panose="020B0604020202020204" pitchFamily="34" charset="0"/>
              </a:rPr>
              <a:t>Please note that your state’s version of TIDE may be different from the images shown in this presentation. </a:t>
            </a:r>
          </a:p>
          <a:p>
            <a:endParaRPr lang="en-US" dirty="0">
              <a:latin typeface="+mn-lt"/>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A30C586-D031-4CA5-A0DC-A54F94CDC233}" type="slidenum">
              <a:rPr lang="en-US" smtClean="0"/>
              <a:t>2</a:t>
            </a:fld>
            <a:endParaRPr lang="en-US"/>
          </a:p>
        </p:txBody>
      </p:sp>
    </p:spTree>
    <p:extLst>
      <p:ext uri="{BB962C8B-B14F-4D97-AF65-F5344CB8AC3E}">
        <p14:creationId xmlns:p14="http://schemas.microsoft.com/office/powerpoint/2010/main" val="2679812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In the </a:t>
            </a:r>
            <a:r>
              <a:rPr lang="en-US" b="1" dirty="0"/>
              <a:t>Administering Tests</a:t>
            </a:r>
            <a:r>
              <a:rPr lang="en-US" dirty="0"/>
              <a:t> section of the TIDE dashboard, the </a:t>
            </a:r>
            <a:r>
              <a:rPr lang="en-US" b="1" dirty="0"/>
              <a:t>Appeals</a:t>
            </a:r>
            <a:r>
              <a:rPr lang="en-US" dirty="0"/>
              <a:t> task menu allows you to create appeals, view appeals, approve appeals, and upload appeals.</a:t>
            </a:r>
          </a:p>
          <a:p>
            <a:endParaRPr lang="en-US" dirty="0"/>
          </a:p>
          <a:p>
            <a:r>
              <a:rPr lang="en-US" dirty="0"/>
              <a:t>In the normal flow of a test opportunity, a student takes the test in the Test Delivery System and then submits it. Next, the Test Delivery System forwards the test for scoring, and the Reporting System reports the test scores.</a:t>
            </a:r>
          </a:p>
          <a:p>
            <a:endParaRPr lang="en-US" dirty="0"/>
          </a:p>
          <a:p>
            <a:r>
              <a:rPr lang="en-US" dirty="0"/>
              <a:t>Appeals are a way of interrupting this normal flow. Reasons for appeals can vary. For example, if a student’s test is paused,</a:t>
            </a:r>
            <a:r>
              <a:rPr lang="en-US" baseline="0" dirty="0"/>
              <a:t> and then the test is automatically submitted before the student can complete it, </a:t>
            </a:r>
            <a:r>
              <a:rPr lang="en-US" dirty="0"/>
              <a:t>an appeal must be created to reopen the student’s test. Not</a:t>
            </a:r>
            <a:r>
              <a:rPr lang="en-US" baseline="0" dirty="0"/>
              <a:t> all users may create appeals and approve appeals. These tasks are restricted to certain user roles, as determined by your state. </a:t>
            </a:r>
            <a:r>
              <a:rPr lang="en-US" dirty="0"/>
              <a:t>For information on your state’s particular permissions, policies, and procedures, please consult the </a:t>
            </a:r>
            <a:r>
              <a:rPr lang="en-US" i="1" dirty="0"/>
              <a:t>Test Administration Manual. </a:t>
            </a:r>
          </a:p>
        </p:txBody>
      </p:sp>
      <p:sp>
        <p:nvSpPr>
          <p:cNvPr id="4" name="Slide Number Placeholder 3"/>
          <p:cNvSpPr>
            <a:spLocks noGrp="1"/>
          </p:cNvSpPr>
          <p:nvPr>
            <p:ph type="sldNum" sz="quarter" idx="10"/>
          </p:nvPr>
        </p:nvSpPr>
        <p:spPr/>
        <p:txBody>
          <a:bodyPr/>
          <a:lstStyle/>
          <a:p>
            <a:fld id="{DBA2C2E2-0E08-480B-A22D-C2F2EBF6A27D}" type="slidenum">
              <a:rPr lang="en-US" smtClean="0"/>
              <a:pPr/>
              <a:t>3</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211562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altLang="en-US" dirty="0"/>
              <a:t>The </a:t>
            </a:r>
            <a:r>
              <a:rPr lang="en-US" altLang="en-US" b="1" dirty="0"/>
              <a:t>Create Requests </a:t>
            </a:r>
            <a:r>
              <a:rPr lang="en-US" altLang="en-US" dirty="0"/>
              <a:t>page is where you can create an appeal for a test. Note</a:t>
            </a:r>
            <a:r>
              <a:rPr lang="en-US" altLang="en-US" baseline="0" dirty="0"/>
              <a:t> that not all user roles have access to this task.</a:t>
            </a:r>
            <a:endParaRPr lang="en-US" altLang="en-US" dirty="0"/>
          </a:p>
          <a:p>
            <a:endParaRPr lang="en-US" altLang="en-US" dirty="0"/>
          </a:p>
          <a:p>
            <a:r>
              <a:rPr lang="en-US" altLang="en-US" dirty="0"/>
              <a:t>The first step is to select the type of appeal you want to create. The </a:t>
            </a:r>
            <a:r>
              <a:rPr lang="en-US" altLang="en-US" i="1" dirty="0"/>
              <a:t>TIDE User Guide </a:t>
            </a:r>
            <a:r>
              <a:rPr lang="en-US" altLang="en-US" dirty="0"/>
              <a:t>lists the available appeal types and explains the implications of each.</a:t>
            </a:r>
          </a:p>
          <a:p>
            <a:endParaRPr lang="en-US" altLang="en-US" dirty="0"/>
          </a:p>
          <a:p>
            <a:r>
              <a:rPr lang="en-US" altLang="en-US" dirty="0"/>
              <a:t>Next, search for the test result for which you wish to create an appeal. From the drop-down lists and in the text field, enter your search criteria and click </a:t>
            </a:r>
            <a:r>
              <a:rPr lang="en-US" altLang="en-US" b="1" dirty="0"/>
              <a:t>Search</a:t>
            </a:r>
            <a:r>
              <a:rPr lang="en-US" altLang="en-US" dirty="0"/>
              <a:t>. TIDE will display the search results below.</a:t>
            </a:r>
          </a:p>
          <a:p>
            <a:endParaRPr lang="en-US" altLang="en-US" dirty="0"/>
          </a:p>
          <a:p>
            <a:r>
              <a:rPr lang="en-US" altLang="en-US" dirty="0"/>
              <a:t>Mark the checkbox next to each test result for which you wish to create an appeal and click </a:t>
            </a:r>
            <a:r>
              <a:rPr lang="en-US" altLang="en-US" b="1" dirty="0"/>
              <a:t>Create</a:t>
            </a:r>
            <a:r>
              <a:rPr lang="en-US" altLang="en-US" dirty="0"/>
              <a:t>. A window will pop up asking you to </a:t>
            </a:r>
            <a:r>
              <a:rPr lang="en-US" dirty="0"/>
              <a:t>enter a reason for the appeal. To create the appeal, enter a reason and click </a:t>
            </a:r>
            <a:r>
              <a:rPr lang="en-US" b="1" dirty="0"/>
              <a:t>Submit</a:t>
            </a:r>
            <a:r>
              <a:rPr lang="en-US" dirty="0"/>
              <a:t>.</a:t>
            </a:r>
            <a:endParaRPr lang="en-US" alt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4</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101598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After an appeal is created, its status can change throughout its life cycle. This table describes the possible statuses an appeal can have. </a:t>
            </a:r>
          </a:p>
          <a:p>
            <a:endParaRPr 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5</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4284925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solidFill>
                  <a:schemeClr val="tx1"/>
                </a:solidFill>
                <a:latin typeface="+mn-lt"/>
                <a:cs typeface="Arial" panose="020B0604020202020204" pitchFamily="34" charset="0"/>
              </a:rPr>
              <a:t>You can review submitted appeals </a:t>
            </a:r>
            <a:r>
              <a:rPr lang="en-US" sz="1200" baseline="0" dirty="0">
                <a:solidFill>
                  <a:schemeClr val="tx1"/>
                </a:solidFill>
                <a:latin typeface="+mn-lt"/>
                <a:cs typeface="Arial" panose="020B0604020202020204" pitchFamily="34" charset="0"/>
              </a:rPr>
              <a:t>from the </a:t>
            </a:r>
            <a:r>
              <a:rPr lang="en-US" sz="1200" b="1" baseline="0" dirty="0">
                <a:solidFill>
                  <a:schemeClr val="tx1"/>
                </a:solidFill>
                <a:latin typeface="+mn-lt"/>
                <a:cs typeface="Arial" panose="020B0604020202020204" pitchFamily="34" charset="0"/>
              </a:rPr>
              <a:t>View Appeals </a:t>
            </a:r>
            <a:r>
              <a:rPr lang="en-US" sz="1200" baseline="0" dirty="0">
                <a:solidFill>
                  <a:schemeClr val="tx1"/>
                </a:solidFill>
                <a:latin typeface="+mn-lt"/>
                <a:cs typeface="Arial" panose="020B0604020202020204" pitchFamily="34" charset="0"/>
              </a:rPr>
              <a:t>page. Select an appeal type and status and enter additional search criteria as desired. Click </a:t>
            </a:r>
            <a:r>
              <a:rPr lang="en-US" sz="1200" b="1" baseline="0" dirty="0">
                <a:solidFill>
                  <a:schemeClr val="tx1"/>
                </a:solidFill>
                <a:latin typeface="+mn-lt"/>
                <a:cs typeface="Arial" panose="020B0604020202020204" pitchFamily="34" charset="0"/>
              </a:rPr>
              <a:t>Search</a:t>
            </a:r>
            <a:r>
              <a:rPr lang="en-US" sz="1200" b="0" baseline="0" dirty="0">
                <a:solidFill>
                  <a:schemeClr val="tx1"/>
                </a:solidFill>
                <a:latin typeface="+mn-lt"/>
                <a:cs typeface="Arial" panose="020B0604020202020204" pitchFamily="34" charset="0"/>
              </a:rPr>
              <a:t> to display appeals matching your criteria</a:t>
            </a:r>
            <a:r>
              <a:rPr lang="en-US" sz="1200" baseline="0" dirty="0">
                <a:solidFill>
                  <a:schemeClr val="tx1"/>
                </a:solidFill>
                <a:latin typeface="+mn-lt"/>
                <a:cs typeface="Arial" panose="020B0604020202020204" pitchFamily="34" charset="0"/>
              </a:rPr>
              <a:t>.</a:t>
            </a:r>
          </a:p>
          <a:p>
            <a:pPr marL="0" indent="0">
              <a:buFont typeface="Arial" panose="020B0604020202020204" pitchFamily="34" charset="0"/>
              <a:buNone/>
            </a:pPr>
            <a:endParaRPr lang="en-US" sz="1200" baseline="0" dirty="0">
              <a:solidFill>
                <a:schemeClr val="tx1"/>
              </a:solidFill>
              <a:latin typeface="+mn-lt"/>
              <a:cs typeface="Arial" panose="020B0604020202020204" pitchFamily="34" charset="0"/>
            </a:endParaRPr>
          </a:p>
          <a:p>
            <a:pPr marL="0" indent="0">
              <a:buFont typeface="Arial" panose="020B0604020202020204" pitchFamily="34" charset="0"/>
              <a:buNone/>
            </a:pPr>
            <a:r>
              <a:rPr lang="en-US" sz="1200" baseline="0" dirty="0">
                <a:solidFill>
                  <a:schemeClr val="tx1"/>
                </a:solidFill>
                <a:latin typeface="+mn-lt"/>
                <a:cs typeface="Arial" panose="020B0604020202020204" pitchFamily="34" charset="0"/>
              </a:rPr>
              <a:t>Appeals pending approval can also be found in the </a:t>
            </a:r>
            <a:r>
              <a:rPr lang="en-US" sz="1200" b="1" baseline="0" dirty="0">
                <a:solidFill>
                  <a:schemeClr val="tx1"/>
                </a:solidFill>
                <a:latin typeface="+mn-lt"/>
                <a:cs typeface="Arial" panose="020B0604020202020204" pitchFamily="34" charset="0"/>
              </a:rPr>
              <a:t>Approve Appeals</a:t>
            </a:r>
            <a:r>
              <a:rPr lang="en-US" sz="1200" b="0" baseline="0" dirty="0">
                <a:solidFill>
                  <a:schemeClr val="tx1"/>
                </a:solidFill>
                <a:latin typeface="+mn-lt"/>
                <a:cs typeface="Arial" panose="020B0604020202020204" pitchFamily="34" charset="0"/>
              </a:rPr>
              <a:t> page following a similar method, but appeal status is locked into “Pending Approval.”</a:t>
            </a:r>
            <a:endParaRPr lang="en-US" sz="1200" baseline="0" dirty="0">
              <a:solidFill>
                <a:schemeClr val="tx1"/>
              </a:solidFill>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408300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en-US" baseline="0" dirty="0">
                <a:solidFill>
                  <a:schemeClr val="tx1"/>
                </a:solidFill>
                <a:latin typeface="+mn-lt"/>
                <a:cs typeface="Arial" panose="020B0604020202020204" pitchFamily="34" charset="0"/>
              </a:rPr>
              <a:t>When you click </a:t>
            </a:r>
            <a:r>
              <a:rPr lang="en-US" altLang="en-US" b="1" baseline="0" dirty="0">
                <a:solidFill>
                  <a:schemeClr val="tx1"/>
                </a:solidFill>
                <a:latin typeface="+mn-lt"/>
                <a:cs typeface="Arial" panose="020B0604020202020204" pitchFamily="34" charset="0"/>
              </a:rPr>
              <a:t>Search</a:t>
            </a:r>
            <a:r>
              <a:rPr lang="en-US" altLang="en-US" b="0" baseline="0" dirty="0">
                <a:solidFill>
                  <a:schemeClr val="tx1"/>
                </a:solidFill>
                <a:latin typeface="+mn-lt"/>
                <a:cs typeface="Arial" panose="020B0604020202020204" pitchFamily="34" charset="0"/>
              </a:rPr>
              <a:t>, the search panel will automatically collapse, and your search </a:t>
            </a:r>
            <a:r>
              <a:rPr lang="en-US" altLang="en-US" baseline="0" dirty="0">
                <a:solidFill>
                  <a:schemeClr val="tx1"/>
                </a:solidFill>
                <a:latin typeface="+mn-lt"/>
                <a:cs typeface="Arial" panose="020B0604020202020204" pitchFamily="34" charset="0"/>
              </a:rPr>
              <a:t>results will appear below. </a:t>
            </a:r>
          </a:p>
          <a:p>
            <a:pPr marL="0" indent="0">
              <a:buFont typeface="Arial" panose="020B0604020202020204" pitchFamily="34" charset="0"/>
              <a:buNone/>
            </a:pPr>
            <a:endParaRPr lang="en-US" altLang="en-US" baseline="0" dirty="0">
              <a:solidFill>
                <a:schemeClr val="tx1"/>
              </a:solidFill>
              <a:latin typeface="+mn-lt"/>
              <a:cs typeface="Arial" panose="020B0604020202020204" pitchFamily="34" charset="0"/>
            </a:endParaRPr>
          </a:p>
          <a:p>
            <a:pPr marL="0" indent="0">
              <a:buFont typeface="Arial" panose="020B0604020202020204" pitchFamily="34" charset="0"/>
              <a:buNone/>
            </a:pPr>
            <a:r>
              <a:rPr lang="en-US" altLang="en-US" baseline="0" dirty="0">
                <a:solidFill>
                  <a:schemeClr val="tx1"/>
                </a:solidFill>
                <a:latin typeface="+mn-lt"/>
                <a:cs typeface="Arial" panose="020B0604020202020204" pitchFamily="34" charset="0"/>
              </a:rPr>
              <a:t>To view the approval and processing status of an appeal, click the </a:t>
            </a:r>
            <a:r>
              <a:rPr lang="en-US" altLang="en-US" strike="noStrike" baseline="0" dirty="0">
                <a:solidFill>
                  <a:schemeClr val="tx1"/>
                </a:solidFill>
                <a:latin typeface="+mn-lt"/>
                <a:cs typeface="Arial" panose="020B0604020202020204" pitchFamily="34" charset="0"/>
              </a:rPr>
              <a:t>green</a:t>
            </a:r>
            <a:r>
              <a:rPr lang="en-US" altLang="en-US" baseline="0" dirty="0">
                <a:solidFill>
                  <a:schemeClr val="tx1"/>
                </a:solidFill>
                <a:latin typeface="+mn-lt"/>
                <a:cs typeface="Arial" panose="020B0604020202020204" pitchFamily="34" charset="0"/>
              </a:rPr>
              <a:t> comment icon in the </a:t>
            </a:r>
            <a:r>
              <a:rPr lang="en-US" altLang="en-US" b="1" baseline="0" dirty="0">
                <a:solidFill>
                  <a:schemeClr val="tx1"/>
                </a:solidFill>
                <a:latin typeface="+mn-lt"/>
                <a:cs typeface="Arial" panose="020B0604020202020204" pitchFamily="34" charset="0"/>
              </a:rPr>
              <a:t>Status </a:t>
            </a:r>
            <a:r>
              <a:rPr lang="en-US" altLang="en-US" baseline="0" dirty="0">
                <a:solidFill>
                  <a:schemeClr val="tx1"/>
                </a:solidFill>
                <a:latin typeface="+mn-lt"/>
                <a:cs typeface="Arial" panose="020B0604020202020204" pitchFamily="34" charset="0"/>
              </a:rPr>
              <a:t>column. </a:t>
            </a:r>
          </a:p>
          <a:p>
            <a:pPr marL="0" indent="0">
              <a:buFont typeface="Arial" panose="020B0604020202020204" pitchFamily="34" charset="0"/>
              <a:buNone/>
            </a:pPr>
            <a:endParaRPr lang="en-US" altLang="en-US" baseline="0" dirty="0">
              <a:solidFill>
                <a:schemeClr val="tx1"/>
              </a:solidFill>
              <a:latin typeface="+mn-lt"/>
              <a:cs typeface="Arial" panose="020B0604020202020204" pitchFamily="34" charset="0"/>
            </a:endParaRPr>
          </a:p>
          <a:p>
            <a:pPr marL="0" indent="0">
              <a:buFont typeface="Arial" panose="020B0604020202020204" pitchFamily="34" charset="0"/>
              <a:buNone/>
            </a:pPr>
            <a:r>
              <a:rPr lang="en-US" altLang="en-US" baseline="0" dirty="0">
                <a:solidFill>
                  <a:schemeClr val="tx1"/>
                </a:solidFill>
                <a:latin typeface="+mn-lt"/>
                <a:cs typeface="Arial" panose="020B0604020202020204" pitchFamily="34" charset="0"/>
              </a:rPr>
              <a:t>To approve, reject, retract, or resubmit an appeal, mark the checkbox next to it, click </a:t>
            </a:r>
            <a:r>
              <a:rPr lang="en-US" altLang="en-US" b="1" baseline="0" dirty="0">
                <a:solidFill>
                  <a:schemeClr val="tx1"/>
                </a:solidFill>
                <a:latin typeface="+mn-lt"/>
                <a:cs typeface="Arial" panose="020B0604020202020204" pitchFamily="34" charset="0"/>
              </a:rPr>
              <a:t>Process</a:t>
            </a:r>
            <a:r>
              <a:rPr lang="en-US" altLang="en-US" baseline="0" dirty="0">
                <a:solidFill>
                  <a:schemeClr val="tx1"/>
                </a:solidFill>
                <a:latin typeface="+mn-lt"/>
                <a:cs typeface="Arial" panose="020B0604020202020204" pitchFamily="34" charset="0"/>
              </a:rPr>
              <a:t>, and then </a:t>
            </a:r>
            <a:r>
              <a:rPr lang="en-US" altLang="en-US" u="none" baseline="0" dirty="0">
                <a:solidFill>
                  <a:schemeClr val="tx1"/>
                </a:solidFill>
                <a:latin typeface="+mn-lt"/>
                <a:cs typeface="Arial" panose="020B0604020202020204" pitchFamily="34" charset="0"/>
              </a:rPr>
              <a:t>select</a:t>
            </a:r>
            <a:r>
              <a:rPr lang="en-US" altLang="en-US" baseline="0" dirty="0">
                <a:solidFill>
                  <a:schemeClr val="tx1"/>
                </a:solidFill>
                <a:latin typeface="+mn-lt"/>
                <a:cs typeface="Arial" panose="020B0604020202020204" pitchFamily="34" charset="0"/>
              </a:rPr>
              <a:t> the action you wish to perform.</a:t>
            </a:r>
          </a:p>
          <a:p>
            <a:pPr marL="0" indent="0">
              <a:buFont typeface="Arial" panose="020B0604020202020204" pitchFamily="34" charset="0"/>
              <a:buNone/>
            </a:pPr>
            <a:endParaRPr lang="en-US" dirty="0">
              <a:solidFill>
                <a:schemeClr val="tx1"/>
              </a:solidFill>
              <a:latin typeface="+mn-lt"/>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dirty="0">
                <a:latin typeface="+mn-lt"/>
                <a:cs typeface="Arial" panose="020B0604020202020204" pitchFamily="34" charset="0"/>
              </a:rPr>
              <a:t>Approving an</a:t>
            </a:r>
            <a:r>
              <a:rPr lang="en-US" baseline="0" dirty="0">
                <a:latin typeface="+mn-lt"/>
                <a:cs typeface="Arial" panose="020B0604020202020204" pitchFamily="34" charset="0"/>
              </a:rPr>
              <a:t> appeal </a:t>
            </a:r>
            <a:r>
              <a:rPr lang="en-US" dirty="0">
                <a:latin typeface="+mn-lt"/>
                <a:cs typeface="Arial" panose="020B0604020202020204" pitchFamily="34" charset="0"/>
              </a:rPr>
              <a:t>will update the test </a:t>
            </a:r>
            <a:r>
              <a:rPr lang="en-US" u="none" dirty="0">
                <a:latin typeface="+mn-lt"/>
                <a:cs typeface="Arial" panose="020B0604020202020204" pitchFamily="34" charset="0"/>
              </a:rPr>
              <a:t>opportunities and </a:t>
            </a:r>
            <a:r>
              <a:rPr lang="en-US" dirty="0">
                <a:latin typeface="+mn-lt"/>
                <a:cs typeface="Arial" panose="020B0604020202020204" pitchFamily="34" charset="0"/>
              </a:rPr>
              <a:t>results accordingly. Rejecting an appeal will continue the processing of test results as if the appeal were never submitted. Check your state’s policy to find out which roles have permission to approve appeals.</a:t>
            </a: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929910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Some users may also create new appeals in TIDE by using the </a:t>
            </a:r>
            <a:r>
              <a:rPr lang="en-US" b="1" dirty="0"/>
              <a:t>Upload Appeals </a:t>
            </a:r>
            <a:r>
              <a:rPr lang="en-US" dirty="0"/>
              <a:t>page to compose and upload a file in Excel or CSV format. This task is performed by following the same steps used to upload student test settings.</a:t>
            </a:r>
          </a:p>
        </p:txBody>
      </p:sp>
      <p:sp>
        <p:nvSpPr>
          <p:cNvPr id="4" name="Slide Number Placeholder 3"/>
          <p:cNvSpPr>
            <a:spLocks noGrp="1"/>
          </p:cNvSpPr>
          <p:nvPr>
            <p:ph type="sldNum" sz="quarter" idx="10"/>
          </p:nvPr>
        </p:nvSpPr>
        <p:spPr/>
        <p:txBody>
          <a:bodyPr/>
          <a:lstStyle/>
          <a:p>
            <a:fld id="{DBA2C2E2-0E08-480B-A22D-C2F2EBF6A27D}" type="slidenum">
              <a:rPr lang="en-US" smtClean="0"/>
              <a:pPr/>
              <a:t>8</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2638559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0" fontAlgn="base" hangingPunct="0">
              <a:spcBef>
                <a:spcPct val="30000"/>
              </a:spcBef>
              <a:spcAft>
                <a:spcPct val="0"/>
              </a:spcAft>
              <a:defRPr/>
            </a:pPr>
            <a:r>
              <a:rPr lang="en-US" altLang="en-US" dirty="0">
                <a:latin typeface="+mn-lt"/>
                <a:cs typeface="Arial" panose="020B0604020202020204" pitchFamily="34" charset="0"/>
              </a:rPr>
              <a:t>Thank you for viewing this training module. </a:t>
            </a:r>
            <a:r>
              <a:rPr lang="en-US" dirty="0">
                <a:solidFill>
                  <a:schemeClr val="tx1"/>
                </a:solidFill>
                <a:latin typeface="+mn-lt"/>
                <a:cs typeface="Arial" panose="020B0604020202020204" pitchFamily="34" charset="0"/>
              </a:rPr>
              <a:t>For</a:t>
            </a:r>
            <a:r>
              <a:rPr lang="en-US" baseline="0" dirty="0">
                <a:solidFill>
                  <a:schemeClr val="tx1"/>
                </a:solidFill>
                <a:latin typeface="+mn-lt"/>
                <a:cs typeface="Arial" panose="020B0604020202020204" pitchFamily="34" charset="0"/>
              </a:rPr>
              <a:t> additional information, refer to your </a:t>
            </a:r>
            <a:r>
              <a:rPr lang="en-US" i="1" baseline="0" dirty="0">
                <a:solidFill>
                  <a:schemeClr val="tx1"/>
                </a:solidFill>
                <a:latin typeface="+mn-lt"/>
                <a:cs typeface="Arial" panose="020B0604020202020204" pitchFamily="34" charset="0"/>
              </a:rPr>
              <a:t>TIDE User Guide </a:t>
            </a:r>
            <a:r>
              <a:rPr lang="en-US" baseline="0" dirty="0">
                <a:solidFill>
                  <a:schemeClr val="tx1"/>
                </a:solidFill>
                <a:latin typeface="+mn-lt"/>
                <a:cs typeface="Arial" panose="020B0604020202020204" pitchFamily="34" charset="0"/>
              </a:rPr>
              <a:t>located on your state’s portal. </a:t>
            </a:r>
            <a:r>
              <a:rPr lang="en-US" altLang="en-US" dirty="0">
                <a:latin typeface="+mn-lt"/>
                <a:cs typeface="Arial" panose="020B0604020202020204" pitchFamily="34" charset="0"/>
              </a:rPr>
              <a:t>You may also wish to view</a:t>
            </a:r>
            <a:r>
              <a:rPr lang="en-US" altLang="en-US" baseline="0" dirty="0">
                <a:latin typeface="+mn-lt"/>
                <a:cs typeface="Arial" panose="020B0604020202020204" pitchFamily="34" charset="0"/>
              </a:rPr>
              <a:t> additional resources available on the portal. </a:t>
            </a:r>
          </a:p>
          <a:p>
            <a:pPr defTabSz="933237" eaLnBrk="0" fontAlgn="base" hangingPunct="0">
              <a:spcBef>
                <a:spcPct val="30000"/>
              </a:spcBef>
              <a:spcAft>
                <a:spcPct val="0"/>
              </a:spcAft>
              <a:defRPr/>
            </a:pPr>
            <a:endParaRPr lang="en-US" altLang="en-US" baseline="0" dirty="0">
              <a:latin typeface="+mn-lt"/>
              <a:cs typeface="Arial" panose="020B0604020202020204" pitchFamily="34" charset="0"/>
            </a:endParaRPr>
          </a:p>
          <a:p>
            <a:pPr defTabSz="933237" eaLnBrk="0" fontAlgn="base" hangingPunct="0">
              <a:spcBef>
                <a:spcPct val="30000"/>
              </a:spcBef>
              <a:spcAft>
                <a:spcPct val="0"/>
              </a:spcAft>
              <a:defRPr/>
            </a:pPr>
            <a:r>
              <a:rPr lang="en-US" altLang="en-US" baseline="0" dirty="0">
                <a:latin typeface="+mn-lt"/>
                <a:cs typeface="Arial" panose="020B0604020202020204" pitchFamily="34" charset="0"/>
              </a:rPr>
              <a:t>I</a:t>
            </a:r>
            <a:r>
              <a:rPr lang="en-US" altLang="en-US" dirty="0">
                <a:latin typeface="+mn-lt"/>
                <a:cs typeface="Arial" panose="020B0604020202020204" pitchFamily="34" charset="0"/>
              </a:rPr>
              <a:t>f you have general questions or need further information, please consult your state’s Help Desk for assistance.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127537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custDataLst>
      <p:tags r:id="rId1"/>
    </p:custDataLst>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custDataLst>
      <p:tags r:id="rId1"/>
    </p:custDataLst>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5800" y="1342581"/>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828589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53119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775" y="1351726"/>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846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9.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0.xml"/><Relationship Id="rId1" Type="http://schemas.openxmlformats.org/officeDocument/2006/relationships/tags" Target="../tags/tag9.xml"/><Relationship Id="rId5" Type="http://schemas.openxmlformats.org/officeDocument/2006/relationships/image" Target="../media/image5.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0.xml"/><Relationship Id="rId1" Type="http://schemas.openxmlformats.org/officeDocument/2006/relationships/tags" Target="../tags/tag10.xml"/><Relationship Id="rId5" Type="http://schemas.openxmlformats.org/officeDocument/2006/relationships/image" Target="../media/image5.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9.xml"/><Relationship Id="rId1" Type="http://schemas.openxmlformats.org/officeDocument/2006/relationships/tags" Target="../tags/tag11.xml"/><Relationship Id="rId5" Type="http://schemas.openxmlformats.org/officeDocument/2006/relationships/image" Target="../media/image5.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0.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491" y="2304538"/>
            <a:ext cx="8540496" cy="1124462"/>
          </a:xfrm>
        </p:spPr>
        <p:txBody>
          <a:bodyPr>
            <a:normAutofit/>
          </a:bodyPr>
          <a:lstStyle/>
          <a:p>
            <a:pPr algn="l"/>
            <a:r>
              <a:rPr lang="en-US" cap="none" dirty="0"/>
              <a:t>Appeals Process</a:t>
            </a:r>
          </a:p>
        </p:txBody>
      </p:sp>
      <p:sp>
        <p:nvSpPr>
          <p:cNvPr id="3" name="Subtitle 2"/>
          <p:cNvSpPr>
            <a:spLocks noGrp="1"/>
          </p:cNvSpPr>
          <p:nvPr>
            <p:ph type="subTitle" idx="1"/>
          </p:nvPr>
        </p:nvSpPr>
        <p:spPr>
          <a:xfrm>
            <a:off x="2589491" y="3173754"/>
            <a:ext cx="8540496" cy="510491"/>
          </a:xfrm>
        </p:spPr>
        <p:txBody>
          <a:bodyPr>
            <a:noAutofit/>
          </a:bodyPr>
          <a:lstStyle/>
          <a:p>
            <a:pPr algn="l"/>
            <a:r>
              <a:rPr lang="en-US" sz="2800" cap="none" dirty="0"/>
              <a:t>TIDE Training Module #6</a:t>
            </a:r>
          </a:p>
        </p:txBody>
      </p:sp>
      <p:sp>
        <p:nvSpPr>
          <p:cNvPr id="2" name="Rectangle 1">
            <a:extLst>
              <a:ext uri="{FF2B5EF4-FFF2-40B4-BE49-F238E27FC236}">
                <a16:creationId xmlns:a16="http://schemas.microsoft.com/office/drawing/2014/main" id="{8B420651-B147-4DF6-AF47-456D03F2BF5B}"/>
              </a:ext>
            </a:extLst>
          </p:cNvPr>
          <p:cNvSpPr/>
          <p:nvPr/>
        </p:nvSpPr>
        <p:spPr>
          <a:xfrm>
            <a:off x="9276250" y="6461326"/>
            <a:ext cx="2961067" cy="215444"/>
          </a:xfrm>
          <a:prstGeom prst="rect">
            <a:avLst/>
          </a:prstGeom>
        </p:spPr>
        <p:txBody>
          <a:bodyPr wrap="none">
            <a:spAutoFit/>
          </a:bodyPr>
          <a:lstStyle/>
          <a:p>
            <a:r>
              <a:rPr lang="en-US" sz="800" dirty="0">
                <a:solidFill>
                  <a:schemeClr val="bg1"/>
                </a:solidFill>
              </a:rPr>
              <a:t>Copyright © 2023 Cambium Assessment, Inc. All rights reserved.</a:t>
            </a:r>
          </a:p>
        </p:txBody>
      </p:sp>
    </p:spTree>
    <p:custDataLst>
      <p:tags r:id="rId1"/>
    </p:custDataLst>
    <p:extLst>
      <p:ext uri="{BB962C8B-B14F-4D97-AF65-F5344CB8AC3E}">
        <p14:creationId xmlns:p14="http://schemas.microsoft.com/office/powerpoint/2010/main" val="3274398742"/>
      </p:ext>
    </p:extLst>
  </p:cSld>
  <p:clrMapOvr>
    <a:masterClrMapping/>
  </p:clrMapOvr>
  <mc:AlternateContent xmlns:mc="http://schemas.openxmlformats.org/markup-compatibility/2006" xmlns:p14="http://schemas.microsoft.com/office/powerpoint/2010/main">
    <mc:Choice Requires="p14">
      <p:transition spd="slow" p14:dur="2000" advTm="14400"/>
    </mc:Choice>
    <mc:Fallback xmlns="">
      <p:transition spd="slow" advTm="144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TIDE Training Modules</a:t>
            </a:r>
          </a:p>
        </p:txBody>
      </p:sp>
      <p:sp>
        <p:nvSpPr>
          <p:cNvPr id="4" name="Slide Number Placeholder 3"/>
          <p:cNvSpPr>
            <a:spLocks noGrp="1"/>
          </p:cNvSpPr>
          <p:nvPr>
            <p:ph type="sldNum" sz="quarter" idx="10"/>
          </p:nvPr>
        </p:nvSpPr>
        <p:spPr/>
        <p:txBody>
          <a:bodyPr/>
          <a:lstStyle/>
          <a:p>
            <a:pPr algn="r"/>
            <a:r>
              <a:rPr lang="en-US" dirty="0"/>
              <a:t>2</a:t>
            </a:r>
            <a:endParaRPr dirty="0"/>
          </a:p>
        </p:txBody>
      </p:sp>
      <p:sp>
        <p:nvSpPr>
          <p:cNvPr id="7" name="Content Placeholder 1">
            <a:extLst>
              <a:ext uri="{FF2B5EF4-FFF2-40B4-BE49-F238E27FC236}">
                <a16:creationId xmlns:a16="http://schemas.microsoft.com/office/drawing/2014/main" id="{ED74E545-B915-469D-98C7-756FD94135B2}"/>
              </a:ext>
            </a:extLst>
          </p:cNvPr>
          <p:cNvSpPr txBox="1">
            <a:spLocks/>
          </p:cNvSpPr>
          <p:nvPr/>
        </p:nvSpPr>
        <p:spPr bwMode="gray">
          <a:xfrm>
            <a:off x="658369" y="883920"/>
            <a:ext cx="9857232" cy="4892040"/>
          </a:xfrm>
          <a:prstGeom prst="rect">
            <a:avLst/>
          </a:prstGeom>
          <a:ln>
            <a:noFill/>
          </a:ln>
        </p:spPr>
        <p:txBody>
          <a:bodyPr vert="horz" lIns="0" tIns="0" rIns="0" bIns="0" rtlCol="0">
            <a:normAutofit fontScale="92500" lnSpcReduction="20000"/>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2">
                    <a:lumMod val="75000"/>
                  </a:schemeClr>
                </a:solidFill>
                <a:latin typeface="+mn-lt"/>
                <a:ea typeface="Calibri"/>
                <a:cs typeface="Franklin Gothic Book" pitchFamily="34" charset="0"/>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1800" b="0" i="0" kern="1200">
                <a:solidFill>
                  <a:schemeClr val="tx2">
                    <a:lumMod val="75000"/>
                  </a:schemeClr>
                </a:solidFill>
                <a:latin typeface="+mn-lt"/>
                <a:ea typeface="Calibri"/>
                <a:cs typeface="Franklin Gothic Book" pitchFamily="34" charset="0"/>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1400" b="0" i="0" kern="1200" baseline="0">
                <a:solidFill>
                  <a:schemeClr val="tx2">
                    <a:lumMod val="75000"/>
                  </a:schemeClr>
                </a:solidFill>
                <a:latin typeface="+mn-lt"/>
                <a:ea typeface="Calibri"/>
                <a:cs typeface="Franklin Gothic Book" pitchFamily="34" charset="0"/>
              </a:defRPr>
            </a:lvl3pPr>
            <a:lvl4pPr marL="915988" marR="0" indent="-22860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1400" b="0" i="0" kern="1200" baseline="0">
                <a:solidFill>
                  <a:schemeClr val="tx2">
                    <a:lumMod val="75000"/>
                  </a:schemeClr>
                </a:solidFill>
                <a:latin typeface="+mn-lt"/>
                <a:ea typeface="Calibri"/>
                <a:cs typeface="Arial" pitchFamily="34" charset="0"/>
              </a:defRPr>
            </a:lvl4pPr>
            <a:lvl5pPr marL="1143000" marR="0" indent="-22860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1400" b="0" i="0" kern="1200" baseline="0">
                <a:solidFill>
                  <a:schemeClr val="tx2">
                    <a:lumMod val="75000"/>
                  </a:schemeClr>
                </a:solidFill>
                <a:latin typeface="+mn-lt"/>
                <a:ea typeface="Calibri"/>
                <a:cs typeface="Arial" pitchFamily="34" charset="0"/>
              </a:defRPr>
            </a:lvl5pPr>
            <a:lvl6pPr marL="1377950" indent="-228600" algn="l" defTabSz="685800" rtl="0" eaLnBrk="1" latinLnBrk="0" hangingPunct="1">
              <a:lnSpc>
                <a:spcPct val="90000"/>
              </a:lnSpc>
              <a:spcBef>
                <a:spcPts val="375"/>
              </a:spcBef>
              <a:buFont typeface="Arial" panose="020B0604020202020204" pitchFamily="34" charset="0"/>
              <a:buChar char="•"/>
              <a:defRPr sz="1400" kern="1200" baseline="0">
                <a:solidFill>
                  <a:schemeClr val="tx2">
                    <a:lumMod val="75000"/>
                  </a:schemeClr>
                </a:solidFill>
                <a:latin typeface="+mn-lt"/>
                <a:ea typeface="+mn-ea"/>
                <a:cs typeface="+mn-cs"/>
              </a:defRPr>
            </a:lvl6pPr>
            <a:lvl7pPr marL="1597025" indent="-228600" algn="l" defTabSz="685800" rtl="0" eaLnBrk="1" latinLnBrk="0" hangingPunct="1">
              <a:lnSpc>
                <a:spcPct val="90000"/>
              </a:lnSpc>
              <a:spcBef>
                <a:spcPts val="375"/>
              </a:spcBef>
              <a:buFont typeface="Arial" panose="020B0604020202020204" pitchFamily="34" charset="0"/>
              <a:buChar char="•"/>
              <a:defRPr sz="1400" kern="1200" baseline="0">
                <a:solidFill>
                  <a:schemeClr val="tx2">
                    <a:lumMod val="75000"/>
                  </a:schemeClr>
                </a:solidFill>
                <a:latin typeface="+mn-lt"/>
                <a:ea typeface="+mn-ea"/>
                <a:cs typeface="+mn-cs"/>
              </a:defRPr>
            </a:lvl7pPr>
            <a:lvl8pPr marL="1830388" indent="-228600" algn="l" defTabSz="685800" rtl="0" eaLnBrk="1" latinLnBrk="0" hangingPunct="1">
              <a:lnSpc>
                <a:spcPct val="90000"/>
              </a:lnSpc>
              <a:spcBef>
                <a:spcPts val="375"/>
              </a:spcBef>
              <a:buFont typeface="Arial" panose="020B0604020202020204" pitchFamily="34" charset="0"/>
              <a:buChar char="•"/>
              <a:defRPr sz="1400" kern="1200" baseline="0">
                <a:solidFill>
                  <a:schemeClr val="tx2">
                    <a:lumMod val="75000"/>
                  </a:schemeClr>
                </a:solidFill>
                <a:latin typeface="+mn-lt"/>
                <a:ea typeface="+mn-ea"/>
                <a:cs typeface="+mn-cs"/>
              </a:defRPr>
            </a:lvl8pPr>
            <a:lvl9pPr marL="2057400" indent="-228600" algn="l" defTabSz="685800" rtl="0" eaLnBrk="1" latinLnBrk="0" hangingPunct="1">
              <a:lnSpc>
                <a:spcPct val="90000"/>
              </a:lnSpc>
              <a:spcBef>
                <a:spcPts val="375"/>
              </a:spcBef>
              <a:buFont typeface="Arial" panose="020B0604020202020204" pitchFamily="34" charset="0"/>
              <a:buChar char="•"/>
              <a:defRPr sz="1400" kern="1200" baseline="0">
                <a:solidFill>
                  <a:schemeClr val="tx2">
                    <a:lumMod val="75000"/>
                  </a:schemeClr>
                </a:solidFill>
                <a:latin typeface="+mn-lt"/>
                <a:ea typeface="+mn-ea"/>
                <a:cs typeface="+mn-cs"/>
              </a:defRPr>
            </a:lvl9pPr>
          </a:lstStyle>
          <a:p>
            <a:pPr marL="457200" indent="-457200">
              <a:buFont typeface="Times New Roman" panose="02020603050405020304" pitchFamily="18" charset="0"/>
              <a:buAutoNum type="arabicPeriod"/>
            </a:pPr>
            <a:r>
              <a:rPr lang="en-US" dirty="0">
                <a:solidFill>
                  <a:srgbClr val="505A08"/>
                </a:solidFill>
              </a:rPr>
              <a:t>Activating Your Account and Navigating Through TIDE</a:t>
            </a:r>
          </a:p>
          <a:p>
            <a:pPr marL="457200" indent="-457200">
              <a:buFont typeface="Times New Roman" panose="02020603050405020304" pitchFamily="18" charset="0"/>
              <a:buAutoNum type="arabicPeriod"/>
            </a:pPr>
            <a:r>
              <a:rPr lang="en-US" dirty="0">
                <a:solidFill>
                  <a:srgbClr val="505A08"/>
                </a:solidFill>
              </a:rPr>
              <a:t>Adding and Editing Users</a:t>
            </a:r>
          </a:p>
          <a:p>
            <a:pPr marL="457200" indent="-457200">
              <a:buFont typeface="Times New Roman" panose="02020603050405020304" pitchFamily="18" charset="0"/>
              <a:buAutoNum type="arabicPeriod"/>
            </a:pPr>
            <a:r>
              <a:rPr lang="en-US" dirty="0">
                <a:solidFill>
                  <a:srgbClr val="505A08"/>
                </a:solidFill>
              </a:rPr>
              <a:t>Adding and Editing Students and Student Test Settings</a:t>
            </a:r>
          </a:p>
          <a:p>
            <a:pPr marL="457200" indent="-457200">
              <a:buFont typeface="Times New Roman" panose="02020603050405020304" pitchFamily="18" charset="0"/>
              <a:buAutoNum type="arabicPeriod"/>
            </a:pPr>
            <a:r>
              <a:rPr lang="en-US" dirty="0">
                <a:solidFill>
                  <a:srgbClr val="505A08"/>
                </a:solidFill>
              </a:rPr>
              <a:t>Adding Students with a Temporary ID </a:t>
            </a:r>
            <a:r>
              <a:rPr lang="en-US" i="1" dirty="0">
                <a:solidFill>
                  <a:srgbClr val="505A08"/>
                </a:solidFill>
              </a:rPr>
              <a:t>(for Screener only)</a:t>
            </a:r>
          </a:p>
          <a:p>
            <a:pPr marL="457200" indent="-457200">
              <a:buFont typeface="Times New Roman" panose="02020603050405020304" pitchFamily="18" charset="0"/>
              <a:buAutoNum type="arabicPeriod"/>
            </a:pPr>
            <a:r>
              <a:rPr lang="en-US" dirty="0">
                <a:solidFill>
                  <a:srgbClr val="505A08"/>
                </a:solidFill>
              </a:rPr>
              <a:t>Managing Rosters</a:t>
            </a:r>
          </a:p>
          <a:p>
            <a:pPr marL="457200" indent="-457200">
              <a:buFont typeface="Times New Roman" panose="02020603050405020304" pitchFamily="18" charset="0"/>
              <a:buAutoNum type="arabicPeriod"/>
            </a:pPr>
            <a:r>
              <a:rPr lang="en-US" b="1" dirty="0">
                <a:solidFill>
                  <a:srgbClr val="505A08"/>
                </a:solidFill>
              </a:rPr>
              <a:t>Appeals Process</a:t>
            </a:r>
          </a:p>
          <a:p>
            <a:pPr marL="457200" indent="-457200">
              <a:buFont typeface="Times New Roman" panose="02020603050405020304" pitchFamily="18" charset="0"/>
              <a:buAutoNum type="arabicPeriod"/>
            </a:pPr>
            <a:r>
              <a:rPr lang="en-US" dirty="0">
                <a:solidFill>
                  <a:srgbClr val="505A08"/>
                </a:solidFill>
              </a:rPr>
              <a:t>Printing Test Tickets and Pre-ID Labels</a:t>
            </a:r>
          </a:p>
          <a:p>
            <a:pPr marL="457200" indent="-457200">
              <a:buFont typeface="Times New Roman" panose="02020603050405020304" pitchFamily="18" charset="0"/>
              <a:buAutoNum type="arabicPeriod"/>
            </a:pPr>
            <a:r>
              <a:rPr lang="en-US" dirty="0">
                <a:solidFill>
                  <a:srgbClr val="505A08"/>
                </a:solidFill>
              </a:rPr>
              <a:t>Ordering Paper, Large Print, and Braille Tests and Tracking Shipments*</a:t>
            </a:r>
          </a:p>
          <a:p>
            <a:pPr marL="457200" indent="-457200">
              <a:buFont typeface="Times New Roman" panose="02020603050405020304" pitchFamily="18" charset="0"/>
              <a:buAutoNum type="arabicPeriod"/>
            </a:pPr>
            <a:r>
              <a:rPr lang="en-US" dirty="0">
                <a:solidFill>
                  <a:srgbClr val="505A08"/>
                </a:solidFill>
              </a:rPr>
              <a:t>Entering Reason Not Tested Codes </a:t>
            </a:r>
            <a:r>
              <a:rPr lang="en-US" i="1" dirty="0">
                <a:solidFill>
                  <a:srgbClr val="505A08"/>
                </a:solidFill>
              </a:rPr>
              <a:t>(for Summative administration only)</a:t>
            </a:r>
          </a:p>
        </p:txBody>
      </p:sp>
      <p:sp>
        <p:nvSpPr>
          <p:cNvPr id="8" name="TextBox 7">
            <a:extLst>
              <a:ext uri="{FF2B5EF4-FFF2-40B4-BE49-F238E27FC236}">
                <a16:creationId xmlns:a16="http://schemas.microsoft.com/office/drawing/2014/main" id="{DC9BDB91-8D8D-4922-9E25-C60A68D9D208}"/>
              </a:ext>
            </a:extLst>
          </p:cNvPr>
          <p:cNvSpPr txBox="1"/>
          <p:nvPr/>
        </p:nvSpPr>
        <p:spPr>
          <a:xfrm>
            <a:off x="457200" y="5893740"/>
            <a:ext cx="7708970" cy="646331"/>
          </a:xfrm>
          <a:prstGeom prst="rect">
            <a:avLst/>
          </a:prstGeom>
          <a:noFill/>
        </p:spPr>
        <p:txBody>
          <a:bodyPr wrap="none" rtlCol="0">
            <a:spAutoFit/>
          </a:bodyPr>
          <a:lstStyle/>
          <a:p>
            <a:r>
              <a:rPr lang="en-US" dirty="0">
                <a:solidFill>
                  <a:srgbClr val="505A08"/>
                </a:solidFill>
              </a:rPr>
              <a:t>*Only applicable to states that elect to use the paper ordering module in TIDE</a:t>
            </a:r>
          </a:p>
          <a:p>
            <a:endParaRPr lang="en-US" dirty="0"/>
          </a:p>
        </p:txBody>
      </p:sp>
    </p:spTree>
    <p:custDataLst>
      <p:tags r:id="rId1"/>
    </p:custDataLst>
    <p:extLst>
      <p:ext uri="{BB962C8B-B14F-4D97-AF65-F5344CB8AC3E}">
        <p14:creationId xmlns:p14="http://schemas.microsoft.com/office/powerpoint/2010/main" val="1635173790"/>
      </p:ext>
    </p:extLst>
  </p:cSld>
  <p:clrMapOvr>
    <a:masterClrMapping/>
  </p:clrMapOvr>
  <mc:AlternateContent xmlns:mc="http://schemas.openxmlformats.org/markup-compatibility/2006" xmlns:p14="http://schemas.microsoft.com/office/powerpoint/2010/main">
    <mc:Choice Requires="p14">
      <p:transition spd="slow" p14:dur="2000" advTm="25600"/>
    </mc:Choice>
    <mc:Fallback xmlns="">
      <p:transition spd="slow" advTm="256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F7C64A72-4FEB-498B-AD44-204A048B925B}"/>
              </a:ext>
            </a:extLst>
          </p:cNvPr>
          <p:cNvPicPr>
            <a:picLocks noChangeAspect="1"/>
          </p:cNvPicPr>
          <p:nvPr/>
        </p:nvPicPr>
        <p:blipFill>
          <a:blip r:embed="rId4"/>
          <a:stretch>
            <a:fillRect/>
          </a:stretch>
        </p:blipFill>
        <p:spPr>
          <a:xfrm>
            <a:off x="4332576" y="1304141"/>
            <a:ext cx="3262065" cy="4475657"/>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Title 2"/>
          <p:cNvSpPr>
            <a:spLocks noGrp="1"/>
          </p:cNvSpPr>
          <p:nvPr>
            <p:ph type="title"/>
          </p:nvPr>
        </p:nvSpPr>
        <p:spPr/>
        <p:txBody>
          <a:bodyPr>
            <a:noAutofit/>
          </a:bodyPr>
          <a:lstStyle/>
          <a:p>
            <a:r>
              <a:rPr lang="en-US" dirty="0"/>
              <a:t>Appeals</a:t>
            </a:r>
          </a:p>
        </p:txBody>
      </p:sp>
      <p:sp>
        <p:nvSpPr>
          <p:cNvPr id="10" name="AutoShape 6" descr="filesystem:chrome-extension://bpconcjcammlapcogcnnelfmaeghhagj/temporary/1466702881632screensave.pn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8" descr="filesystem:chrome-extension://bpconcjcammlapcogcnnelfmaeghhagj/temporary/1466702881632screensave.png"/>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10" descr="filesystem:chrome-extension://bpconcjcammlapcogcnnelfmaeghhagj/temporary/1466702881632screensave.png"/>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12" descr="filesystem:chrome-extension://bpconcjcammlapcogcnnelfmaeghhagj/temporary/1466702881632screensave.png"/>
          <p:cNvSpPr>
            <a:spLocks noChangeAspect="1" noChangeArrowheads="1"/>
          </p:cNvSpPr>
          <p:nvPr/>
        </p:nvSpPr>
        <p:spPr bwMode="auto">
          <a:xfrm>
            <a:off x="2136775"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4" descr="filesystem:chrome-extension://bpconcjcammlapcogcnnelfmaeghhagj/temporary/1466702881632screensave.png"/>
          <p:cNvSpPr>
            <a:spLocks noChangeAspect="1" noChangeArrowheads="1"/>
          </p:cNvSpPr>
          <p:nvPr/>
        </p:nvSpPr>
        <p:spPr bwMode="auto">
          <a:xfrm>
            <a:off x="2289175"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ED5E5A06-46A0-4C8B-9C5B-C5DA3EEE3565}"/>
              </a:ext>
            </a:extLst>
          </p:cNvPr>
          <p:cNvSpPr/>
          <p:nvPr/>
        </p:nvSpPr>
        <p:spPr>
          <a:xfrm>
            <a:off x="4332576" y="3966502"/>
            <a:ext cx="3262064" cy="16861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B11EAA37-9106-42A3-A447-DCF764B2D097}"/>
              </a:ext>
            </a:extLst>
          </p:cNvPr>
          <p:cNvSpPr/>
          <p:nvPr/>
        </p:nvSpPr>
        <p:spPr>
          <a:xfrm>
            <a:off x="3479776" y="3966502"/>
            <a:ext cx="852799" cy="52465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a:extLst>
              <a:ext uri="{FF2B5EF4-FFF2-40B4-BE49-F238E27FC236}">
                <a16:creationId xmlns:a16="http://schemas.microsoft.com/office/drawing/2014/main" id="{060DEE8C-24EA-6A22-5A6C-06449084258F}"/>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3</a:t>
            </a:fld>
            <a:endParaRPr dirty="0"/>
          </a:p>
        </p:txBody>
      </p:sp>
    </p:spTree>
    <p:custDataLst>
      <p:tags r:id="rId1"/>
    </p:custDataLst>
    <p:extLst>
      <p:ext uri="{BB962C8B-B14F-4D97-AF65-F5344CB8AC3E}">
        <p14:creationId xmlns:p14="http://schemas.microsoft.com/office/powerpoint/2010/main" val="1194056291"/>
      </p:ext>
    </p:extLst>
  </p:cSld>
  <p:clrMapOvr>
    <a:masterClrMapping/>
  </p:clrMapOvr>
  <mc:AlternateContent xmlns:mc="http://schemas.openxmlformats.org/markup-compatibility/2006" xmlns:p14="http://schemas.microsoft.com/office/powerpoint/2010/main">
    <mc:Choice Requires="p14">
      <p:transition spd="slow" p14:dur="2000" advTm="59860"/>
    </mc:Choice>
    <mc:Fallback xmlns="">
      <p:transition spd="slow" advTm="5986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Create Appeals</a:t>
            </a:r>
          </a:p>
        </p:txBody>
      </p:sp>
      <p:grpSp>
        <p:nvGrpSpPr>
          <p:cNvPr id="14" name="Group 13">
            <a:extLst>
              <a:ext uri="{FF2B5EF4-FFF2-40B4-BE49-F238E27FC236}">
                <a16:creationId xmlns:a16="http://schemas.microsoft.com/office/drawing/2014/main" id="{BE4F1602-58A0-4CB9-A36C-0B95CAFD6B70}"/>
              </a:ext>
            </a:extLst>
          </p:cNvPr>
          <p:cNvGrpSpPr/>
          <p:nvPr/>
        </p:nvGrpSpPr>
        <p:grpSpPr>
          <a:xfrm>
            <a:off x="391197" y="1231935"/>
            <a:ext cx="3312986" cy="4545521"/>
            <a:chOff x="391197" y="1231935"/>
            <a:chExt cx="3312986" cy="4545521"/>
          </a:xfrm>
        </p:grpSpPr>
        <p:pic>
          <p:nvPicPr>
            <p:cNvPr id="12" name="Picture 11">
              <a:extLst>
                <a:ext uri="{FF2B5EF4-FFF2-40B4-BE49-F238E27FC236}">
                  <a16:creationId xmlns:a16="http://schemas.microsoft.com/office/drawing/2014/main" id="{9773CAE4-FA22-49CB-AF16-E036A3E3B10A}"/>
                </a:ext>
              </a:extLst>
            </p:cNvPr>
            <p:cNvPicPr>
              <a:picLocks noChangeAspect="1"/>
            </p:cNvPicPr>
            <p:nvPr/>
          </p:nvPicPr>
          <p:blipFill>
            <a:blip r:embed="rId4"/>
            <a:stretch>
              <a:fillRect/>
            </a:stretch>
          </p:blipFill>
          <p:spPr>
            <a:xfrm>
              <a:off x="391197" y="1231935"/>
              <a:ext cx="3312986" cy="454552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Rectangle 9">
              <a:extLst>
                <a:ext uri="{FF2B5EF4-FFF2-40B4-BE49-F238E27FC236}">
                  <a16:creationId xmlns:a16="http://schemas.microsoft.com/office/drawing/2014/main" id="{01E92CAB-7034-4613-A35F-41CB1F1B3AF9}"/>
                </a:ext>
              </a:extLst>
            </p:cNvPr>
            <p:cNvSpPr/>
            <p:nvPr/>
          </p:nvSpPr>
          <p:spPr>
            <a:xfrm>
              <a:off x="850604" y="4336474"/>
              <a:ext cx="2615609" cy="35479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D558A75D-E3C2-4A2F-B96E-2A06B2A610A8}"/>
              </a:ext>
            </a:extLst>
          </p:cNvPr>
          <p:cNvGrpSpPr/>
          <p:nvPr/>
        </p:nvGrpSpPr>
        <p:grpSpPr>
          <a:xfrm>
            <a:off x="4506540" y="1231935"/>
            <a:ext cx="6654926" cy="4545521"/>
            <a:chOff x="4506540" y="1231935"/>
            <a:chExt cx="6654926" cy="4545521"/>
          </a:xfrm>
        </p:grpSpPr>
        <p:pic>
          <p:nvPicPr>
            <p:cNvPr id="7" name="Picture 6">
              <a:extLst>
                <a:ext uri="{FF2B5EF4-FFF2-40B4-BE49-F238E27FC236}">
                  <a16:creationId xmlns:a16="http://schemas.microsoft.com/office/drawing/2014/main" id="{29F7F0DA-9C8C-429C-87BB-01101663D79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06540" y="1231935"/>
              <a:ext cx="6654926" cy="454552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9" name="Arrow: Left 8">
              <a:extLst>
                <a:ext uri="{FF2B5EF4-FFF2-40B4-BE49-F238E27FC236}">
                  <a16:creationId xmlns:a16="http://schemas.microsoft.com/office/drawing/2014/main" id="{1FF89000-DA9B-4805-A3D9-E89558C945BF}"/>
                </a:ext>
              </a:extLst>
            </p:cNvPr>
            <p:cNvSpPr/>
            <p:nvPr/>
          </p:nvSpPr>
          <p:spPr>
            <a:xfrm>
              <a:off x="8215743" y="2586727"/>
              <a:ext cx="845127" cy="419711"/>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Left 19">
              <a:extLst>
                <a:ext uri="{FF2B5EF4-FFF2-40B4-BE49-F238E27FC236}">
                  <a16:creationId xmlns:a16="http://schemas.microsoft.com/office/drawing/2014/main" id="{C588DF03-42DD-4346-8170-F65D056709C6}"/>
                </a:ext>
              </a:extLst>
            </p:cNvPr>
            <p:cNvSpPr/>
            <p:nvPr/>
          </p:nvSpPr>
          <p:spPr>
            <a:xfrm>
              <a:off x="5347853" y="2962842"/>
              <a:ext cx="845127" cy="419711"/>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0B9BE3FB-6126-44D1-BA54-F7F3B0102A3D}"/>
              </a:ext>
            </a:extLst>
          </p:cNvPr>
          <p:cNvSpPr/>
          <p:nvPr/>
        </p:nvSpPr>
        <p:spPr>
          <a:xfrm>
            <a:off x="4585849" y="4551500"/>
            <a:ext cx="360218" cy="3478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5" name="Slide Number Placeholder 3">
            <a:extLst>
              <a:ext uri="{FF2B5EF4-FFF2-40B4-BE49-F238E27FC236}">
                <a16:creationId xmlns:a16="http://schemas.microsoft.com/office/drawing/2014/main" id="{5EE240CE-85E9-8DEE-F4D8-675CD840F6A8}"/>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4</a:t>
            </a:fld>
            <a:endParaRPr dirty="0"/>
          </a:p>
        </p:txBody>
      </p:sp>
    </p:spTree>
    <p:custDataLst>
      <p:tags r:id="rId1"/>
    </p:custDataLst>
    <p:extLst>
      <p:ext uri="{BB962C8B-B14F-4D97-AF65-F5344CB8AC3E}">
        <p14:creationId xmlns:p14="http://schemas.microsoft.com/office/powerpoint/2010/main" val="706583558"/>
      </p:ext>
    </p:extLst>
  </p:cSld>
  <p:clrMapOvr>
    <a:masterClrMapping/>
  </p:clrMapOvr>
  <mc:AlternateContent xmlns:mc="http://schemas.openxmlformats.org/markup-compatibility/2006" xmlns:p14="http://schemas.microsoft.com/office/powerpoint/2010/main">
    <mc:Choice Requires="p14">
      <p:transition spd="slow" p14:dur="2000" advTm="47990"/>
    </mc:Choice>
    <mc:Fallback xmlns="">
      <p:transition spd="slow" advTm="4799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Status of Appeals</a:t>
            </a:r>
          </a:p>
        </p:txBody>
      </p:sp>
      <p:graphicFrame>
        <p:nvGraphicFramePr>
          <p:cNvPr id="4" name="Table 3"/>
          <p:cNvGraphicFramePr>
            <a:graphicFrameLocks noGrp="1"/>
          </p:cNvGraphicFramePr>
          <p:nvPr>
            <p:extLst>
              <p:ext uri="{D42A27DB-BD31-4B8C-83A1-F6EECF244321}">
                <p14:modId xmlns:p14="http://schemas.microsoft.com/office/powerpoint/2010/main" val="3680003410"/>
              </p:ext>
            </p:extLst>
          </p:nvPr>
        </p:nvGraphicFramePr>
        <p:xfrm>
          <a:off x="1782187" y="1675638"/>
          <a:ext cx="8593454" cy="3999445"/>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331363">
                  <a:extLst>
                    <a:ext uri="{9D8B030D-6E8A-4147-A177-3AD203B41FA5}">
                      <a16:colId xmlns:a16="http://schemas.microsoft.com/office/drawing/2014/main" val="20000"/>
                    </a:ext>
                  </a:extLst>
                </a:gridCol>
                <a:gridCol w="6262091">
                  <a:extLst>
                    <a:ext uri="{9D8B030D-6E8A-4147-A177-3AD203B41FA5}">
                      <a16:colId xmlns:a16="http://schemas.microsoft.com/office/drawing/2014/main" val="20001"/>
                    </a:ext>
                  </a:extLst>
                </a:gridCol>
              </a:tblGrid>
              <a:tr h="330532">
                <a:tc>
                  <a:txBody>
                    <a:bodyPr/>
                    <a:lstStyle/>
                    <a:p>
                      <a:pPr marL="73025" marR="73025">
                        <a:spcBef>
                          <a:spcPts val="400"/>
                        </a:spcBef>
                        <a:spcAft>
                          <a:spcPts val="400"/>
                        </a:spcAft>
                      </a:pPr>
                      <a:r>
                        <a:rPr lang="en-US" sz="1400" dirty="0">
                          <a:effectLst/>
                        </a:rPr>
                        <a:t>Appeal Status</a:t>
                      </a:r>
                      <a:endParaRPr lang="en-US" sz="1400" b="1" dirty="0">
                        <a:solidFill>
                          <a:srgbClr val="FFFFFF"/>
                        </a:solidFill>
                        <a:effectLst/>
                        <a:latin typeface="Arial"/>
                        <a:ea typeface="Times New Roman"/>
                        <a:cs typeface="Times New Roman"/>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rPr>
                        <a:t>Description of Status</a:t>
                      </a:r>
                      <a:endParaRPr lang="en-US" sz="1400" b="1" dirty="0">
                        <a:solidFill>
                          <a:srgbClr val="FFFFFF"/>
                        </a:solidFill>
                        <a:effectLst/>
                        <a:latin typeface="Arial"/>
                        <a:ea typeface="Times New Roman"/>
                        <a:cs typeface="Times New Roman"/>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30532">
                <a:tc>
                  <a:txBody>
                    <a:bodyPr/>
                    <a:lstStyle/>
                    <a:p>
                      <a:pPr marL="73025" marR="73025">
                        <a:spcBef>
                          <a:spcPts val="400"/>
                        </a:spcBef>
                        <a:spcAft>
                          <a:spcPts val="400"/>
                        </a:spcAft>
                      </a:pPr>
                      <a:r>
                        <a:rPr lang="en-US" sz="1400" dirty="0">
                          <a:effectLst/>
                          <a:latin typeface="Arial"/>
                          <a:ea typeface="Times New Roman"/>
                          <a:cs typeface="Arial"/>
                        </a:rPr>
                        <a:t>Error Occurred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Arial"/>
                          <a:ea typeface="Times New Roman"/>
                          <a:cs typeface="Arial"/>
                        </a:rPr>
                        <a:t>An error occurred while the appeal was being processed.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30532">
                <a:tc>
                  <a:txBody>
                    <a:bodyPr/>
                    <a:lstStyle/>
                    <a:p>
                      <a:pPr marL="73025" marR="73025">
                        <a:spcBef>
                          <a:spcPts val="400"/>
                        </a:spcBef>
                        <a:spcAft>
                          <a:spcPts val="400"/>
                        </a:spcAft>
                      </a:pPr>
                      <a:r>
                        <a:rPr lang="en-US" sz="1400" dirty="0">
                          <a:effectLst/>
                          <a:latin typeface="Arial"/>
                          <a:ea typeface="Times New Roman"/>
                          <a:cs typeface="Arial"/>
                        </a:rPr>
                        <a:t>Pending Approval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Arial"/>
                          <a:ea typeface="Times New Roman"/>
                          <a:cs typeface="Arial"/>
                        </a:rPr>
                        <a:t>Appeal is pending approval.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61907">
                <a:tc>
                  <a:txBody>
                    <a:bodyPr/>
                    <a:lstStyle/>
                    <a:p>
                      <a:pPr marL="73025" marR="73025">
                        <a:spcBef>
                          <a:spcPts val="400"/>
                        </a:spcBef>
                        <a:spcAft>
                          <a:spcPts val="400"/>
                        </a:spcAft>
                      </a:pPr>
                      <a:r>
                        <a:rPr lang="en-US" sz="1400" dirty="0">
                          <a:effectLst/>
                          <a:latin typeface="Arial"/>
                          <a:ea typeface="Times New Roman"/>
                          <a:cs typeface="Arial"/>
                        </a:rPr>
                        <a:t>Processed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Arial"/>
                          <a:ea typeface="Times New Roman"/>
                          <a:cs typeface="Arial"/>
                        </a:rPr>
                        <a:t>Appeal was successfully processed and the test opportunity has been updated.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3327490"/>
                  </a:ext>
                </a:extLst>
              </a:tr>
              <a:tr h="330532">
                <a:tc>
                  <a:txBody>
                    <a:bodyPr/>
                    <a:lstStyle/>
                    <a:p>
                      <a:pPr marL="73025" marR="73025">
                        <a:spcBef>
                          <a:spcPts val="400"/>
                        </a:spcBef>
                        <a:spcAft>
                          <a:spcPts val="400"/>
                        </a:spcAft>
                      </a:pPr>
                      <a:r>
                        <a:rPr lang="en-US" sz="1400" dirty="0">
                          <a:effectLst/>
                          <a:latin typeface="Arial"/>
                          <a:ea typeface="Times New Roman"/>
                          <a:cs typeface="Arial"/>
                        </a:rPr>
                        <a:t>Rejected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Arial"/>
                          <a:ea typeface="Times New Roman"/>
                          <a:cs typeface="Arial"/>
                        </a:rPr>
                        <a:t>Another user rejected the appeal.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37683402"/>
                  </a:ext>
                </a:extLst>
              </a:tr>
              <a:tr h="330532">
                <a:tc>
                  <a:txBody>
                    <a:bodyPr/>
                    <a:lstStyle/>
                    <a:p>
                      <a:pPr marL="73025" marR="73025">
                        <a:spcBef>
                          <a:spcPts val="400"/>
                        </a:spcBef>
                        <a:spcAft>
                          <a:spcPts val="400"/>
                        </a:spcAft>
                      </a:pPr>
                      <a:r>
                        <a:rPr lang="en-US" sz="1400" dirty="0">
                          <a:effectLst/>
                          <a:latin typeface="Arial"/>
                          <a:ea typeface="Times New Roman"/>
                          <a:cs typeface="Arial"/>
                        </a:rPr>
                        <a:t>Rejected by System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Arial"/>
                          <a:ea typeface="Times New Roman"/>
                          <a:cs typeface="Arial"/>
                        </a:rPr>
                        <a:t>Test Delivery System was unable to process the appeal.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02449131"/>
                  </a:ext>
                </a:extLst>
              </a:tr>
              <a:tr h="330532">
                <a:tc>
                  <a:txBody>
                    <a:bodyPr/>
                    <a:lstStyle/>
                    <a:p>
                      <a:pPr marL="73025" marR="73025">
                        <a:spcBef>
                          <a:spcPts val="400"/>
                        </a:spcBef>
                        <a:spcAft>
                          <a:spcPts val="400"/>
                        </a:spcAft>
                      </a:pPr>
                      <a:r>
                        <a:rPr lang="en-US" sz="1400" dirty="0">
                          <a:effectLst/>
                          <a:latin typeface="Arial"/>
                          <a:ea typeface="Times New Roman"/>
                          <a:cs typeface="Arial"/>
                        </a:rPr>
                        <a:t>Requires Resubmission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Arial"/>
                          <a:ea typeface="Times New Roman"/>
                          <a:cs typeface="Arial"/>
                        </a:rPr>
                        <a:t>Appeal must be resubmitted.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21895612"/>
                  </a:ext>
                </a:extLst>
              </a:tr>
              <a:tr h="330532">
                <a:tc>
                  <a:txBody>
                    <a:bodyPr/>
                    <a:lstStyle/>
                    <a:p>
                      <a:pPr marL="73025" marR="73025">
                        <a:spcBef>
                          <a:spcPts val="400"/>
                        </a:spcBef>
                        <a:spcAft>
                          <a:spcPts val="400"/>
                        </a:spcAft>
                      </a:pPr>
                      <a:r>
                        <a:rPr lang="en-US" sz="1400" dirty="0">
                          <a:effectLst/>
                          <a:latin typeface="Arial"/>
                          <a:ea typeface="Times New Roman"/>
                          <a:cs typeface="Arial"/>
                        </a:rPr>
                        <a:t>Retracted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Arial"/>
                          <a:ea typeface="Times New Roman"/>
                          <a:cs typeface="Arial"/>
                        </a:rPr>
                        <a:t>Originator retracted the appeal.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22239458"/>
                  </a:ext>
                </a:extLst>
              </a:tr>
              <a:tr h="561907">
                <a:tc>
                  <a:txBody>
                    <a:bodyPr/>
                    <a:lstStyle/>
                    <a:p>
                      <a:pPr marL="73025" marR="73025">
                        <a:spcBef>
                          <a:spcPts val="400"/>
                        </a:spcBef>
                        <a:spcAft>
                          <a:spcPts val="400"/>
                        </a:spcAft>
                      </a:pPr>
                      <a:r>
                        <a:rPr lang="en-US" sz="1400" dirty="0">
                          <a:effectLst/>
                          <a:latin typeface="+mn-lt"/>
                          <a:ea typeface="Times New Roman"/>
                          <a:cs typeface="Arial"/>
                        </a:rPr>
                        <a:t>Submitted for Processing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mn-lt"/>
                          <a:ea typeface="Times New Roman"/>
                          <a:cs typeface="Arial"/>
                        </a:rPr>
                        <a:t>Appeal submitted to Test Delivery System for processing.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59758901"/>
                  </a:ext>
                </a:extLst>
              </a:tr>
              <a:tr h="561907">
                <a:tc>
                  <a:txBody>
                    <a:bodyPr/>
                    <a:lstStyle/>
                    <a:p>
                      <a:pPr marL="73025" marR="73025">
                        <a:spcBef>
                          <a:spcPts val="400"/>
                        </a:spcBef>
                        <a:spcAft>
                          <a:spcPts val="400"/>
                        </a:spcAft>
                      </a:pPr>
                      <a:r>
                        <a:rPr lang="en-US" sz="1400" dirty="0">
                          <a:effectLst/>
                          <a:latin typeface="+mn-lt"/>
                          <a:ea typeface="Times New Roman"/>
                          <a:cs typeface="Arial"/>
                        </a:rPr>
                        <a:t>Resolved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73025" marR="73025">
                        <a:spcBef>
                          <a:spcPts val="400"/>
                        </a:spcBef>
                        <a:spcAft>
                          <a:spcPts val="400"/>
                        </a:spcAft>
                      </a:pPr>
                      <a:r>
                        <a:rPr lang="en-US" sz="1400" dirty="0">
                          <a:effectLst/>
                          <a:latin typeface="+mn-lt"/>
                          <a:ea typeface="Times New Roman"/>
                          <a:cs typeface="Arial"/>
                        </a:rPr>
                        <a:t>Appeal was resolved.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0824041"/>
                  </a:ext>
                </a:extLst>
              </a:tr>
            </a:tbl>
          </a:graphicData>
        </a:graphic>
      </p:graphicFrame>
      <p:sp>
        <p:nvSpPr>
          <p:cNvPr id="6" name="Slide Number Placeholder 3">
            <a:extLst>
              <a:ext uri="{FF2B5EF4-FFF2-40B4-BE49-F238E27FC236}">
                <a16:creationId xmlns:a16="http://schemas.microsoft.com/office/drawing/2014/main" id="{7A319915-6B77-95A5-9B24-92D14E6DB392}"/>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5</a:t>
            </a:fld>
            <a:endParaRPr dirty="0"/>
          </a:p>
        </p:txBody>
      </p:sp>
    </p:spTree>
    <p:custDataLst>
      <p:tags r:id="rId1"/>
    </p:custDataLst>
    <p:extLst>
      <p:ext uri="{BB962C8B-B14F-4D97-AF65-F5344CB8AC3E}">
        <p14:creationId xmlns:p14="http://schemas.microsoft.com/office/powerpoint/2010/main" val="3714759718"/>
      </p:ext>
    </p:extLst>
  </p:cSld>
  <p:clrMapOvr>
    <a:masterClrMapping/>
  </p:clrMapOvr>
  <mc:AlternateContent xmlns:mc="http://schemas.openxmlformats.org/markup-compatibility/2006" xmlns:p14="http://schemas.microsoft.com/office/powerpoint/2010/main">
    <mc:Choice Requires="p14">
      <p:transition spd="slow" p14:dur="2000" advTm="10960"/>
    </mc:Choice>
    <mc:Fallback xmlns="">
      <p:transition spd="slow" advTm="1096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0004" y="1948280"/>
            <a:ext cx="7684061" cy="3410086"/>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Title 2"/>
          <p:cNvSpPr>
            <a:spLocks noGrp="1"/>
          </p:cNvSpPr>
          <p:nvPr>
            <p:ph type="title"/>
          </p:nvPr>
        </p:nvSpPr>
        <p:spPr/>
        <p:txBody>
          <a:bodyPr>
            <a:normAutofit/>
          </a:bodyPr>
          <a:lstStyle/>
          <a:p>
            <a:r>
              <a:rPr lang="en-US" dirty="0"/>
              <a:t>View Appeals</a:t>
            </a:r>
          </a:p>
        </p:txBody>
      </p:sp>
      <p:sp>
        <p:nvSpPr>
          <p:cNvPr id="12" name="Down Arrow 11"/>
          <p:cNvSpPr/>
          <p:nvPr/>
        </p:nvSpPr>
        <p:spPr>
          <a:xfrm rot="16200000">
            <a:off x="6827039" y="4778500"/>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grpSp>
        <p:nvGrpSpPr>
          <p:cNvPr id="9" name="Group 8">
            <a:extLst>
              <a:ext uri="{FF2B5EF4-FFF2-40B4-BE49-F238E27FC236}">
                <a16:creationId xmlns:a16="http://schemas.microsoft.com/office/drawing/2014/main" id="{66F700AE-4941-4CEE-B20B-D5CE1320343F}"/>
              </a:ext>
            </a:extLst>
          </p:cNvPr>
          <p:cNvGrpSpPr/>
          <p:nvPr/>
        </p:nvGrpSpPr>
        <p:grpSpPr>
          <a:xfrm>
            <a:off x="391197" y="1231935"/>
            <a:ext cx="3312986" cy="4545521"/>
            <a:chOff x="391197" y="1231935"/>
            <a:chExt cx="3312986" cy="4545521"/>
          </a:xfrm>
        </p:grpSpPr>
        <p:pic>
          <p:nvPicPr>
            <p:cNvPr id="10" name="Picture 9">
              <a:extLst>
                <a:ext uri="{FF2B5EF4-FFF2-40B4-BE49-F238E27FC236}">
                  <a16:creationId xmlns:a16="http://schemas.microsoft.com/office/drawing/2014/main" id="{9A3D6398-BEF4-4EE5-8DA6-6309A2E8263A}"/>
                </a:ext>
              </a:extLst>
            </p:cNvPr>
            <p:cNvPicPr>
              <a:picLocks noChangeAspect="1"/>
            </p:cNvPicPr>
            <p:nvPr/>
          </p:nvPicPr>
          <p:blipFill>
            <a:blip r:embed="rId5"/>
            <a:stretch>
              <a:fillRect/>
            </a:stretch>
          </p:blipFill>
          <p:spPr>
            <a:xfrm>
              <a:off x="391197" y="1231935"/>
              <a:ext cx="3312986" cy="454552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04705026-275E-4FD4-B3E5-2A1B20CA35A2}"/>
                </a:ext>
              </a:extLst>
            </p:cNvPr>
            <p:cNvSpPr/>
            <p:nvPr/>
          </p:nvSpPr>
          <p:spPr>
            <a:xfrm>
              <a:off x="786809" y="4613569"/>
              <a:ext cx="2658140" cy="3463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Slide Number Placeholder 3">
            <a:extLst>
              <a:ext uri="{FF2B5EF4-FFF2-40B4-BE49-F238E27FC236}">
                <a16:creationId xmlns:a16="http://schemas.microsoft.com/office/drawing/2014/main" id="{534C9E22-7300-4BB9-F656-45EF926E10E3}"/>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6</a:t>
            </a:fld>
            <a:endParaRPr dirty="0"/>
          </a:p>
        </p:txBody>
      </p:sp>
    </p:spTree>
    <p:custDataLst>
      <p:tags r:id="rId1"/>
    </p:custDataLst>
    <p:extLst>
      <p:ext uri="{BB962C8B-B14F-4D97-AF65-F5344CB8AC3E}">
        <p14:creationId xmlns:p14="http://schemas.microsoft.com/office/powerpoint/2010/main" val="845855418"/>
      </p:ext>
    </p:extLst>
  </p:cSld>
  <p:clrMapOvr>
    <a:masterClrMapping/>
  </p:clrMapOvr>
  <mc:AlternateContent xmlns:mc="http://schemas.openxmlformats.org/markup-compatibility/2006" xmlns:p14="http://schemas.microsoft.com/office/powerpoint/2010/main">
    <mc:Choice Requires="p14">
      <p:transition spd="slow" p14:dur="2000" advTm="24410"/>
    </mc:Choice>
    <mc:Fallback xmlns="">
      <p:transition spd="slow" advTm="2441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7075" y="1810434"/>
            <a:ext cx="7406992" cy="3685777"/>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9" name="Down Arrow 8"/>
          <p:cNvSpPr/>
          <p:nvPr/>
        </p:nvSpPr>
        <p:spPr>
          <a:xfrm rot="5400000">
            <a:off x="5717506" y="2395164"/>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3" name="Down Arrow 12"/>
          <p:cNvSpPr/>
          <p:nvPr/>
        </p:nvSpPr>
        <p:spPr>
          <a:xfrm rot="5400000">
            <a:off x="9688859" y="3508903"/>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3" name="Title 2"/>
          <p:cNvSpPr>
            <a:spLocks noGrp="1"/>
          </p:cNvSpPr>
          <p:nvPr>
            <p:ph type="title"/>
          </p:nvPr>
        </p:nvSpPr>
        <p:spPr/>
        <p:txBody>
          <a:bodyPr>
            <a:normAutofit/>
          </a:bodyPr>
          <a:lstStyle/>
          <a:p>
            <a:r>
              <a:rPr lang="en-US" dirty="0"/>
              <a:t>View Appeals (Continued)</a:t>
            </a:r>
          </a:p>
        </p:txBody>
      </p:sp>
      <p:sp>
        <p:nvSpPr>
          <p:cNvPr id="16" name="Rectangle 15">
            <a:extLst>
              <a:ext uri="{FF2B5EF4-FFF2-40B4-BE49-F238E27FC236}">
                <a16:creationId xmlns:a16="http://schemas.microsoft.com/office/drawing/2014/main" id="{4FB248DA-68DD-4346-9F01-DBBB8831550A}"/>
              </a:ext>
            </a:extLst>
          </p:cNvPr>
          <p:cNvSpPr/>
          <p:nvPr/>
        </p:nvSpPr>
        <p:spPr>
          <a:xfrm>
            <a:off x="4059380" y="3664801"/>
            <a:ext cx="360218" cy="3478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grpSp>
        <p:nvGrpSpPr>
          <p:cNvPr id="14" name="Group 13">
            <a:extLst>
              <a:ext uri="{FF2B5EF4-FFF2-40B4-BE49-F238E27FC236}">
                <a16:creationId xmlns:a16="http://schemas.microsoft.com/office/drawing/2014/main" id="{3605A610-3CBB-452E-820E-0F98AFAFF157}"/>
              </a:ext>
            </a:extLst>
          </p:cNvPr>
          <p:cNvGrpSpPr/>
          <p:nvPr/>
        </p:nvGrpSpPr>
        <p:grpSpPr>
          <a:xfrm>
            <a:off x="391197" y="1231935"/>
            <a:ext cx="3312986" cy="4545521"/>
            <a:chOff x="391197" y="1231935"/>
            <a:chExt cx="3312986" cy="4545521"/>
          </a:xfrm>
        </p:grpSpPr>
        <p:pic>
          <p:nvPicPr>
            <p:cNvPr id="17" name="Picture 16">
              <a:extLst>
                <a:ext uri="{FF2B5EF4-FFF2-40B4-BE49-F238E27FC236}">
                  <a16:creationId xmlns:a16="http://schemas.microsoft.com/office/drawing/2014/main" id="{38E20EF0-60DF-4FF1-A0FA-88A880DC7A5E}"/>
                </a:ext>
              </a:extLst>
            </p:cNvPr>
            <p:cNvPicPr>
              <a:picLocks noChangeAspect="1"/>
            </p:cNvPicPr>
            <p:nvPr/>
          </p:nvPicPr>
          <p:blipFill>
            <a:blip r:embed="rId5"/>
            <a:stretch>
              <a:fillRect/>
            </a:stretch>
          </p:blipFill>
          <p:spPr>
            <a:xfrm>
              <a:off x="391197" y="1231935"/>
              <a:ext cx="3312986" cy="454552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8" name="Rectangle 17">
              <a:extLst>
                <a:ext uri="{FF2B5EF4-FFF2-40B4-BE49-F238E27FC236}">
                  <a16:creationId xmlns:a16="http://schemas.microsoft.com/office/drawing/2014/main" id="{5CAD47DC-F144-407B-85FA-E8F1F8645F88}"/>
                </a:ext>
              </a:extLst>
            </p:cNvPr>
            <p:cNvSpPr/>
            <p:nvPr/>
          </p:nvSpPr>
          <p:spPr>
            <a:xfrm>
              <a:off x="818707" y="4613564"/>
              <a:ext cx="2647507" cy="3463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3">
            <a:extLst>
              <a:ext uri="{FF2B5EF4-FFF2-40B4-BE49-F238E27FC236}">
                <a16:creationId xmlns:a16="http://schemas.microsoft.com/office/drawing/2014/main" id="{BC999D32-4736-A840-03F3-D925A6EFE45E}"/>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7</a:t>
            </a:fld>
            <a:endParaRPr dirty="0"/>
          </a:p>
        </p:txBody>
      </p:sp>
    </p:spTree>
    <p:custDataLst>
      <p:tags r:id="rId1"/>
    </p:custDataLst>
    <p:extLst>
      <p:ext uri="{BB962C8B-B14F-4D97-AF65-F5344CB8AC3E}">
        <p14:creationId xmlns:p14="http://schemas.microsoft.com/office/powerpoint/2010/main" val="2143158429"/>
      </p:ext>
    </p:extLst>
  </p:cSld>
  <p:clrMapOvr>
    <a:masterClrMapping/>
  </p:clrMapOvr>
  <mc:AlternateContent xmlns:mc="http://schemas.openxmlformats.org/markup-compatibility/2006" xmlns:p14="http://schemas.microsoft.com/office/powerpoint/2010/main">
    <mc:Choice Requires="p14">
      <p:transition spd="slow" p14:dur="2000" advTm="40570"/>
    </mc:Choice>
    <mc:Fallback xmlns="">
      <p:transition spd="slow" advTm="4057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a:spLocks noGrp="1"/>
          </p:cNvSpPr>
          <p:nvPr>
            <p:ph type="title"/>
          </p:nvPr>
        </p:nvSpPr>
        <p:spPr/>
        <p:txBody>
          <a:bodyPr>
            <a:noAutofit/>
          </a:bodyPr>
          <a:lstStyle/>
          <a:p>
            <a:r>
              <a:rPr lang="en-US" dirty="0"/>
              <a:t>Upload Appeals</a:t>
            </a: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5333553" y="1814224"/>
            <a:ext cx="5425139" cy="3112785"/>
          </a:xfrm>
          <a:prstGeom prst="rect">
            <a:avLst/>
          </a:prstGeom>
          <a:ln>
            <a:solidFill>
              <a:schemeClr val="bg1">
                <a:lumMod val="75000"/>
              </a:schemeClr>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23316D3C-D134-4D4B-8D5B-03ABE8317B93}"/>
              </a:ext>
            </a:extLst>
          </p:cNvPr>
          <p:cNvGrpSpPr/>
          <p:nvPr/>
        </p:nvGrpSpPr>
        <p:grpSpPr>
          <a:xfrm>
            <a:off x="1433308" y="1156239"/>
            <a:ext cx="3312986" cy="4545521"/>
            <a:chOff x="391197" y="1231935"/>
            <a:chExt cx="3312986" cy="4545521"/>
          </a:xfrm>
        </p:grpSpPr>
        <p:pic>
          <p:nvPicPr>
            <p:cNvPr id="15" name="Picture 14">
              <a:extLst>
                <a:ext uri="{FF2B5EF4-FFF2-40B4-BE49-F238E27FC236}">
                  <a16:creationId xmlns:a16="http://schemas.microsoft.com/office/drawing/2014/main" id="{2F0AD80B-77D6-4BC1-9C74-13341EA03B28}"/>
                </a:ext>
              </a:extLst>
            </p:cNvPr>
            <p:cNvPicPr>
              <a:picLocks noChangeAspect="1"/>
            </p:cNvPicPr>
            <p:nvPr/>
          </p:nvPicPr>
          <p:blipFill>
            <a:blip r:embed="rId5"/>
            <a:stretch>
              <a:fillRect/>
            </a:stretch>
          </p:blipFill>
          <p:spPr>
            <a:xfrm>
              <a:off x="391197" y="1231935"/>
              <a:ext cx="3312986" cy="454552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6" name="Rectangle 15">
              <a:extLst>
                <a:ext uri="{FF2B5EF4-FFF2-40B4-BE49-F238E27FC236}">
                  <a16:creationId xmlns:a16="http://schemas.microsoft.com/office/drawing/2014/main" id="{4FC6DA44-E54B-4F94-A1C4-923FDF44CB6C}"/>
                </a:ext>
              </a:extLst>
            </p:cNvPr>
            <p:cNvSpPr/>
            <p:nvPr/>
          </p:nvSpPr>
          <p:spPr>
            <a:xfrm>
              <a:off x="776177" y="5195454"/>
              <a:ext cx="2690037" cy="3463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Arrow: Left 1">
            <a:extLst>
              <a:ext uri="{FF2B5EF4-FFF2-40B4-BE49-F238E27FC236}">
                <a16:creationId xmlns:a16="http://schemas.microsoft.com/office/drawing/2014/main" id="{74D2AE5A-CD74-0D5F-8BB1-2A211E8C5E56}"/>
              </a:ext>
            </a:extLst>
          </p:cNvPr>
          <p:cNvSpPr/>
          <p:nvPr/>
        </p:nvSpPr>
        <p:spPr>
          <a:xfrm>
            <a:off x="7415218" y="4107248"/>
            <a:ext cx="630904" cy="25874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Left 4">
            <a:extLst>
              <a:ext uri="{FF2B5EF4-FFF2-40B4-BE49-F238E27FC236}">
                <a16:creationId xmlns:a16="http://schemas.microsoft.com/office/drawing/2014/main" id="{7FA54244-8B7A-8F06-2B99-33CF0A8F67E2}"/>
              </a:ext>
            </a:extLst>
          </p:cNvPr>
          <p:cNvSpPr/>
          <p:nvPr/>
        </p:nvSpPr>
        <p:spPr>
          <a:xfrm>
            <a:off x="9393446" y="3370616"/>
            <a:ext cx="630904" cy="25874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0530967-E216-D89F-B627-14A318ADBCFF}"/>
              </a:ext>
            </a:extLst>
          </p:cNvPr>
          <p:cNvSpPr/>
          <p:nvPr/>
        </p:nvSpPr>
        <p:spPr>
          <a:xfrm>
            <a:off x="7493723" y="4517127"/>
            <a:ext cx="1104797" cy="40988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3">
            <a:extLst>
              <a:ext uri="{FF2B5EF4-FFF2-40B4-BE49-F238E27FC236}">
                <a16:creationId xmlns:a16="http://schemas.microsoft.com/office/drawing/2014/main" id="{9A5B277F-CBAF-87A3-DCD9-C9AA08C7DB3A}"/>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8</a:t>
            </a:fld>
            <a:endParaRPr dirty="0"/>
          </a:p>
        </p:txBody>
      </p:sp>
    </p:spTree>
    <p:custDataLst>
      <p:tags r:id="rId1"/>
    </p:custDataLst>
    <p:extLst>
      <p:ext uri="{BB962C8B-B14F-4D97-AF65-F5344CB8AC3E}">
        <p14:creationId xmlns:p14="http://schemas.microsoft.com/office/powerpoint/2010/main" val="2200712073"/>
      </p:ext>
    </p:extLst>
  </p:cSld>
  <p:clrMapOvr>
    <a:masterClrMapping/>
  </p:clrMapOvr>
  <mc:AlternateContent xmlns:mc="http://schemas.openxmlformats.org/markup-compatibility/2006" xmlns:p14="http://schemas.microsoft.com/office/powerpoint/2010/main">
    <mc:Choice Requires="p14">
      <p:transition spd="slow" p14:dur="2000" advTm="16880"/>
    </mc:Choice>
    <mc:Fallback xmlns="">
      <p:transition spd="slow" advTm="1688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775" y="1320554"/>
            <a:ext cx="10966449" cy="3732737"/>
          </a:xfrm>
        </p:spPr>
        <p:txBody>
          <a:bodyPr>
            <a:normAutofit/>
          </a:bodyPr>
          <a:lstStyle/>
          <a:p>
            <a:r>
              <a:rPr lang="en-US" altLang="en-US" sz="2800" dirty="0">
                <a:solidFill>
                  <a:srgbClr val="505A08"/>
                </a:solidFill>
              </a:rPr>
              <a:t>For additional information, consult your state portal, which contains:</a:t>
            </a:r>
          </a:p>
          <a:p>
            <a:pPr marL="457200" indent="-457200">
              <a:buFont typeface="Wingdings" panose="05000000000000000000" pitchFamily="2" charset="2"/>
              <a:buChar char="§"/>
            </a:pPr>
            <a:r>
              <a:rPr lang="en-US" altLang="en-US" sz="2800" dirty="0">
                <a:solidFill>
                  <a:srgbClr val="505A08"/>
                </a:solidFill>
              </a:rPr>
              <a:t>Important announcements</a:t>
            </a:r>
          </a:p>
          <a:p>
            <a:pPr marL="457200" indent="-457200">
              <a:buFont typeface="Wingdings" panose="05000000000000000000" pitchFamily="2" charset="2"/>
              <a:buChar char="§"/>
            </a:pPr>
            <a:r>
              <a:rPr lang="en-US" altLang="en-US" sz="2800" i="1" dirty="0">
                <a:solidFill>
                  <a:srgbClr val="505A08"/>
                </a:solidFill>
              </a:rPr>
              <a:t>TIDE User Guide</a:t>
            </a:r>
          </a:p>
          <a:p>
            <a:endParaRPr lang="en-US" altLang="en-US" sz="2800" dirty="0">
              <a:solidFill>
                <a:srgbClr val="505A08"/>
              </a:solidFill>
            </a:endParaRPr>
          </a:p>
          <a:p>
            <a:r>
              <a:rPr lang="en-US" altLang="en-US" sz="2800" dirty="0">
                <a:solidFill>
                  <a:srgbClr val="505A08"/>
                </a:solidFill>
              </a:rPr>
              <a:t>For further assistance, please consult your state’s Help Desk.</a:t>
            </a:r>
          </a:p>
        </p:txBody>
      </p:sp>
      <p:sp>
        <p:nvSpPr>
          <p:cNvPr id="3" name="Title 2"/>
          <p:cNvSpPr>
            <a:spLocks noGrp="1"/>
          </p:cNvSpPr>
          <p:nvPr>
            <p:ph type="title"/>
          </p:nvPr>
        </p:nvSpPr>
        <p:spPr/>
        <p:txBody>
          <a:bodyPr>
            <a:noAutofit/>
          </a:bodyPr>
          <a:lstStyle/>
          <a:p>
            <a:r>
              <a:rPr lang="en-US" dirty="0"/>
              <a:t>Thank You!</a:t>
            </a:r>
          </a:p>
        </p:txBody>
      </p:sp>
      <p:sp>
        <p:nvSpPr>
          <p:cNvPr id="4" name="Slide Number Placeholder 3"/>
          <p:cNvSpPr>
            <a:spLocks noGrp="1"/>
          </p:cNvSpPr>
          <p:nvPr>
            <p:ph type="sldNum" sz="quarter" idx="10"/>
          </p:nvPr>
        </p:nvSpPr>
        <p:spPr/>
        <p:txBody>
          <a:bodyPr/>
          <a:lstStyle/>
          <a:p>
            <a:pPr algn="r"/>
            <a:fld id="{F3477EC8-074D-41C4-94AE-E9EA7CEEA348}" type="slidenum">
              <a:rPr/>
              <a:pPr algn="r"/>
              <a:t>9</a:t>
            </a:fld>
            <a:endParaRPr dirty="0"/>
          </a:p>
        </p:txBody>
      </p:sp>
    </p:spTree>
    <p:custDataLst>
      <p:tags r:id="rId1"/>
    </p:custDataLst>
    <p:extLst>
      <p:ext uri="{BB962C8B-B14F-4D97-AF65-F5344CB8AC3E}">
        <p14:creationId xmlns:p14="http://schemas.microsoft.com/office/powerpoint/2010/main" val="1578816244"/>
      </p:ext>
    </p:extLst>
  </p:cSld>
  <p:clrMapOvr>
    <a:masterClrMapping/>
  </p:clrMapOvr>
  <mc:AlternateContent xmlns:mc="http://schemas.openxmlformats.org/markup-compatibility/2006" xmlns:p14="http://schemas.microsoft.com/office/powerpoint/2010/main">
    <mc:Choice Requires="p14">
      <p:transition spd="slow" p14:dur="2000" advTm="21190"/>
    </mc:Choice>
    <mc:Fallback xmlns="">
      <p:transition spd="slow" advTm="2119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9"/>
  <p:tag name="ARTICULATE_DESIGN_ID_CAMBIUM ASSESSMENT PPT" val="AW1LWWAf"/>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00000000-0000-0000-0000-000000000000</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91EAC94F-0CB7-47E2-B1CC-A0F105248E94}">
  <ds:schemaRefs>
    <ds:schemaRef ds:uri="3c8d6406-deae-4a0d-a95e-fe53ed4a1ace"/>
    <ds:schemaRef ds:uri="http://schemas.microsoft.com/office/2006/metadata/properties"/>
    <ds:schemaRef ds:uri="http://purl.org/dc/terms/"/>
    <ds:schemaRef ds:uri="60b788f9-dbc8-42fd-99f2-081ed83a52df"/>
    <ds:schemaRef ds:uri="http://www.w3.org/XML/1998/namespace"/>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2018 AIR PPT</Template>
  <TotalTime>4522</TotalTime>
  <Words>1018</Words>
  <Application>Microsoft Office PowerPoint</Application>
  <PresentationFormat>Widescreen</PresentationFormat>
  <Paragraphs>98</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Appeals Process</vt:lpstr>
      <vt:lpstr>TIDE Training Modules</vt:lpstr>
      <vt:lpstr>Appeals</vt:lpstr>
      <vt:lpstr>Create Appeals</vt:lpstr>
      <vt:lpstr>Status of Appeals</vt:lpstr>
      <vt:lpstr>View Appeals</vt:lpstr>
      <vt:lpstr>View Appeals (Continued)</vt:lpstr>
      <vt:lpstr>Upload Appeals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Nadia McDowell</cp:lastModifiedBy>
  <cp:revision>72</cp:revision>
  <cp:lastPrinted>2017-10-19T00:36:21Z</cp:lastPrinted>
  <dcterms:created xsi:type="dcterms:W3CDTF">2020-02-03T21:37:34Z</dcterms:created>
  <dcterms:modified xsi:type="dcterms:W3CDTF">2023-07-25T19:35:44Z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y fmtid="{D5CDD505-2E9C-101B-9397-08002B2CF9AE}" pid="5" name="ArticulateGUID">
    <vt:lpwstr>AEE16543-F162-46DD-AE21-4A002118AD9A</vt:lpwstr>
  </property>
  <property fmtid="{D5CDD505-2E9C-101B-9397-08002B2CF9AE}" pid="6" name="ArticulatePath">
    <vt:lpwstr>https://cambiumlearning-my.sharepoint.com/personal/jennifer_strittmatter_cambiumassessment_com/Documents/Desktop/Projects/ELPA21/23-24_Training_TIDE 6 Appeals Process_Screener_no audio_DRAFT</vt:lpwstr>
  </property>
</Properties>
</file>