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4"/>
  </p:notesMasterIdLst>
  <p:handoutMasterIdLst>
    <p:handoutMasterId r:id="rId15"/>
  </p:handoutMasterIdLst>
  <p:sldIdLst>
    <p:sldId id="294" r:id="rId5"/>
    <p:sldId id="258" r:id="rId6"/>
    <p:sldId id="335" r:id="rId7"/>
    <p:sldId id="452" r:id="rId8"/>
    <p:sldId id="451" r:id="rId9"/>
    <p:sldId id="534" r:id="rId10"/>
    <p:sldId id="468" r:id="rId11"/>
    <p:sldId id="535" r:id="rId12"/>
    <p:sldId id="259" r:id="rId13"/>
  </p:sldIdLst>
  <p:sldSz cx="12192000" cy="6858000"/>
  <p:notesSz cx="9309100" cy="70231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E6AB12-68E3-7536-3086-970704DC0043}" name="Nadia McDowell" initials="NM" userId="S::nadia.mcdowell@cambiumassessment.com::4a7051d3-cf0a-4a33-9b55-7075dcdef7e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Lila Yuen" initials="LY" lastIdx="5" clrIdx="8">
    <p:extLst>
      <p:ext uri="{19B8F6BF-5375-455C-9EA6-DF929625EA0E}">
        <p15:presenceInfo xmlns:p15="http://schemas.microsoft.com/office/powerpoint/2012/main" userId="4bbabeb9c0775d46" providerId="Windows Liv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Ledis Castillo" initials="LC" lastIdx="8" clrIdx="9">
    <p:extLst>
      <p:ext uri="{19B8F6BF-5375-455C-9EA6-DF929625EA0E}">
        <p15:presenceInfo xmlns:p15="http://schemas.microsoft.com/office/powerpoint/2012/main" userId="S-1-5-21-165637637-657010290-618671499-6273" providerId="AD"/>
      </p:ext>
    </p:extLst>
  </p:cmAuthor>
  <p:cmAuthor id="4" name="Note" initials="Note" lastIdx="2" clrIdx="3">
    <p:extLst>
      <p:ext uri="{19B8F6BF-5375-455C-9EA6-DF929625EA0E}">
        <p15:presenceInfo xmlns:p15="http://schemas.microsoft.com/office/powerpoint/2012/main" userId="Note" providerId="None"/>
      </p:ext>
    </p:extLst>
  </p:cmAuthor>
  <p:cmAuthor id="11" name="Truc Vo" initials="TV" lastIdx="1" clrIdx="10">
    <p:extLst>
      <p:ext uri="{19B8F6BF-5375-455C-9EA6-DF929625EA0E}">
        <p15:presenceInfo xmlns:p15="http://schemas.microsoft.com/office/powerpoint/2012/main" userId="S::truc.vo@cambiumassessment.com::d402882a-4358-404c-b429-f99634ede9fe" providerId="AD"/>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12" name="Nadia McDowell" initials="NM" lastIdx="3" clrIdx="11">
    <p:extLst>
      <p:ext uri="{19B8F6BF-5375-455C-9EA6-DF929625EA0E}">
        <p15:presenceInfo xmlns:p15="http://schemas.microsoft.com/office/powerpoint/2012/main" userId="S::nadia.mcdowell@cambiumassessment.com::4a7051d3-cf0a-4a33-9b55-7075dcdef7ea"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B7309-7F65-4A4A-85DE-0372BF52F4EC}" v="38" dt="2023-07-21T23:56:44.910"/>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1" autoAdjust="0"/>
    <p:restoredTop sz="83708" autoAdjust="0"/>
  </p:normalViewPr>
  <p:slideViewPr>
    <p:cSldViewPr snapToGrid="0">
      <p:cViewPr varScale="1">
        <p:scale>
          <a:sx n="100" d="100"/>
          <a:sy n="100" d="100"/>
        </p:scale>
        <p:origin x="1032" y="78"/>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r>
              <a:rPr lang="en-US" dirty="0"/>
              <a:t>Welcome to the online training module for Managing Rosters in TIDE. In this training module we will walk through the process for creating and editing rosters.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NOTE: Rosters are</a:t>
            </a:r>
            <a:r>
              <a:rPr lang="en-US" b="1" baseline="0" dirty="0">
                <a:latin typeface="Arial" panose="020B0604020202020204" pitchFamily="34" charset="0"/>
                <a:cs typeface="Arial" panose="020B0604020202020204" pitchFamily="34" charset="0"/>
              </a:rPr>
              <a:t> usually used to see scores for groups of students. If this does not or will not apply to your school or district’s administration of the ELPA21 assessment, you may disregard this module.</a:t>
            </a:r>
            <a:endParaRPr lang="en-US" b="1" dirty="0">
              <a:latin typeface="Arial" panose="020B0604020202020204" pitchFamily="34" charset="0"/>
              <a:cs typeface="Arial" panose="020B0604020202020204" pitchFamily="34" charset="0"/>
            </a:endParaRP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The</a:t>
            </a:r>
            <a:r>
              <a:rPr lang="en-US" baseline="0" dirty="0"/>
              <a:t> </a:t>
            </a:r>
            <a:r>
              <a:rPr lang="en-US" i="0" baseline="0" dirty="0"/>
              <a:t>“Managing Rosters” module</a:t>
            </a:r>
            <a:r>
              <a:rPr lang="en-US" dirty="0"/>
              <a:t> is</a:t>
            </a:r>
            <a:r>
              <a:rPr lang="en-US" baseline="0" dirty="0"/>
              <a:t> fifth in a series of online training modules on the TIDE system and its features. Visit the other training modules to learn about other features in TIDE, and c</a:t>
            </a:r>
            <a:r>
              <a:rPr lang="en-US" dirty="0">
                <a:latin typeface="Arial" panose="020B0604020202020204" pitchFamily="34" charset="0"/>
                <a:cs typeface="Arial" panose="020B0604020202020204" pitchFamily="34" charset="0"/>
              </a:rPr>
              <a:t>heck out the </a:t>
            </a:r>
            <a:r>
              <a:rPr lang="en-US" i="1" dirty="0">
                <a:latin typeface="Arial" panose="020B0604020202020204" pitchFamily="34" charset="0"/>
                <a:cs typeface="Arial" panose="020B0604020202020204" pitchFamily="34" charset="0"/>
              </a:rPr>
              <a:t>TIDE User Guide</a:t>
            </a:r>
            <a:r>
              <a:rPr lang="en-US" dirty="0">
                <a:latin typeface="Arial" panose="020B0604020202020204" pitchFamily="34" charset="0"/>
                <a:cs typeface="Arial" panose="020B0604020202020204" pitchFamily="34" charset="0"/>
              </a:rPr>
              <a:t> on your state’s portal for additional information about features in your state’s version of TIDE.</a:t>
            </a:r>
          </a:p>
          <a:p>
            <a:endParaRPr lang="en-US" dirty="0"/>
          </a:p>
          <a:p>
            <a:pPr defTabSz="933237">
              <a:defRPr/>
            </a:pPr>
            <a:r>
              <a:rPr lang="en-US" dirty="0">
                <a:latin typeface="Arial" panose="020B0604020202020204" pitchFamily="34" charset="0"/>
                <a:cs typeface="Arial" panose="020B0604020202020204" pitchFamily="34" charset="0"/>
              </a:rPr>
              <a:t>Please note that your state’s version of TIDE may be different from the images shown in this presentation. </a:t>
            </a:r>
          </a:p>
          <a:p>
            <a:endParaRPr lang="en-US" dirty="0"/>
          </a:p>
        </p:txBody>
      </p:sp>
      <p:sp>
        <p:nvSpPr>
          <p:cNvPr id="4" name="Slide Number Placeholder 3"/>
          <p:cNvSpPr>
            <a:spLocks noGrp="1"/>
          </p:cNvSpPr>
          <p:nvPr>
            <p:ph type="sldNum" sz="quarter" idx="10"/>
          </p:nvPr>
        </p:nvSpPr>
        <p:spPr/>
        <p:txBody>
          <a:bodyPr/>
          <a:lstStyle/>
          <a:p>
            <a:fld id="{1FB22AE2-5725-498D-9D79-C23BD5EF5CEF}" type="slidenum">
              <a:rPr lang="en-US" smtClean="0"/>
              <a:t>2</a:t>
            </a:fld>
            <a:endParaRPr lang="en-US"/>
          </a:p>
        </p:txBody>
      </p:sp>
    </p:spTree>
    <p:extLst>
      <p:ext uri="{BB962C8B-B14F-4D97-AF65-F5344CB8AC3E}">
        <p14:creationId xmlns:p14="http://schemas.microsoft.com/office/powerpoint/2010/main" val="198753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Rosters are groups of students associated with a teacher in a particular school. </a:t>
            </a:r>
            <a:r>
              <a:rPr lang="en-US" dirty="0"/>
              <a:t>The </a:t>
            </a:r>
            <a:r>
              <a:rPr lang="en-US" b="1" dirty="0"/>
              <a:t>Rosters</a:t>
            </a:r>
            <a:r>
              <a:rPr lang="en-US" dirty="0"/>
              <a:t> task menu allows you to add rosters; view, edit, or export rosters; and upload rosters from an external file. </a:t>
            </a:r>
          </a:p>
          <a:p>
            <a:endParaRPr lang="en-US" dirty="0"/>
          </a:p>
          <a:p>
            <a:r>
              <a:rPr lang="en-US" dirty="0"/>
              <a:t>Once test scores are calculated, roster information is used to generate reports of how students in the roster performed as a group.</a:t>
            </a:r>
          </a:p>
        </p:txBody>
      </p:sp>
      <p:sp>
        <p:nvSpPr>
          <p:cNvPr id="4" name="Slide Number Placeholder 3"/>
          <p:cNvSpPr>
            <a:spLocks noGrp="1"/>
          </p:cNvSpPr>
          <p:nvPr>
            <p:ph type="sldNum" sz="quarter" idx="10"/>
          </p:nvPr>
        </p:nvSpPr>
        <p:spPr/>
        <p:txBody>
          <a:bodyPr/>
          <a:lstStyle/>
          <a:p>
            <a:fld id="{DBA2C2E2-0E08-480B-A22D-C2F2EBF6A27D}" type="slidenum">
              <a:rPr lang="en-US" smtClean="0"/>
              <a:pPr/>
              <a:t>3</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1211389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You can manually create a roster on the </a:t>
            </a:r>
            <a:r>
              <a:rPr lang="en-US" b="1" dirty="0"/>
              <a:t>Add Rosters </a:t>
            </a:r>
            <a:r>
              <a:rPr lang="en-US" dirty="0"/>
              <a:t>page. Rosters are used by the Reporting</a:t>
            </a:r>
            <a:r>
              <a:rPr lang="en-US" baseline="0" dirty="0"/>
              <a:t> System to group students’ assessment results for users who want categories below the school and district level. The use of Rosters is optional. </a:t>
            </a:r>
            <a:r>
              <a:rPr lang="en-US" dirty="0"/>
              <a:t>To add a new roster, select the district and school to which the roster belongs. </a:t>
            </a:r>
          </a:p>
          <a:p>
            <a:endParaRPr lang="en-US" dirty="0"/>
          </a:p>
          <a:p>
            <a:r>
              <a:rPr lang="en-US" dirty="0"/>
              <a:t>Under </a:t>
            </a:r>
            <a:r>
              <a:rPr lang="en-US" b="1" dirty="0"/>
              <a:t>Roster Details</a:t>
            </a:r>
            <a:r>
              <a:rPr lang="en-US" dirty="0"/>
              <a:t>, enter a roster name and select the name of the teacher who should be associated with the roster.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a:t>
            </a:r>
            <a:r>
              <a:rPr lang="en-US" b="1" dirty="0"/>
              <a:t>Find and Select Students, </a:t>
            </a:r>
            <a:r>
              <a:rPr lang="en-US" b="0" dirty="0"/>
              <a:t>the Quick Roster tab is selected by default</a:t>
            </a:r>
            <a:r>
              <a:rPr lang="en-US" b="1" dirty="0"/>
              <a:t>. </a:t>
            </a:r>
            <a:r>
              <a:rPr lang="en-US" sz="1800" dirty="0">
                <a:solidFill>
                  <a:srgbClr val="000000"/>
                </a:solidFill>
                <a:effectLst/>
                <a:latin typeface="Arial" panose="020B0604020202020204" pitchFamily="34" charset="0"/>
                <a:ea typeface="Calibri" panose="020F0502020204030204" pitchFamily="34" charset="0"/>
              </a:rPr>
              <a:t>Select at least one search option to create a full roster of all students who match that option. </a:t>
            </a:r>
            <a:r>
              <a:rPr lang="en-US" dirty="0"/>
              <a:t>To search for students with specific test settings enabled, expand the </a:t>
            </a:r>
            <a:r>
              <a:rPr lang="en-US" b="1" dirty="0"/>
              <a:t>Additional Fields </a:t>
            </a:r>
            <a:r>
              <a:rPr lang="en-US" dirty="0"/>
              <a:t>panel by clicking the plus sign. Select </a:t>
            </a:r>
            <a:r>
              <a:rPr lang="en-US" b="1" dirty="0"/>
              <a:t>Create Quick Roster</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rPr>
              <a:t>To edit the quick roster, select the </a:t>
            </a:r>
            <a:r>
              <a:rPr lang="en-US" sz="1800" b="1" dirty="0">
                <a:solidFill>
                  <a:srgbClr val="000000"/>
                </a:solidFill>
                <a:effectLst/>
                <a:latin typeface="Calibri" panose="020F0502020204030204" pitchFamily="34" charset="0"/>
                <a:ea typeface="Times New Roman" panose="02020603050405020304" pitchFamily="18" charset="0"/>
              </a:rPr>
              <a:t>X</a:t>
            </a:r>
            <a:r>
              <a:rPr lang="en-US" sz="1800" dirty="0">
                <a:solidFill>
                  <a:srgbClr val="000000"/>
                </a:solidFill>
                <a:effectLst/>
                <a:latin typeface="Calibri" panose="020F0502020204030204" pitchFamily="34" charset="0"/>
                <a:ea typeface="Times New Roman" panose="02020603050405020304" pitchFamily="18" charset="0"/>
              </a:rPr>
              <a:t> beside individual students or use the </a:t>
            </a:r>
            <a:r>
              <a:rPr lang="en-US" sz="1800" b="1" dirty="0">
                <a:solidFill>
                  <a:srgbClr val="000000"/>
                </a:solidFill>
                <a:effectLst/>
                <a:latin typeface="Calibri" panose="020F0502020204030204" pitchFamily="34" charset="0"/>
                <a:ea typeface="Times New Roman" panose="02020603050405020304" pitchFamily="18" charset="0"/>
              </a:rPr>
              <a:t>X Remove All</a:t>
            </a:r>
            <a:r>
              <a:rPr lang="en-US" sz="1800" dirty="0">
                <a:solidFill>
                  <a:srgbClr val="000000"/>
                </a:solidFill>
                <a:effectLst/>
                <a:latin typeface="Calibri" panose="020F0502020204030204" pitchFamily="34" charset="0"/>
                <a:ea typeface="Times New Roman" panose="02020603050405020304" pitchFamily="18" charset="0"/>
              </a:rPr>
              <a:t> option at the top of the table.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800" dirty="0">
                <a:solidFill>
                  <a:srgbClr val="000000"/>
                </a:solidFill>
                <a:effectLst/>
                <a:latin typeface="Calibri" panose="020F0502020204030204" pitchFamily="34" charset="0"/>
                <a:ea typeface="Times New Roman" panose="02020603050405020304" pitchFamily="18" charset="0"/>
              </a:rPr>
              <a:t>Select </a:t>
            </a:r>
            <a:r>
              <a:rPr lang="en-US" sz="1800" b="1" dirty="0">
                <a:solidFill>
                  <a:srgbClr val="000000"/>
                </a:solidFill>
                <a:effectLst/>
                <a:latin typeface="Calibri" panose="020F0502020204030204" pitchFamily="34" charset="0"/>
                <a:ea typeface="Times New Roman" panose="02020603050405020304" pitchFamily="18" charset="0"/>
              </a:rPr>
              <a:t>Save</a:t>
            </a:r>
            <a:r>
              <a:rPr lang="en-US" sz="1800" dirty="0">
                <a:solidFill>
                  <a:srgbClr val="000000"/>
                </a:solidFill>
                <a:effectLst/>
                <a:latin typeface="Calibri" panose="020F0502020204030204" pitchFamily="34" charset="0"/>
                <a:ea typeface="Times New Roman" panose="02020603050405020304" pitchFamily="18" charset="0"/>
              </a:rPr>
              <a:t> to create the roster and then </a:t>
            </a:r>
            <a:r>
              <a:rPr lang="en-US" sz="1800" b="1" dirty="0">
                <a:solidFill>
                  <a:srgbClr val="000000"/>
                </a:solidFill>
                <a:effectLst/>
                <a:latin typeface="Calibri" panose="020F0502020204030204" pitchFamily="34" charset="0"/>
                <a:ea typeface="Times New Roman" panose="02020603050405020304" pitchFamily="18" charset="0"/>
              </a:rPr>
              <a:t>Continue</a:t>
            </a:r>
            <a:r>
              <a:rPr lang="en-US" sz="1800" dirty="0">
                <a:solidFill>
                  <a:srgbClr val="000000"/>
                </a:solidFill>
                <a:effectLst/>
                <a:latin typeface="Calibri" panose="020F0502020204030204" pitchFamily="34" charset="0"/>
                <a:ea typeface="Times New Roman" panose="02020603050405020304" pitchFamily="18" charset="0"/>
              </a:rPr>
              <a:t> or </a:t>
            </a:r>
            <a:r>
              <a:rPr lang="en-US" sz="1800" b="1" dirty="0">
                <a:solidFill>
                  <a:srgbClr val="000000"/>
                </a:solidFill>
                <a:effectLst/>
                <a:latin typeface="Calibri" panose="020F0502020204030204" pitchFamily="34" charset="0"/>
                <a:ea typeface="Times New Roman" panose="02020603050405020304" pitchFamily="18" charset="0"/>
              </a:rPr>
              <a:t>Cancel</a:t>
            </a:r>
            <a:r>
              <a:rPr lang="en-US" sz="1800" dirty="0">
                <a:solidFill>
                  <a:srgbClr val="000000"/>
                </a:solidFill>
                <a:effectLst/>
                <a:latin typeface="Calibri" panose="020F0502020204030204" pitchFamily="34" charset="0"/>
                <a:ea typeface="Times New Roman" panose="02020603050405020304" pitchFamily="18" charset="0"/>
              </a:rPr>
              <a:t> to return to the </a:t>
            </a:r>
            <a:r>
              <a:rPr lang="en-US" sz="1800" b="1" i="1" dirty="0">
                <a:solidFill>
                  <a:srgbClr val="000000"/>
                </a:solidFill>
                <a:effectLst/>
                <a:latin typeface="Calibri" panose="020F0502020204030204" pitchFamily="34" charset="0"/>
                <a:ea typeface="Times New Roman" panose="02020603050405020304" pitchFamily="18" charset="0"/>
              </a:rPr>
              <a:t>Add Roster</a:t>
            </a:r>
            <a:r>
              <a:rPr lang="en-US" sz="1800" dirty="0">
                <a:solidFill>
                  <a:srgbClr val="000000"/>
                </a:solidFill>
                <a:effectLst/>
                <a:latin typeface="Calibri" panose="020F0502020204030204" pitchFamily="34" charset="0"/>
                <a:ea typeface="Times New Roman" panose="02020603050405020304" pitchFamily="18" charset="0"/>
              </a:rPr>
              <a:t> page.</a:t>
            </a:r>
            <a:endParaRPr 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4</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3574594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 second way to add new rosters into TIDE is to use the </a:t>
            </a:r>
            <a:r>
              <a:rPr lang="en-US" b="1" dirty="0"/>
              <a:t>Upload Rosters </a:t>
            </a:r>
            <a:r>
              <a:rPr lang="en-US" dirty="0"/>
              <a:t>page to compose an upload file in Excel or CSV format and then upload that file. This method is easiest if you need to create many rosters, and you don’t want to add them one at a time.</a:t>
            </a:r>
          </a:p>
          <a:p>
            <a:endParaRPr lang="en-US" dirty="0"/>
          </a:p>
          <a:p>
            <a:r>
              <a:rPr lang="en-US" dirty="0"/>
              <a:t>The easiest way to compose an upload file is to download an available template, which you can do by clicking </a:t>
            </a:r>
            <a:r>
              <a:rPr lang="en-US" b="1" dirty="0"/>
              <a:t>Download Templates </a:t>
            </a:r>
            <a:r>
              <a:rPr lang="en-US" dirty="0"/>
              <a:t>and selecting either Excel or CSV. </a:t>
            </a:r>
          </a:p>
          <a:p>
            <a:endParaRPr lang="en-US" dirty="0"/>
          </a:p>
          <a:p>
            <a:r>
              <a:rPr lang="en-US" dirty="0"/>
              <a:t>Open the template using Excel or another program and enter the information for each student you wish to add to a roster. Save the file when you are finished. Detailed instructions for composing an upload file can be found in the </a:t>
            </a:r>
            <a:r>
              <a:rPr lang="en-US" i="1" dirty="0"/>
              <a:t>TIDE User Guide</a:t>
            </a:r>
            <a:r>
              <a:rPr lang="en-US" dirty="0"/>
              <a:t>. To see a list of files you have previously uploaded, click the blue plus sign to expand the Upload History panel.</a:t>
            </a:r>
          </a:p>
          <a:p>
            <a:endParaRPr lang="en-US" dirty="0"/>
          </a:p>
          <a:p>
            <a:r>
              <a:rPr lang="en-US" dirty="0"/>
              <a:t>When your file is ready to upload, return to TIDE, click </a:t>
            </a:r>
            <a:r>
              <a:rPr lang="en-US" b="1" dirty="0"/>
              <a:t>Choose File</a:t>
            </a:r>
            <a:r>
              <a:rPr lang="en-US" dirty="0"/>
              <a:t>, and select the file you just saved.</a:t>
            </a:r>
          </a:p>
          <a:p>
            <a:endParaRPr lang="en-US" dirty="0"/>
          </a:p>
          <a:p>
            <a:r>
              <a:rPr lang="en-US" dirty="0"/>
              <a:t>Click </a:t>
            </a:r>
            <a:r>
              <a:rPr lang="en-US" b="1" dirty="0"/>
              <a:t>Next</a:t>
            </a:r>
            <a:r>
              <a:rPr lang="en-US" dirty="0"/>
              <a:t> to upload the file. A file preview page will appear, allowing you to verify that you are uploading the correct file. If the preview is correct, click </a:t>
            </a:r>
            <a:r>
              <a:rPr lang="en-US" b="1" dirty="0"/>
              <a:t>Next</a:t>
            </a:r>
            <a:r>
              <a:rPr lang="en-US" dirty="0"/>
              <a:t> to continue.</a:t>
            </a:r>
          </a:p>
          <a:p>
            <a:endParaRPr lang="en-US" dirty="0"/>
          </a:p>
          <a:p>
            <a:endParaRPr 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5</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1822758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TIDE will validate the file and display any errors or warnings according to the legend on the page. Click the orange error icons and blue warning icons in the validation results to view the reason a field is invalid. If a record contains an error, that record will not be included in the upload. If a record contains a warning, that record will be uploaded, but the field with the warning will be invalid.</a:t>
            </a:r>
          </a:p>
          <a:p>
            <a:endParaRPr lang="en-US" dirty="0"/>
          </a:p>
          <a:p>
            <a:r>
              <a:rPr lang="en-US" dirty="0"/>
              <a:t>To complete the upload, click </a:t>
            </a:r>
            <a:r>
              <a:rPr lang="en-US" b="1" dirty="0"/>
              <a:t>Continue with Upload</a:t>
            </a:r>
            <a:r>
              <a:rPr lang="en-US" dirty="0"/>
              <a:t>. </a:t>
            </a:r>
          </a:p>
          <a:p>
            <a:r>
              <a:rPr lang="en-US" dirty="0"/>
              <a:t>To upload a different file, click </a:t>
            </a:r>
            <a:r>
              <a:rPr lang="en-US" b="1" dirty="0"/>
              <a:t>Upload Revised File</a:t>
            </a:r>
            <a:r>
              <a:rPr lang="en-US" dirty="0"/>
              <a:t>.</a:t>
            </a:r>
          </a:p>
          <a:p>
            <a:endParaRPr lang="en-US" dirty="0"/>
          </a:p>
          <a:p>
            <a:r>
              <a:rPr lang="en-US" dirty="0"/>
              <a:t>If your file contains a large number of records, TIDE will process it offline and send you a confirmation e-mail when complete. While TIDE is validating the file, do not press Cancel, as TIDE may have already started processing some of the records.</a:t>
            </a:r>
          </a:p>
          <a:p>
            <a:endParaRPr lang="en-US" dirty="0"/>
          </a:p>
          <a:p>
            <a:r>
              <a:rPr lang="en-US" dirty="0"/>
              <a:t>To view a PDF file listing the validation results for the upload file, click </a:t>
            </a:r>
            <a:r>
              <a:rPr lang="en-US" b="1" dirty="0"/>
              <a:t>Download Validation Report.</a:t>
            </a:r>
            <a:r>
              <a:rPr lang="en-US" dirty="0"/>
              <a:t>.</a:t>
            </a:r>
          </a:p>
          <a:p>
            <a:endParaRPr lang="en-US" dirty="0"/>
          </a:p>
          <a:p>
            <a:r>
              <a:rPr lang="en-US" dirty="0"/>
              <a:t>When the upload is complete, a confirmation page will appear with a message that summarizes how many records were committed and how many were excluded.</a:t>
            </a:r>
          </a:p>
        </p:txBody>
      </p:sp>
      <p:sp>
        <p:nvSpPr>
          <p:cNvPr id="4" name="Slide Number Placeholder 3"/>
          <p:cNvSpPr>
            <a:spLocks noGrp="1"/>
          </p:cNvSpPr>
          <p:nvPr>
            <p:ph type="sldNum" sz="quarter" idx="10"/>
          </p:nvPr>
        </p:nvSpPr>
        <p:spPr/>
        <p:txBody>
          <a:bodyPr/>
          <a:lstStyle/>
          <a:p>
            <a:fld id="{DBA2C2E2-0E08-480B-A22D-C2F2EBF6A27D}" type="slidenum">
              <a:rPr lang="en-US" smtClean="0"/>
              <a:pPr/>
              <a:t>6</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1160721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a:t>
            </a:r>
            <a:r>
              <a:rPr lang="en-US" b="1" dirty="0"/>
              <a:t>View/Edit/Export Rosters </a:t>
            </a:r>
            <a:r>
              <a:rPr lang="en-US" dirty="0"/>
              <a:t>page includes a form for setting selection criteria to retrieve rosters. After selecting your criteria, click </a:t>
            </a:r>
            <a:r>
              <a:rPr lang="en-US" b="1" dirty="0"/>
              <a:t>Search</a:t>
            </a:r>
            <a:r>
              <a:rPr lang="en-US" dirty="0"/>
              <a:t> to display a list of matching rosters. </a:t>
            </a:r>
          </a:p>
          <a:p>
            <a:endParaRPr lang="en-US" dirty="0"/>
          </a:p>
          <a:p>
            <a:r>
              <a:rPr lang="en-US" altLang="en-US" dirty="0"/>
              <a:t>Print or delete rosters from TIDE by selecting the desired rosters and clicking the </a:t>
            </a:r>
            <a:r>
              <a:rPr lang="en-US" altLang="en-US" b="1" dirty="0"/>
              <a:t>Print</a:t>
            </a:r>
            <a:r>
              <a:rPr lang="en-US" altLang="en-US" dirty="0"/>
              <a:t> or </a:t>
            </a:r>
            <a:r>
              <a:rPr lang="en-US" altLang="en-US" b="1" dirty="0"/>
              <a:t>Delete</a:t>
            </a:r>
            <a:r>
              <a:rPr lang="en-US" altLang="en-US" dirty="0"/>
              <a:t> button above the search results. </a:t>
            </a:r>
            <a:endParaRPr lang="en-US" dirty="0"/>
          </a:p>
          <a:p>
            <a:endParaRPr lang="en-US" dirty="0"/>
          </a:p>
          <a:p>
            <a:r>
              <a:rPr lang="en-US" dirty="0"/>
              <a:t>Click the pencil icon next to a roster to view or edit its details. The </a:t>
            </a:r>
            <a:r>
              <a:rPr lang="en-US" b="1" dirty="0"/>
              <a:t>Edit Roster </a:t>
            </a:r>
            <a:r>
              <a:rPr lang="en-US" dirty="0"/>
              <a:t>form will appear. This form is similar to the form used to add rosters, and you may edit the roster name, teacher name, and students in the roster in the same way you would for a new roster.</a:t>
            </a:r>
          </a:p>
        </p:txBody>
      </p:sp>
      <p:sp>
        <p:nvSpPr>
          <p:cNvPr id="4" name="Slide Number Placeholder 3"/>
          <p:cNvSpPr>
            <a:spLocks noGrp="1"/>
          </p:cNvSpPr>
          <p:nvPr>
            <p:ph type="sldNum" sz="quarter" idx="10"/>
          </p:nvPr>
        </p:nvSpPr>
        <p:spPr/>
        <p:txBody>
          <a:bodyPr/>
          <a:lstStyle/>
          <a:p>
            <a:fld id="{DBA2C2E2-0E08-480B-A22D-C2F2EBF6A27D}" type="slidenum">
              <a:rPr lang="en-US" smtClean="0"/>
              <a:pPr/>
              <a:t>7</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3671246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b="1" i="1" dirty="0"/>
              <a:t>View/Edit Student </a:t>
            </a:r>
            <a:r>
              <a:rPr lang="en-US" dirty="0"/>
              <a:t>page displays the rosters to which a student belongs. This makes it easier for district/school personnel to verify that a student has been added to all necessary rosters.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8</a:t>
            </a:fld>
            <a:endParaRPr lang="en-US" dirty="0"/>
          </a:p>
        </p:txBody>
      </p:sp>
    </p:spTree>
    <p:extLst>
      <p:ext uri="{BB962C8B-B14F-4D97-AF65-F5344CB8AC3E}">
        <p14:creationId xmlns:p14="http://schemas.microsoft.com/office/powerpoint/2010/main" val="433522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0" fontAlgn="base" hangingPunct="0">
              <a:spcBef>
                <a:spcPct val="30000"/>
              </a:spcBef>
              <a:spcAft>
                <a:spcPct val="0"/>
              </a:spcAft>
              <a:defRPr/>
            </a:pPr>
            <a:r>
              <a:rPr lang="en-US" altLang="en-US" dirty="0">
                <a:latin typeface="Arial" panose="020B0604020202020204" pitchFamily="34" charset="0"/>
                <a:cs typeface="Arial" panose="020B0604020202020204" pitchFamily="34" charset="0"/>
              </a:rPr>
              <a:t>Thank you for viewing this training module. </a:t>
            </a:r>
            <a:r>
              <a:rPr lang="en-US" dirty="0">
                <a:solidFill>
                  <a:schemeClr val="tx1"/>
                </a:solidFill>
                <a:latin typeface="Arial" panose="020B0604020202020204" pitchFamily="34" charset="0"/>
                <a:cs typeface="Arial" panose="020B0604020202020204" pitchFamily="34" charset="0"/>
              </a:rPr>
              <a:t>For</a:t>
            </a:r>
            <a:r>
              <a:rPr lang="en-US" baseline="0" dirty="0">
                <a:solidFill>
                  <a:schemeClr val="tx1"/>
                </a:solidFill>
                <a:latin typeface="Arial" panose="020B0604020202020204" pitchFamily="34" charset="0"/>
                <a:cs typeface="Arial" panose="020B0604020202020204" pitchFamily="34" charset="0"/>
              </a:rPr>
              <a:t> additional information, refer to your </a:t>
            </a:r>
            <a:r>
              <a:rPr lang="en-US" i="1" baseline="0" dirty="0">
                <a:solidFill>
                  <a:schemeClr val="tx1"/>
                </a:solidFill>
                <a:latin typeface="Arial" panose="020B0604020202020204" pitchFamily="34" charset="0"/>
                <a:cs typeface="Arial" panose="020B0604020202020204" pitchFamily="34" charset="0"/>
              </a:rPr>
              <a:t>TIDE User Guide </a:t>
            </a:r>
            <a:r>
              <a:rPr lang="en-US" baseline="0" dirty="0">
                <a:solidFill>
                  <a:schemeClr val="tx1"/>
                </a:solidFill>
                <a:latin typeface="Arial" panose="020B0604020202020204" pitchFamily="34" charset="0"/>
                <a:cs typeface="Arial" panose="020B0604020202020204" pitchFamily="34" charset="0"/>
              </a:rPr>
              <a:t>located on your state’s portal. </a:t>
            </a:r>
            <a:r>
              <a:rPr lang="en-US" altLang="en-US" dirty="0">
                <a:latin typeface="Arial" panose="020B0604020202020204" pitchFamily="34" charset="0"/>
                <a:cs typeface="Arial" panose="020B0604020202020204" pitchFamily="34" charset="0"/>
              </a:rPr>
              <a:t>You may also wish to view</a:t>
            </a:r>
            <a:r>
              <a:rPr lang="en-US" altLang="en-US" baseline="0" dirty="0">
                <a:latin typeface="Arial" panose="020B0604020202020204" pitchFamily="34" charset="0"/>
                <a:cs typeface="Arial" panose="020B0604020202020204" pitchFamily="34" charset="0"/>
              </a:rPr>
              <a:t> additional resources available on the portal. </a:t>
            </a:r>
          </a:p>
          <a:p>
            <a:pPr defTabSz="933237" eaLnBrk="0" fontAlgn="base" hangingPunct="0">
              <a:spcBef>
                <a:spcPct val="30000"/>
              </a:spcBef>
              <a:spcAft>
                <a:spcPct val="0"/>
              </a:spcAft>
              <a:defRPr/>
            </a:pPr>
            <a:endParaRPr lang="en-US" altLang="en-US" baseline="0" dirty="0">
              <a:latin typeface="Arial" panose="020B0604020202020204" pitchFamily="34" charset="0"/>
              <a:cs typeface="Arial" panose="020B0604020202020204" pitchFamily="34" charset="0"/>
            </a:endParaRPr>
          </a:p>
          <a:p>
            <a:pPr defTabSz="933237" eaLnBrk="0" fontAlgn="base" hangingPunct="0">
              <a:spcBef>
                <a:spcPct val="30000"/>
              </a:spcBef>
              <a:spcAft>
                <a:spcPct val="0"/>
              </a:spcAft>
              <a:defRPr/>
            </a:pPr>
            <a:r>
              <a:rPr lang="en-US" altLang="en-US" baseline="0" dirty="0">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f you have general questions or need further information, please consult your state’s Help Desk for assistance.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4253721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67512" y="1351725"/>
            <a:ext cx="1121545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578356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96447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512" y="1342582"/>
            <a:ext cx="11215455"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15258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9.xml"/><Relationship Id="rId1" Type="http://schemas.openxmlformats.org/officeDocument/2006/relationships/tags" Target="../tags/tag5.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9.xml"/><Relationship Id="rId1" Type="http://schemas.openxmlformats.org/officeDocument/2006/relationships/tags" Target="../tags/tag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9.xml"/><Relationship Id="rId1" Type="http://schemas.openxmlformats.org/officeDocument/2006/relationships/tags" Target="../tags/tag7.xml"/><Relationship Id="rId5" Type="http://schemas.openxmlformats.org/officeDocument/2006/relationships/image" Target="../media/image11.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9.xml"/><Relationship Id="rId1" Type="http://schemas.openxmlformats.org/officeDocument/2006/relationships/tags" Target="../tags/tag8.xml"/><Relationship Id="rId5" Type="http://schemas.openxmlformats.org/officeDocument/2006/relationships/image" Target="../media/image9.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9.xml"/><Relationship Id="rId1" Type="http://schemas.openxmlformats.org/officeDocument/2006/relationships/tags" Target="../tags/tag9.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0.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491" y="2304538"/>
            <a:ext cx="8540496" cy="1124462"/>
          </a:xfrm>
        </p:spPr>
        <p:txBody>
          <a:bodyPr>
            <a:normAutofit/>
          </a:bodyPr>
          <a:lstStyle/>
          <a:p>
            <a:pPr algn="l"/>
            <a:r>
              <a:rPr lang="en-US" cap="none" dirty="0"/>
              <a:t>Managing Rosters</a:t>
            </a:r>
          </a:p>
        </p:txBody>
      </p:sp>
      <p:sp>
        <p:nvSpPr>
          <p:cNvPr id="3" name="Subtitle 2"/>
          <p:cNvSpPr>
            <a:spLocks noGrp="1"/>
          </p:cNvSpPr>
          <p:nvPr>
            <p:ph type="subTitle" idx="1"/>
          </p:nvPr>
        </p:nvSpPr>
        <p:spPr>
          <a:xfrm>
            <a:off x="2589491" y="3429000"/>
            <a:ext cx="8540496" cy="510491"/>
          </a:xfrm>
        </p:spPr>
        <p:txBody>
          <a:bodyPr>
            <a:noAutofit/>
          </a:bodyPr>
          <a:lstStyle/>
          <a:p>
            <a:pPr algn="l"/>
            <a:r>
              <a:rPr lang="en-US" sz="2800" cap="none" dirty="0"/>
              <a:t>TIDE Training Module #5</a:t>
            </a:r>
          </a:p>
        </p:txBody>
      </p:sp>
      <p:sp>
        <p:nvSpPr>
          <p:cNvPr id="2" name="Rectangle 1">
            <a:extLst>
              <a:ext uri="{FF2B5EF4-FFF2-40B4-BE49-F238E27FC236}">
                <a16:creationId xmlns:a16="http://schemas.microsoft.com/office/drawing/2014/main" id="{8B420651-B147-4DF6-AF47-456D03F2BF5B}"/>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2023 Cambium Assessment, Inc. All rights reserved.</a:t>
            </a:r>
          </a:p>
        </p:txBody>
      </p:sp>
    </p:spTree>
    <p:custDataLst>
      <p:tags r:id="rId1"/>
    </p:custDataLst>
    <p:extLst>
      <p:ext uri="{BB962C8B-B14F-4D97-AF65-F5344CB8AC3E}">
        <p14:creationId xmlns:p14="http://schemas.microsoft.com/office/powerpoint/2010/main" val="3274398742"/>
      </p:ext>
    </p:extLst>
  </p:cSld>
  <p:clrMapOvr>
    <a:masterClrMapping/>
  </p:clrMapOvr>
  <mc:AlternateContent xmlns:mc="http://schemas.openxmlformats.org/markup-compatibility/2006" xmlns:p14="http://schemas.microsoft.com/office/powerpoint/2010/main">
    <mc:Choice Requires="p14">
      <p:transition spd="slow" p14:dur="2000" advTm="25510"/>
    </mc:Choice>
    <mc:Fallback xmlns="">
      <p:transition spd="slow" advTm="255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0305" y="773100"/>
            <a:ext cx="11215455" cy="5120640"/>
          </a:xfrm>
        </p:spPr>
        <p:txBody>
          <a:bodyPr>
            <a:normAutofit fontScale="92500" lnSpcReduction="10000"/>
          </a:bodyPr>
          <a:lstStyle/>
          <a:p>
            <a:pPr marL="457200" indent="-457200">
              <a:buAutoNum type="arabicPeriod"/>
            </a:pPr>
            <a:r>
              <a:rPr lang="en-US" dirty="0">
                <a:solidFill>
                  <a:srgbClr val="505A08"/>
                </a:solidFill>
              </a:rPr>
              <a:t>Activating Your Account and Navigating Through TIDE</a:t>
            </a:r>
          </a:p>
          <a:p>
            <a:pPr marL="457200" indent="-457200">
              <a:buAutoNum type="arabicPeriod"/>
            </a:pPr>
            <a:r>
              <a:rPr lang="en-US" dirty="0">
                <a:solidFill>
                  <a:srgbClr val="505A08"/>
                </a:solidFill>
              </a:rPr>
              <a:t>Adding and Editing Users</a:t>
            </a:r>
          </a:p>
          <a:p>
            <a:pPr marL="457200" indent="-457200">
              <a:buAutoNum type="arabicPeriod"/>
            </a:pPr>
            <a:r>
              <a:rPr lang="en-US" dirty="0">
                <a:solidFill>
                  <a:srgbClr val="505A08"/>
                </a:solidFill>
              </a:rPr>
              <a:t>Adding and Editing Students and Student Test Settings</a:t>
            </a:r>
          </a:p>
          <a:p>
            <a:pPr marL="457200" indent="-457200">
              <a:buFont typeface="Times New Roman" panose="02020603050405020304" pitchFamily="18" charset="0"/>
              <a:buAutoNum type="arabicPeriod"/>
            </a:pPr>
            <a:r>
              <a:rPr lang="en-US" dirty="0">
                <a:solidFill>
                  <a:srgbClr val="505A08"/>
                </a:solidFill>
              </a:rPr>
              <a:t>Adding Students with a Temporary ID </a:t>
            </a:r>
            <a:r>
              <a:rPr lang="en-US" i="1" dirty="0">
                <a:solidFill>
                  <a:srgbClr val="505A08"/>
                </a:solidFill>
              </a:rPr>
              <a:t>(for Screener only)</a:t>
            </a:r>
          </a:p>
          <a:p>
            <a:pPr marL="457200" indent="-457200">
              <a:buAutoNum type="arabicPeriod"/>
            </a:pPr>
            <a:r>
              <a:rPr lang="en-US" b="1" dirty="0">
                <a:solidFill>
                  <a:srgbClr val="505A08"/>
                </a:solidFill>
              </a:rPr>
              <a:t>Managing Rosters</a:t>
            </a:r>
          </a:p>
          <a:p>
            <a:pPr marL="457200" indent="-457200">
              <a:buAutoNum type="arabicPeriod"/>
            </a:pPr>
            <a:r>
              <a:rPr lang="en-US" dirty="0">
                <a:solidFill>
                  <a:srgbClr val="505A08"/>
                </a:solidFill>
              </a:rPr>
              <a:t>Appeals Process</a:t>
            </a:r>
          </a:p>
          <a:p>
            <a:pPr marL="457200" indent="-457200">
              <a:buAutoNum type="arabicPeriod"/>
            </a:pPr>
            <a:r>
              <a:rPr lang="en-US" dirty="0">
                <a:solidFill>
                  <a:srgbClr val="505A08"/>
                </a:solidFill>
              </a:rPr>
              <a:t>Printing Test Tickets and Pre-ID Labels</a:t>
            </a:r>
          </a:p>
          <a:p>
            <a:pPr marL="457200" indent="-457200">
              <a:buAutoNum type="arabicPeriod"/>
            </a:pPr>
            <a:r>
              <a:rPr lang="en-US" dirty="0">
                <a:solidFill>
                  <a:srgbClr val="505A08"/>
                </a:solidFill>
              </a:rPr>
              <a:t>Ordering Paper, Large Print, and Braille Tests and Tracking Shipments*</a:t>
            </a:r>
          </a:p>
          <a:p>
            <a:pPr marL="457200" indent="-457200">
              <a:buAutoNum type="arabicPeriod"/>
            </a:pPr>
            <a:r>
              <a:rPr lang="en-US" dirty="0">
                <a:solidFill>
                  <a:srgbClr val="505A08"/>
                </a:solidFill>
              </a:rPr>
              <a:t>Entering Reason Not Tested Codes </a:t>
            </a:r>
            <a:r>
              <a:rPr lang="en-US" i="1" dirty="0">
                <a:solidFill>
                  <a:srgbClr val="505A08"/>
                </a:solidFill>
              </a:rPr>
              <a:t>(for Summative administration only)</a:t>
            </a:r>
            <a:endParaRPr lang="en-US" dirty="0">
              <a:solidFill>
                <a:srgbClr val="505A08"/>
              </a:solidFill>
            </a:endParaRPr>
          </a:p>
        </p:txBody>
      </p:sp>
      <p:sp>
        <p:nvSpPr>
          <p:cNvPr id="3" name="Title 2"/>
          <p:cNvSpPr>
            <a:spLocks noGrp="1"/>
          </p:cNvSpPr>
          <p:nvPr>
            <p:ph type="title"/>
          </p:nvPr>
        </p:nvSpPr>
        <p:spPr/>
        <p:txBody>
          <a:bodyPr>
            <a:noAutofit/>
          </a:bodyPr>
          <a:lstStyle/>
          <a:p>
            <a:r>
              <a:rPr lang="en-US" dirty="0"/>
              <a:t>TIDE Training Modules</a:t>
            </a:r>
          </a:p>
        </p:txBody>
      </p:sp>
      <p:sp>
        <p:nvSpPr>
          <p:cNvPr id="5" name="TextBox 4">
            <a:extLst>
              <a:ext uri="{FF2B5EF4-FFF2-40B4-BE49-F238E27FC236}">
                <a16:creationId xmlns:a16="http://schemas.microsoft.com/office/drawing/2014/main" id="{8E2DB270-1B01-49C4-A902-D3266F3C0684}"/>
              </a:ext>
            </a:extLst>
          </p:cNvPr>
          <p:cNvSpPr txBox="1"/>
          <p:nvPr/>
        </p:nvSpPr>
        <p:spPr>
          <a:xfrm>
            <a:off x="457200" y="5893740"/>
            <a:ext cx="7708970" cy="646331"/>
          </a:xfrm>
          <a:prstGeom prst="rect">
            <a:avLst/>
          </a:prstGeom>
          <a:noFill/>
        </p:spPr>
        <p:txBody>
          <a:bodyPr wrap="none" rtlCol="0">
            <a:spAutoFit/>
          </a:bodyPr>
          <a:lstStyle/>
          <a:p>
            <a:r>
              <a:rPr lang="en-US" dirty="0">
                <a:solidFill>
                  <a:srgbClr val="505A08"/>
                </a:solidFill>
              </a:rPr>
              <a:t>*Only applicable to states that elect to use the paper ordering module in TIDE</a:t>
            </a:r>
          </a:p>
          <a:p>
            <a:endParaRPr lang="en-US" dirty="0"/>
          </a:p>
        </p:txBody>
      </p:sp>
      <p:sp>
        <p:nvSpPr>
          <p:cNvPr id="7" name="Slide Number Placeholder 3">
            <a:extLst>
              <a:ext uri="{FF2B5EF4-FFF2-40B4-BE49-F238E27FC236}">
                <a16:creationId xmlns:a16="http://schemas.microsoft.com/office/drawing/2014/main" id="{95540C17-67A3-E03C-5297-6270C46F7BD8}"/>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2</a:t>
            </a:fld>
            <a:endParaRPr dirty="0"/>
          </a:p>
        </p:txBody>
      </p:sp>
    </p:spTree>
    <p:custDataLst>
      <p:tags r:id="rId1"/>
    </p:custDataLst>
    <p:extLst>
      <p:ext uri="{BB962C8B-B14F-4D97-AF65-F5344CB8AC3E}">
        <p14:creationId xmlns:p14="http://schemas.microsoft.com/office/powerpoint/2010/main" val="4289128906"/>
      </p:ext>
    </p:extLst>
  </p:cSld>
  <p:clrMapOvr>
    <a:masterClrMapping/>
  </p:clrMapOvr>
  <mc:AlternateContent xmlns:mc="http://schemas.openxmlformats.org/markup-compatibility/2006" xmlns:p14="http://schemas.microsoft.com/office/powerpoint/2010/main">
    <mc:Choice Requires="p14">
      <p:transition spd="slow" p14:dur="2000" advTm="25820"/>
    </mc:Choice>
    <mc:Fallback xmlns="">
      <p:transition spd="slow" advTm="2582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6"/>
          <p:cNvSpPr>
            <a:spLocks noGrp="1"/>
          </p:cNvSpPr>
          <p:nvPr>
            <p:ph type="title"/>
          </p:nvPr>
        </p:nvSpPr>
        <p:spPr/>
        <p:txBody>
          <a:bodyPr>
            <a:noAutofit/>
          </a:bodyPr>
          <a:lstStyle/>
          <a:p>
            <a:r>
              <a:rPr lang="en-US" dirty="0"/>
              <a:t>Rosters</a:t>
            </a:r>
          </a:p>
        </p:txBody>
      </p:sp>
      <p:grpSp>
        <p:nvGrpSpPr>
          <p:cNvPr id="6" name="Group 5">
            <a:extLst>
              <a:ext uri="{FF2B5EF4-FFF2-40B4-BE49-F238E27FC236}">
                <a16:creationId xmlns:a16="http://schemas.microsoft.com/office/drawing/2014/main" id="{088CE7FB-E1DD-4396-8DB5-B7F4CA8F2C90}"/>
              </a:ext>
            </a:extLst>
          </p:cNvPr>
          <p:cNvGrpSpPr/>
          <p:nvPr/>
        </p:nvGrpSpPr>
        <p:grpSpPr>
          <a:xfrm>
            <a:off x="4688216" y="1219060"/>
            <a:ext cx="3174045" cy="4655851"/>
            <a:chOff x="4688216" y="1219060"/>
            <a:chExt cx="3174045" cy="4655851"/>
          </a:xfrm>
        </p:grpSpPr>
        <p:pic>
          <p:nvPicPr>
            <p:cNvPr id="9" name="Picture 8">
              <a:extLst>
                <a:ext uri="{FF2B5EF4-FFF2-40B4-BE49-F238E27FC236}">
                  <a16:creationId xmlns:a16="http://schemas.microsoft.com/office/drawing/2014/main" id="{D2D5DD31-129C-4F7A-939F-3D922A1134F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688216" y="1219060"/>
              <a:ext cx="3174045" cy="465585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5" name="Rectangle 4">
              <a:extLst>
                <a:ext uri="{FF2B5EF4-FFF2-40B4-BE49-F238E27FC236}">
                  <a16:creationId xmlns:a16="http://schemas.microsoft.com/office/drawing/2014/main" id="{74DD5F0F-4FBA-4774-898C-21E3561ED565}"/>
                </a:ext>
              </a:extLst>
            </p:cNvPr>
            <p:cNvSpPr/>
            <p:nvPr/>
          </p:nvSpPr>
          <p:spPr>
            <a:xfrm>
              <a:off x="4688216" y="4371583"/>
              <a:ext cx="3174045" cy="13655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Down Arrow 9">
            <a:extLst>
              <a:ext uri="{FF2B5EF4-FFF2-40B4-BE49-F238E27FC236}">
                <a16:creationId xmlns:a16="http://schemas.microsoft.com/office/drawing/2014/main" id="{DAD0E51B-6D2C-5103-FFB4-BE33114AE076}"/>
              </a:ext>
            </a:extLst>
          </p:cNvPr>
          <p:cNvSpPr/>
          <p:nvPr/>
        </p:nvSpPr>
        <p:spPr>
          <a:xfrm rot="16200000">
            <a:off x="3730720" y="4045698"/>
            <a:ext cx="649866" cy="109793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8B8C7E67-A6B9-5765-147C-BB1987535D5D}"/>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3</a:t>
            </a:fld>
            <a:endParaRPr dirty="0"/>
          </a:p>
        </p:txBody>
      </p:sp>
    </p:spTree>
    <p:custDataLst>
      <p:tags r:id="rId1"/>
    </p:custDataLst>
    <p:extLst>
      <p:ext uri="{BB962C8B-B14F-4D97-AF65-F5344CB8AC3E}">
        <p14:creationId xmlns:p14="http://schemas.microsoft.com/office/powerpoint/2010/main" val="4071211442"/>
      </p:ext>
    </p:extLst>
  </p:cSld>
  <p:clrMapOvr>
    <a:masterClrMapping/>
  </p:clrMapOvr>
  <mc:AlternateContent xmlns:mc="http://schemas.openxmlformats.org/markup-compatibility/2006" xmlns:p14="http://schemas.microsoft.com/office/powerpoint/2010/main">
    <mc:Choice Requires="p14">
      <p:transition spd="slow" p14:dur="2000" advTm="23790"/>
    </mc:Choice>
    <mc:Fallback xmlns="">
      <p:transition spd="slow" advTm="2379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Add Roster</a:t>
            </a:r>
          </a:p>
        </p:txBody>
      </p:sp>
      <p:pic>
        <p:nvPicPr>
          <p:cNvPr id="12" name="Picture 11">
            <a:extLst>
              <a:ext uri="{FF2B5EF4-FFF2-40B4-BE49-F238E27FC236}">
                <a16:creationId xmlns:a16="http://schemas.microsoft.com/office/drawing/2014/main" id="{37CBA5D0-A9C7-4EB0-8FEF-E300069DD7B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889102" y="872158"/>
            <a:ext cx="6114918" cy="1806556"/>
          </a:xfrm>
          <a:prstGeom prst="rect">
            <a:avLst/>
          </a:prstGeom>
          <a:ln>
            <a:solidFill>
              <a:schemeClr val="bg1">
                <a:lumMod val="75000"/>
              </a:schemeClr>
            </a:solid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2FF9D522-BC6F-7183-770A-7FACBF13FBE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05356" y="1211685"/>
            <a:ext cx="3174045" cy="465585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0DEF2FFB-80A0-1E66-C53B-F997CF7DB1EF}"/>
              </a:ext>
            </a:extLst>
          </p:cNvPr>
          <p:cNvSpPr/>
          <p:nvPr/>
        </p:nvSpPr>
        <p:spPr>
          <a:xfrm>
            <a:off x="1120330" y="4777193"/>
            <a:ext cx="2637478" cy="2205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5CE2E483-A469-181D-22C9-95022775350F}"/>
              </a:ext>
            </a:extLst>
          </p:cNvPr>
          <p:cNvPicPr>
            <a:picLocks noChangeAspect="1"/>
          </p:cNvPicPr>
          <p:nvPr/>
        </p:nvPicPr>
        <p:blipFill>
          <a:blip r:embed="rId6"/>
          <a:stretch>
            <a:fillRect/>
          </a:stretch>
        </p:blipFill>
        <p:spPr>
          <a:xfrm>
            <a:off x="4889102" y="3428999"/>
            <a:ext cx="6114918" cy="2556842"/>
          </a:xfrm>
          <a:prstGeom prst="rect">
            <a:avLst/>
          </a:prstGeom>
          <a:ln>
            <a:solidFill>
              <a:schemeClr val="bg1">
                <a:lumMod val="75000"/>
              </a:schemeClr>
            </a:solidFill>
          </a:ln>
          <a:effectLst>
            <a:outerShdw blurRad="292100" dist="139700" dir="2700000" algn="ctr" rotWithShape="0">
              <a:schemeClr val="tx2">
                <a:alpha val="65000"/>
              </a:schemeClr>
            </a:outerShdw>
          </a:effectLst>
        </p:spPr>
      </p:pic>
      <p:sp>
        <p:nvSpPr>
          <p:cNvPr id="13" name="Isosceles Triangle 12">
            <a:extLst>
              <a:ext uri="{FF2B5EF4-FFF2-40B4-BE49-F238E27FC236}">
                <a16:creationId xmlns:a16="http://schemas.microsoft.com/office/drawing/2014/main" id="{9E5BF7F4-87C0-7C9F-31F0-AE76DEC1522D}"/>
              </a:ext>
            </a:extLst>
          </p:cNvPr>
          <p:cNvSpPr/>
          <p:nvPr/>
        </p:nvSpPr>
        <p:spPr>
          <a:xfrm rot="10800000">
            <a:off x="7567858" y="2844437"/>
            <a:ext cx="892706" cy="418839"/>
          </a:xfrm>
          <a:prstGeom prst="triangle">
            <a:avLst/>
          </a:prstGeom>
          <a:solidFill>
            <a:srgbClr val="FF0000"/>
          </a:solidFill>
        </p:spPr>
        <p:style>
          <a:lnRef idx="0">
            <a:schemeClr val="dk2">
              <a:tint val="60000"/>
              <a:hueOff val="0"/>
              <a:satOff val="0"/>
              <a:lumOff val="0"/>
              <a:alphaOff val="0"/>
            </a:schemeClr>
          </a:lnRef>
          <a:fillRef idx="3">
            <a:schemeClr val="dk2">
              <a:tint val="60000"/>
              <a:hueOff val="0"/>
              <a:satOff val="0"/>
              <a:lumOff val="0"/>
              <a:alphaOff val="0"/>
            </a:schemeClr>
          </a:fillRef>
          <a:effectRef idx="2">
            <a:schemeClr val="dk2">
              <a:tint val="60000"/>
              <a:hueOff val="0"/>
              <a:satOff val="0"/>
              <a:lumOff val="0"/>
              <a:alphaOff val="0"/>
            </a:schemeClr>
          </a:effectRef>
          <a:fontRef idx="minor">
            <a:schemeClr val="lt1"/>
          </a:fontRef>
        </p:style>
        <p:txBody>
          <a:bodyPr/>
          <a:lstStyle/>
          <a:p>
            <a:endParaRPr lang="en-US" dirty="0"/>
          </a:p>
        </p:txBody>
      </p:sp>
      <p:sp>
        <p:nvSpPr>
          <p:cNvPr id="7" name="Slide Number Placeholder 3">
            <a:extLst>
              <a:ext uri="{FF2B5EF4-FFF2-40B4-BE49-F238E27FC236}">
                <a16:creationId xmlns:a16="http://schemas.microsoft.com/office/drawing/2014/main" id="{474B977A-3CDA-36B3-8995-F3D958DFEA22}"/>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4</a:t>
            </a:fld>
            <a:endParaRPr dirty="0"/>
          </a:p>
        </p:txBody>
      </p:sp>
    </p:spTree>
    <p:custDataLst>
      <p:tags r:id="rId1"/>
    </p:custDataLst>
    <p:extLst>
      <p:ext uri="{BB962C8B-B14F-4D97-AF65-F5344CB8AC3E}">
        <p14:creationId xmlns:p14="http://schemas.microsoft.com/office/powerpoint/2010/main" val="2888000012"/>
      </p:ext>
    </p:extLst>
  </p:cSld>
  <p:clrMapOvr>
    <a:masterClrMapping/>
  </p:clrMapOvr>
  <mc:AlternateContent xmlns:mc="http://schemas.openxmlformats.org/markup-compatibility/2006" xmlns:p14="http://schemas.microsoft.com/office/powerpoint/2010/main">
    <mc:Choice Requires="p14">
      <p:transition spd="slow" p14:dur="2000" advTm="64680"/>
    </mc:Choice>
    <mc:Fallback xmlns="">
      <p:transition spd="slow" advTm="6468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4B5E05-C84F-E4F2-FE10-7A9318B6C8E9}"/>
              </a:ext>
            </a:extLst>
          </p:cNvPr>
          <p:cNvPicPr>
            <a:picLocks noChangeAspect="1"/>
          </p:cNvPicPr>
          <p:nvPr/>
        </p:nvPicPr>
        <p:blipFill>
          <a:blip r:embed="rId4"/>
          <a:stretch>
            <a:fillRect/>
          </a:stretch>
        </p:blipFill>
        <p:spPr>
          <a:xfrm>
            <a:off x="4990659" y="880498"/>
            <a:ext cx="4896619" cy="2687818"/>
          </a:xfrm>
          <a:prstGeom prst="rect">
            <a:avLst/>
          </a:prstGeom>
          <a:ln>
            <a:solidFill>
              <a:schemeClr val="bg1">
                <a:lumMod val="75000"/>
              </a:schemeClr>
            </a:solidFill>
          </a:ln>
          <a:effectLst>
            <a:outerShdw blurRad="292100" dist="139700" dir="2700000" algn="ctr" rotWithShape="0">
              <a:schemeClr val="tx2">
                <a:alpha val="55000"/>
              </a:schemeClr>
            </a:outerShdw>
          </a:effectLst>
        </p:spPr>
      </p:pic>
      <p:sp>
        <p:nvSpPr>
          <p:cNvPr id="3" name="Title 2"/>
          <p:cNvSpPr>
            <a:spLocks noGrp="1"/>
          </p:cNvSpPr>
          <p:nvPr>
            <p:ph type="title"/>
          </p:nvPr>
        </p:nvSpPr>
        <p:spPr/>
        <p:txBody>
          <a:bodyPr>
            <a:noAutofit/>
          </a:bodyPr>
          <a:lstStyle/>
          <a:p>
            <a:r>
              <a:rPr lang="en-US" dirty="0"/>
              <a:t>Upload Rosters</a:t>
            </a:r>
          </a:p>
        </p:txBody>
      </p:sp>
      <p:grpSp>
        <p:nvGrpSpPr>
          <p:cNvPr id="27" name="Group 26">
            <a:extLst>
              <a:ext uri="{FF2B5EF4-FFF2-40B4-BE49-F238E27FC236}">
                <a16:creationId xmlns:a16="http://schemas.microsoft.com/office/drawing/2014/main" id="{04E80075-B1B0-4F69-93DD-85D6F50C0BE1}"/>
              </a:ext>
            </a:extLst>
          </p:cNvPr>
          <p:cNvGrpSpPr/>
          <p:nvPr/>
        </p:nvGrpSpPr>
        <p:grpSpPr>
          <a:xfrm>
            <a:off x="368709" y="1312606"/>
            <a:ext cx="3180121" cy="4454013"/>
            <a:chOff x="368709" y="1312606"/>
            <a:chExt cx="3180121" cy="4454013"/>
          </a:xfrm>
        </p:grpSpPr>
        <p:pic>
          <p:nvPicPr>
            <p:cNvPr id="29" name="Picture 28">
              <a:extLst>
                <a:ext uri="{FF2B5EF4-FFF2-40B4-BE49-F238E27FC236}">
                  <a16:creationId xmlns:a16="http://schemas.microsoft.com/office/drawing/2014/main" id="{BB98B753-9558-46C6-BC46-F187D0E7F51F}"/>
                </a:ext>
              </a:extLst>
            </p:cNvPr>
            <p:cNvPicPr>
              <a:picLocks noChangeAspect="1"/>
            </p:cNvPicPr>
            <p:nvPr/>
          </p:nvPicPr>
          <p:blipFill rotWithShape="1">
            <a:blip r:embed="rId5"/>
            <a:srcRect t="2114" b="2043"/>
            <a:stretch/>
          </p:blipFill>
          <p:spPr>
            <a:xfrm>
              <a:off x="368709" y="1312606"/>
              <a:ext cx="3180121" cy="4454013"/>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0" name="Rectangle 29">
              <a:extLst>
                <a:ext uri="{FF2B5EF4-FFF2-40B4-BE49-F238E27FC236}">
                  <a16:creationId xmlns:a16="http://schemas.microsoft.com/office/drawing/2014/main" id="{AAB4F9C0-9654-4781-8289-D409780FBC6F}"/>
                </a:ext>
              </a:extLst>
            </p:cNvPr>
            <p:cNvSpPr/>
            <p:nvPr/>
          </p:nvSpPr>
          <p:spPr>
            <a:xfrm>
              <a:off x="765194" y="5265728"/>
              <a:ext cx="2529151" cy="3244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Arrow: Right 6">
            <a:extLst>
              <a:ext uri="{FF2B5EF4-FFF2-40B4-BE49-F238E27FC236}">
                <a16:creationId xmlns:a16="http://schemas.microsoft.com/office/drawing/2014/main" id="{74458B04-1850-5ECB-8EA3-951AEBA97207}"/>
              </a:ext>
            </a:extLst>
          </p:cNvPr>
          <p:cNvSpPr/>
          <p:nvPr/>
        </p:nvSpPr>
        <p:spPr>
          <a:xfrm rot="10800000">
            <a:off x="9021903" y="2224407"/>
            <a:ext cx="607764" cy="3140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32CD320F-C059-E772-BA5A-D241714AFBBB}"/>
              </a:ext>
            </a:extLst>
          </p:cNvPr>
          <p:cNvSpPr/>
          <p:nvPr/>
        </p:nvSpPr>
        <p:spPr>
          <a:xfrm rot="16200000">
            <a:off x="6445485" y="3271957"/>
            <a:ext cx="607764" cy="3140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8840270-360F-A628-18D0-A5DA5D2D353A}"/>
              </a:ext>
            </a:extLst>
          </p:cNvPr>
          <p:cNvPicPr>
            <a:picLocks noChangeAspect="1"/>
          </p:cNvPicPr>
          <p:nvPr/>
        </p:nvPicPr>
        <p:blipFill>
          <a:blip r:embed="rId6"/>
          <a:stretch>
            <a:fillRect/>
          </a:stretch>
        </p:blipFill>
        <p:spPr>
          <a:xfrm>
            <a:off x="4652457" y="4049229"/>
            <a:ext cx="6061498" cy="2042654"/>
          </a:xfrm>
          <a:prstGeom prst="rect">
            <a:avLst/>
          </a:prstGeom>
          <a:ln>
            <a:solidFill>
              <a:schemeClr val="bg1">
                <a:lumMod val="75000"/>
              </a:schemeClr>
            </a:solidFill>
          </a:ln>
          <a:effectLst>
            <a:outerShdw blurRad="292100" dist="139700" dir="2700000" algn="ctr" rotWithShape="0">
              <a:schemeClr val="tx2">
                <a:alpha val="65000"/>
              </a:schemeClr>
            </a:outerShdw>
          </a:effectLst>
        </p:spPr>
      </p:pic>
      <p:sp>
        <p:nvSpPr>
          <p:cNvPr id="11" name="Rectangle 10">
            <a:extLst>
              <a:ext uri="{FF2B5EF4-FFF2-40B4-BE49-F238E27FC236}">
                <a16:creationId xmlns:a16="http://schemas.microsoft.com/office/drawing/2014/main" id="{826228FD-74D4-F831-CCBE-F1B2CCE4F72B}"/>
              </a:ext>
            </a:extLst>
          </p:cNvPr>
          <p:cNvSpPr/>
          <p:nvPr/>
        </p:nvSpPr>
        <p:spPr>
          <a:xfrm>
            <a:off x="7158137" y="5668960"/>
            <a:ext cx="1190102" cy="3184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4380FFE-831F-E681-215C-2D0B84F6C83A}"/>
              </a:ext>
            </a:extLst>
          </p:cNvPr>
          <p:cNvSpPr/>
          <p:nvPr/>
        </p:nvSpPr>
        <p:spPr>
          <a:xfrm>
            <a:off x="7266521" y="3239499"/>
            <a:ext cx="1081718" cy="2515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7FA99761-BF0B-F75E-570B-6C9204C65A84}"/>
              </a:ext>
            </a:extLst>
          </p:cNvPr>
          <p:cNvSpPr/>
          <p:nvPr/>
        </p:nvSpPr>
        <p:spPr>
          <a:xfrm rot="10800000">
            <a:off x="7361027" y="3655785"/>
            <a:ext cx="892706" cy="418839"/>
          </a:xfrm>
          <a:prstGeom prst="triangle">
            <a:avLst/>
          </a:prstGeom>
          <a:solidFill>
            <a:srgbClr val="FF0000"/>
          </a:solidFill>
        </p:spPr>
        <p:style>
          <a:lnRef idx="0">
            <a:schemeClr val="dk2">
              <a:tint val="60000"/>
              <a:hueOff val="0"/>
              <a:satOff val="0"/>
              <a:lumOff val="0"/>
              <a:alphaOff val="0"/>
            </a:schemeClr>
          </a:lnRef>
          <a:fillRef idx="3">
            <a:schemeClr val="dk2">
              <a:tint val="60000"/>
              <a:hueOff val="0"/>
              <a:satOff val="0"/>
              <a:lumOff val="0"/>
              <a:alphaOff val="0"/>
            </a:schemeClr>
          </a:fillRef>
          <a:effectRef idx="2">
            <a:schemeClr val="dk2">
              <a:tint val="60000"/>
              <a:hueOff val="0"/>
              <a:satOff val="0"/>
              <a:lumOff val="0"/>
              <a:alphaOff val="0"/>
            </a:schemeClr>
          </a:effectRef>
          <a:fontRef idx="minor">
            <a:schemeClr val="lt1"/>
          </a:fontRef>
        </p:style>
        <p:txBody>
          <a:bodyPr/>
          <a:lstStyle/>
          <a:p>
            <a:endParaRPr lang="en-US" dirty="0"/>
          </a:p>
        </p:txBody>
      </p:sp>
      <p:sp>
        <p:nvSpPr>
          <p:cNvPr id="5" name="Slide Number Placeholder 3">
            <a:extLst>
              <a:ext uri="{FF2B5EF4-FFF2-40B4-BE49-F238E27FC236}">
                <a16:creationId xmlns:a16="http://schemas.microsoft.com/office/drawing/2014/main" id="{4E311D94-09CB-EE90-9721-28A9FEBE1684}"/>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5</a:t>
            </a:fld>
            <a:endParaRPr dirty="0"/>
          </a:p>
        </p:txBody>
      </p:sp>
    </p:spTree>
    <p:custDataLst>
      <p:tags r:id="rId1"/>
    </p:custDataLst>
    <p:extLst>
      <p:ext uri="{BB962C8B-B14F-4D97-AF65-F5344CB8AC3E}">
        <p14:creationId xmlns:p14="http://schemas.microsoft.com/office/powerpoint/2010/main" val="3476821989"/>
      </p:ext>
    </p:extLst>
  </p:cSld>
  <p:clrMapOvr>
    <a:masterClrMapping/>
  </p:clrMapOvr>
  <mc:AlternateContent xmlns:mc="http://schemas.openxmlformats.org/markup-compatibility/2006" xmlns:p14="http://schemas.microsoft.com/office/powerpoint/2010/main">
    <mc:Choice Requires="p14">
      <p:transition spd="slow" p14:dur="2000" advTm="68610"/>
    </mc:Choice>
    <mc:Fallback xmlns="">
      <p:transition spd="slow" advTm="6861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Upload Rosters (Continued)</a:t>
            </a:r>
          </a:p>
        </p:txBody>
      </p:sp>
      <p:grpSp>
        <p:nvGrpSpPr>
          <p:cNvPr id="12" name="Group 11">
            <a:extLst>
              <a:ext uri="{FF2B5EF4-FFF2-40B4-BE49-F238E27FC236}">
                <a16:creationId xmlns:a16="http://schemas.microsoft.com/office/drawing/2014/main" id="{728A3BD7-5229-4D10-BDE6-5A4BDD5CA9B4}"/>
              </a:ext>
            </a:extLst>
          </p:cNvPr>
          <p:cNvGrpSpPr/>
          <p:nvPr/>
        </p:nvGrpSpPr>
        <p:grpSpPr>
          <a:xfrm>
            <a:off x="368709" y="1312606"/>
            <a:ext cx="3180121" cy="4454013"/>
            <a:chOff x="368709" y="1312606"/>
            <a:chExt cx="3180121" cy="4454013"/>
          </a:xfrm>
        </p:grpSpPr>
        <p:pic>
          <p:nvPicPr>
            <p:cNvPr id="14" name="Picture 13">
              <a:extLst>
                <a:ext uri="{FF2B5EF4-FFF2-40B4-BE49-F238E27FC236}">
                  <a16:creationId xmlns:a16="http://schemas.microsoft.com/office/drawing/2014/main" id="{87B18E53-97D6-4F73-8B3C-DF7935D4D4DF}"/>
                </a:ext>
              </a:extLst>
            </p:cNvPr>
            <p:cNvPicPr>
              <a:picLocks noChangeAspect="1"/>
            </p:cNvPicPr>
            <p:nvPr/>
          </p:nvPicPr>
          <p:blipFill rotWithShape="1">
            <a:blip r:embed="rId4"/>
            <a:srcRect t="2114" b="2043"/>
            <a:stretch/>
          </p:blipFill>
          <p:spPr>
            <a:xfrm>
              <a:off x="368709" y="1312606"/>
              <a:ext cx="3180121" cy="4454013"/>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5" name="Rectangle 14">
              <a:extLst>
                <a:ext uri="{FF2B5EF4-FFF2-40B4-BE49-F238E27FC236}">
                  <a16:creationId xmlns:a16="http://schemas.microsoft.com/office/drawing/2014/main" id="{770A77A4-85DA-4F5B-80A0-6C7BCC6AED0E}"/>
                </a:ext>
              </a:extLst>
            </p:cNvPr>
            <p:cNvSpPr/>
            <p:nvPr/>
          </p:nvSpPr>
          <p:spPr>
            <a:xfrm>
              <a:off x="751562" y="5251440"/>
              <a:ext cx="2542784" cy="3244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a:extLst>
              <a:ext uri="{FF2B5EF4-FFF2-40B4-BE49-F238E27FC236}">
                <a16:creationId xmlns:a16="http://schemas.microsoft.com/office/drawing/2014/main" id="{D154B996-920F-186F-9A55-19030E4FC3B6}"/>
              </a:ext>
            </a:extLst>
          </p:cNvPr>
          <p:cNvPicPr>
            <a:picLocks noChangeAspect="1"/>
          </p:cNvPicPr>
          <p:nvPr/>
        </p:nvPicPr>
        <p:blipFill>
          <a:blip r:embed="rId5"/>
          <a:stretch>
            <a:fillRect/>
          </a:stretch>
        </p:blipFill>
        <p:spPr>
          <a:xfrm>
            <a:off x="4383052" y="1804764"/>
            <a:ext cx="6866804" cy="3469696"/>
          </a:xfrm>
          <a:prstGeom prst="rect">
            <a:avLst/>
          </a:prstGeom>
          <a:ln>
            <a:solidFill>
              <a:schemeClr val="bg1">
                <a:lumMod val="75000"/>
              </a:schemeClr>
            </a:solidFill>
          </a:ln>
          <a:effectLst>
            <a:outerShdw blurRad="292100" dist="139700" dir="2700000" algn="ctr" rotWithShape="0">
              <a:schemeClr val="tx2">
                <a:alpha val="65000"/>
              </a:schemeClr>
            </a:outerShdw>
          </a:effectLst>
        </p:spPr>
      </p:pic>
      <p:sp>
        <p:nvSpPr>
          <p:cNvPr id="7" name="Arrow: Right 6">
            <a:extLst>
              <a:ext uri="{FF2B5EF4-FFF2-40B4-BE49-F238E27FC236}">
                <a16:creationId xmlns:a16="http://schemas.microsoft.com/office/drawing/2014/main" id="{CF00ED6D-0D1B-6905-A78B-237EC07A286F}"/>
              </a:ext>
            </a:extLst>
          </p:cNvPr>
          <p:cNvSpPr/>
          <p:nvPr/>
        </p:nvSpPr>
        <p:spPr>
          <a:xfrm>
            <a:off x="6443049" y="4532805"/>
            <a:ext cx="701099" cy="4572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3">
            <a:extLst>
              <a:ext uri="{FF2B5EF4-FFF2-40B4-BE49-F238E27FC236}">
                <a16:creationId xmlns:a16="http://schemas.microsoft.com/office/drawing/2014/main" id="{49834888-1CC8-39EA-9458-ADFA1A122C13}"/>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6</a:t>
            </a:fld>
            <a:endParaRPr dirty="0"/>
          </a:p>
        </p:txBody>
      </p:sp>
    </p:spTree>
    <p:custDataLst>
      <p:tags r:id="rId1"/>
    </p:custDataLst>
    <p:extLst>
      <p:ext uri="{BB962C8B-B14F-4D97-AF65-F5344CB8AC3E}">
        <p14:creationId xmlns:p14="http://schemas.microsoft.com/office/powerpoint/2010/main" val="678506441"/>
      </p:ext>
    </p:extLst>
  </p:cSld>
  <p:clrMapOvr>
    <a:masterClrMapping/>
  </p:clrMapOvr>
  <mc:AlternateContent xmlns:mc="http://schemas.openxmlformats.org/markup-compatibility/2006" xmlns:p14="http://schemas.microsoft.com/office/powerpoint/2010/main">
    <mc:Choice Requires="p14">
      <p:transition spd="slow" p14:dur="2000" advTm="64630"/>
    </mc:Choice>
    <mc:Fallback xmlns="">
      <p:transition spd="slow" advTm="6463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View/Edit/Export Rosters</a:t>
            </a:r>
          </a:p>
        </p:txBody>
      </p:sp>
      <p:grpSp>
        <p:nvGrpSpPr>
          <p:cNvPr id="6" name="Group 5">
            <a:extLst>
              <a:ext uri="{FF2B5EF4-FFF2-40B4-BE49-F238E27FC236}">
                <a16:creationId xmlns:a16="http://schemas.microsoft.com/office/drawing/2014/main" id="{690224CC-76E3-44E3-B98B-BD7C1A2CEE86}"/>
              </a:ext>
            </a:extLst>
          </p:cNvPr>
          <p:cNvGrpSpPr/>
          <p:nvPr/>
        </p:nvGrpSpPr>
        <p:grpSpPr>
          <a:xfrm>
            <a:off x="4041118" y="2007528"/>
            <a:ext cx="7841849" cy="2865802"/>
            <a:chOff x="3539002" y="3142487"/>
            <a:chExt cx="7429894" cy="2715254"/>
          </a:xfrm>
        </p:grpSpPr>
        <p:pic>
          <p:nvPicPr>
            <p:cNvPr id="2048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3539002" y="3142487"/>
              <a:ext cx="7429894" cy="2105474"/>
            </a:xfrm>
            <a:prstGeom prst="rect">
              <a:avLst/>
            </a:prstGeom>
            <a:ln>
              <a:solidFill>
                <a:schemeClr val="bg1">
                  <a:lumMod val="75000"/>
                </a:schemeClr>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0" name="Down Arrow 9"/>
            <p:cNvSpPr/>
            <p:nvPr/>
          </p:nvSpPr>
          <p:spPr>
            <a:xfrm rot="5400000">
              <a:off x="7643505" y="3786345"/>
              <a:ext cx="296560" cy="52119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rot="10800000">
              <a:off x="3654501" y="5247961"/>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E0EA8FBC-8A58-44AA-87D1-84F72E81FA0A}"/>
              </a:ext>
            </a:extLst>
          </p:cNvPr>
          <p:cNvGrpSpPr/>
          <p:nvPr/>
        </p:nvGrpSpPr>
        <p:grpSpPr>
          <a:xfrm>
            <a:off x="368709" y="1312606"/>
            <a:ext cx="3180121" cy="4454013"/>
            <a:chOff x="368709" y="1312606"/>
            <a:chExt cx="3180121" cy="4454013"/>
          </a:xfrm>
        </p:grpSpPr>
        <p:pic>
          <p:nvPicPr>
            <p:cNvPr id="15" name="Picture 14">
              <a:extLst>
                <a:ext uri="{FF2B5EF4-FFF2-40B4-BE49-F238E27FC236}">
                  <a16:creationId xmlns:a16="http://schemas.microsoft.com/office/drawing/2014/main" id="{174E6CD6-1907-4AF2-A645-69DD79A3CDD3}"/>
                </a:ext>
              </a:extLst>
            </p:cNvPr>
            <p:cNvPicPr>
              <a:picLocks noChangeAspect="1"/>
            </p:cNvPicPr>
            <p:nvPr/>
          </p:nvPicPr>
          <p:blipFill rotWithShape="1">
            <a:blip r:embed="rId5"/>
            <a:srcRect t="2114" b="2043"/>
            <a:stretch/>
          </p:blipFill>
          <p:spPr>
            <a:xfrm>
              <a:off x="368709" y="1312606"/>
              <a:ext cx="3180121" cy="4454013"/>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6" name="Rectangle 15">
              <a:extLst>
                <a:ext uri="{FF2B5EF4-FFF2-40B4-BE49-F238E27FC236}">
                  <a16:creationId xmlns:a16="http://schemas.microsoft.com/office/drawing/2014/main" id="{7D047492-7C7B-4F7A-9552-46809837825F}"/>
                </a:ext>
              </a:extLst>
            </p:cNvPr>
            <p:cNvSpPr/>
            <p:nvPr/>
          </p:nvSpPr>
          <p:spPr>
            <a:xfrm>
              <a:off x="726510" y="4992360"/>
              <a:ext cx="2580362" cy="3244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Down Arrow 9">
            <a:extLst>
              <a:ext uri="{FF2B5EF4-FFF2-40B4-BE49-F238E27FC236}">
                <a16:creationId xmlns:a16="http://schemas.microsoft.com/office/drawing/2014/main" id="{BDECAAEE-64F3-23D2-997F-A0D7E0AE275F}"/>
              </a:ext>
            </a:extLst>
          </p:cNvPr>
          <p:cNvSpPr/>
          <p:nvPr/>
        </p:nvSpPr>
        <p:spPr>
          <a:xfrm rot="5400000">
            <a:off x="5168623" y="2984578"/>
            <a:ext cx="313003" cy="55009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3">
            <a:extLst>
              <a:ext uri="{FF2B5EF4-FFF2-40B4-BE49-F238E27FC236}">
                <a16:creationId xmlns:a16="http://schemas.microsoft.com/office/drawing/2014/main" id="{BD2C96EB-2C13-F80E-B99C-913874020E0B}"/>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7</a:t>
            </a:fld>
            <a:endParaRPr dirty="0"/>
          </a:p>
        </p:txBody>
      </p:sp>
    </p:spTree>
    <p:custDataLst>
      <p:tags r:id="rId1"/>
    </p:custDataLst>
    <p:extLst>
      <p:ext uri="{BB962C8B-B14F-4D97-AF65-F5344CB8AC3E}">
        <p14:creationId xmlns:p14="http://schemas.microsoft.com/office/powerpoint/2010/main" val="2343263685"/>
      </p:ext>
    </p:extLst>
  </p:cSld>
  <p:clrMapOvr>
    <a:masterClrMapping/>
  </p:clrMapOvr>
  <mc:AlternateContent xmlns:mc="http://schemas.openxmlformats.org/markup-compatibility/2006" xmlns:p14="http://schemas.microsoft.com/office/powerpoint/2010/main">
    <mc:Choice Requires="p14">
      <p:transition spd="slow" p14:dur="2000" advTm="39290"/>
    </mc:Choice>
    <mc:Fallback xmlns="">
      <p:transition spd="slow" advTm="3929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34E3E-DD6E-4256-9599-E30BCCE514ED}"/>
              </a:ext>
            </a:extLst>
          </p:cNvPr>
          <p:cNvSpPr>
            <a:spLocks noGrp="1"/>
          </p:cNvSpPr>
          <p:nvPr>
            <p:ph type="title"/>
          </p:nvPr>
        </p:nvSpPr>
        <p:spPr/>
        <p:txBody>
          <a:bodyPr/>
          <a:lstStyle/>
          <a:p>
            <a:r>
              <a:rPr lang="en-US" dirty="0"/>
              <a:t>Student Roster Membership</a:t>
            </a:r>
          </a:p>
        </p:txBody>
      </p:sp>
      <p:pic>
        <p:nvPicPr>
          <p:cNvPr id="6" name="Picture 5">
            <a:extLst>
              <a:ext uri="{FF2B5EF4-FFF2-40B4-BE49-F238E27FC236}">
                <a16:creationId xmlns:a16="http://schemas.microsoft.com/office/drawing/2014/main" id="{3472C0DC-767E-4AAD-B271-3B08065DCB87}"/>
              </a:ext>
            </a:extLst>
          </p:cNvPr>
          <p:cNvPicPr>
            <a:picLocks noChangeAspect="1"/>
          </p:cNvPicPr>
          <p:nvPr/>
        </p:nvPicPr>
        <p:blipFill>
          <a:blip r:embed="rId4"/>
          <a:stretch>
            <a:fillRect/>
          </a:stretch>
        </p:blipFill>
        <p:spPr>
          <a:xfrm>
            <a:off x="802222" y="922132"/>
            <a:ext cx="3714941" cy="4724643"/>
          </a:xfrm>
          <a:prstGeom prst="rect">
            <a:avLst/>
          </a:prstGeom>
          <a:ln>
            <a:solidFill>
              <a:schemeClr val="bg1">
                <a:lumMod val="75000"/>
              </a:schemeClr>
            </a:solidFill>
          </a:ln>
          <a:effectLst>
            <a:outerShdw blurRad="292100" dist="139700" dir="2700000" algn="ctr" rotWithShape="0">
              <a:schemeClr val="tx2">
                <a:alpha val="65000"/>
              </a:schemeClr>
            </a:outerShdw>
          </a:effectLst>
        </p:spPr>
      </p:pic>
      <p:pic>
        <p:nvPicPr>
          <p:cNvPr id="18" name="Picture 17">
            <a:extLst>
              <a:ext uri="{FF2B5EF4-FFF2-40B4-BE49-F238E27FC236}">
                <a16:creationId xmlns:a16="http://schemas.microsoft.com/office/drawing/2014/main" id="{7C115657-387B-4B12-89FF-91DB6AA964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721602" y="1770747"/>
            <a:ext cx="7268374" cy="3053035"/>
          </a:xfrm>
          <a:prstGeom prst="rect">
            <a:avLst/>
          </a:prstGeom>
          <a:ln>
            <a:solidFill>
              <a:schemeClr val="bg1">
                <a:lumMod val="75000"/>
              </a:schemeClr>
            </a:solidFill>
          </a:ln>
          <a:effectLst>
            <a:outerShdw blurRad="292100" dist="139700" dir="2700000" algn="ctr" rotWithShape="0">
              <a:schemeClr val="tx2">
                <a:alpha val="65000"/>
              </a:schemeClr>
            </a:outerShdw>
          </a:effectLst>
        </p:spPr>
      </p:pic>
      <p:sp>
        <p:nvSpPr>
          <p:cNvPr id="19" name="Rectangle 18">
            <a:extLst>
              <a:ext uri="{FF2B5EF4-FFF2-40B4-BE49-F238E27FC236}">
                <a16:creationId xmlns:a16="http://schemas.microsoft.com/office/drawing/2014/main" id="{1C30C28C-913F-415B-8764-4EEC468FC69A}"/>
              </a:ext>
            </a:extLst>
          </p:cNvPr>
          <p:cNvSpPr/>
          <p:nvPr/>
        </p:nvSpPr>
        <p:spPr>
          <a:xfrm>
            <a:off x="1137780" y="3165530"/>
            <a:ext cx="3008335" cy="2634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F704C8-19F0-4689-804E-8F93E192E7E7}"/>
              </a:ext>
            </a:extLst>
          </p:cNvPr>
          <p:cNvSpPr/>
          <p:nvPr/>
        </p:nvSpPr>
        <p:spPr>
          <a:xfrm>
            <a:off x="4721602" y="4283901"/>
            <a:ext cx="7268374" cy="53988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3">
            <a:extLst>
              <a:ext uri="{FF2B5EF4-FFF2-40B4-BE49-F238E27FC236}">
                <a16:creationId xmlns:a16="http://schemas.microsoft.com/office/drawing/2014/main" id="{85E8270C-2F62-8A5E-0258-28A89072EFBA}"/>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8</a:t>
            </a:fld>
            <a:endParaRPr dirty="0"/>
          </a:p>
        </p:txBody>
      </p:sp>
    </p:spTree>
    <p:custDataLst>
      <p:tags r:id="rId1"/>
    </p:custDataLst>
    <p:extLst>
      <p:ext uri="{BB962C8B-B14F-4D97-AF65-F5344CB8AC3E}">
        <p14:creationId xmlns:p14="http://schemas.microsoft.com/office/powerpoint/2010/main" val="412317152"/>
      </p:ext>
    </p:extLst>
  </p:cSld>
  <p:clrMapOvr>
    <a:masterClrMapping/>
  </p:clrMapOvr>
  <mc:AlternateContent xmlns:mc="http://schemas.openxmlformats.org/markup-compatibility/2006" xmlns:p14="http://schemas.microsoft.com/office/powerpoint/2010/main">
    <mc:Choice Requires="p14">
      <p:transition spd="slow" p14:dur="2000" advTm="14060"/>
    </mc:Choice>
    <mc:Fallback xmlns="">
      <p:transition spd="slow" advTm="1406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2800" dirty="0">
                <a:solidFill>
                  <a:srgbClr val="505A08"/>
                </a:solidFill>
              </a:rPr>
              <a:t>For additional information, consult your state portal, which contains:</a:t>
            </a:r>
          </a:p>
          <a:p>
            <a:pPr marL="457200" indent="-457200">
              <a:buFont typeface="Wingdings" panose="05000000000000000000" pitchFamily="2" charset="2"/>
              <a:buChar char="§"/>
            </a:pPr>
            <a:r>
              <a:rPr lang="en-US" altLang="en-US" sz="2800" dirty="0">
                <a:solidFill>
                  <a:srgbClr val="505A08"/>
                </a:solidFill>
              </a:rPr>
              <a:t>Important announcements</a:t>
            </a:r>
          </a:p>
          <a:p>
            <a:pPr marL="457200" indent="-457200">
              <a:buFont typeface="Wingdings" panose="05000000000000000000" pitchFamily="2" charset="2"/>
              <a:buChar char="§"/>
            </a:pPr>
            <a:r>
              <a:rPr lang="en-US" altLang="en-US" sz="2800" i="1" dirty="0">
                <a:solidFill>
                  <a:srgbClr val="505A08"/>
                </a:solidFill>
              </a:rPr>
              <a:t>TIDE User Guide</a:t>
            </a:r>
          </a:p>
          <a:p>
            <a:endParaRPr lang="en-US" altLang="en-US" sz="2800" i="1" dirty="0">
              <a:solidFill>
                <a:srgbClr val="505A08"/>
              </a:solidFill>
            </a:endParaRPr>
          </a:p>
          <a:p>
            <a:r>
              <a:rPr lang="en-US" altLang="en-US" sz="2800" dirty="0">
                <a:solidFill>
                  <a:srgbClr val="505A08"/>
                </a:solidFill>
              </a:rPr>
              <a:t>For further assistance, please consult your state’s Help Desk.</a:t>
            </a:r>
          </a:p>
        </p:txBody>
      </p:sp>
      <p:sp>
        <p:nvSpPr>
          <p:cNvPr id="3" name="Title 2"/>
          <p:cNvSpPr>
            <a:spLocks noGrp="1"/>
          </p:cNvSpPr>
          <p:nvPr>
            <p:ph type="title"/>
          </p:nvPr>
        </p:nvSpPr>
        <p:spPr/>
        <p:txBody>
          <a:bodyPr>
            <a:noAutofit/>
          </a:bodyPr>
          <a:lstStyle/>
          <a:p>
            <a:r>
              <a:rPr lang="en-US" dirty="0"/>
              <a:t>Thank You!</a:t>
            </a:r>
          </a:p>
        </p:txBody>
      </p:sp>
      <p:sp>
        <p:nvSpPr>
          <p:cNvPr id="6" name="Slide Number Placeholder 3">
            <a:extLst>
              <a:ext uri="{FF2B5EF4-FFF2-40B4-BE49-F238E27FC236}">
                <a16:creationId xmlns:a16="http://schemas.microsoft.com/office/drawing/2014/main" id="{F696D3F4-2A51-2840-9EAC-A32AC4088514}"/>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9</a:t>
            </a:fld>
            <a:endParaRPr dirty="0"/>
          </a:p>
        </p:txBody>
      </p:sp>
    </p:spTree>
    <p:custDataLst>
      <p:tags r:id="rId1"/>
    </p:custDataLst>
    <p:extLst>
      <p:ext uri="{BB962C8B-B14F-4D97-AF65-F5344CB8AC3E}">
        <p14:creationId xmlns:p14="http://schemas.microsoft.com/office/powerpoint/2010/main" val="1854812255"/>
      </p:ext>
    </p:extLst>
  </p:cSld>
  <p:clrMapOvr>
    <a:masterClrMapping/>
  </p:clrMapOvr>
  <mc:AlternateContent xmlns:mc="http://schemas.openxmlformats.org/markup-compatibility/2006" xmlns:p14="http://schemas.microsoft.com/office/powerpoint/2010/main">
    <mc:Choice Requires="p14">
      <p:transition spd="slow" p14:dur="2000" advTm="20980"/>
    </mc:Choice>
    <mc:Fallback xmlns="">
      <p:transition spd="slow" advTm="2098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00000000-0000-0000-0000-000000000000</TermId>
        </TermInfo>
      </Terms>
    </TaxKeywordTaxHTField>
    <TaxCatchAll xmlns="3c8d6406-deae-4a0d-a95e-fe53ed4a1ace">
      <Value>1327</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EAC94F-0CB7-47E2-B1CC-A0F105248E94}">
  <ds:schemaRefs>
    <ds:schemaRef ds:uri="http://purl.org/dc/terms/"/>
    <ds:schemaRef ds:uri="http://purl.org/dc/dcmitype/"/>
    <ds:schemaRef ds:uri="3c8d6406-deae-4a0d-a95e-fe53ed4a1ace"/>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60b788f9-dbc8-42fd-99f2-081ed83a52df"/>
    <ds:schemaRef ds:uri="http://www.w3.org/XML/1998/namespace"/>
    <ds:schemaRef ds:uri="http://purl.org/dc/elements/1.1/"/>
  </ds:schemaRefs>
</ds:datastoreItem>
</file>

<file path=customXml/itemProps2.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3C77B6-D79C-4692-AE58-9EB660BFA0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2018 AIR PPT</Template>
  <TotalTime>4782</TotalTime>
  <Words>1250</Words>
  <Application>Microsoft Office PowerPoint</Application>
  <PresentationFormat>Widescreen</PresentationFormat>
  <Paragraphs>93</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Managing Rosters</vt:lpstr>
      <vt:lpstr>TIDE Training Modules</vt:lpstr>
      <vt:lpstr>Rosters</vt:lpstr>
      <vt:lpstr>Add Roster</vt:lpstr>
      <vt:lpstr>Upload Rosters</vt:lpstr>
      <vt:lpstr>Upload Rosters (Continued)</vt:lpstr>
      <vt:lpstr>View/Edit/Export Rosters</vt:lpstr>
      <vt:lpstr>Student Roster Membership</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Nadia McDowell</cp:lastModifiedBy>
  <cp:revision>90</cp:revision>
  <cp:lastPrinted>2017-10-19T00:36:21Z</cp:lastPrinted>
  <dcterms:created xsi:type="dcterms:W3CDTF">2020-02-03T21:37:34Z</dcterms:created>
  <dcterms:modified xsi:type="dcterms:W3CDTF">2023-07-29T15:31:20Z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y fmtid="{D5CDD505-2E9C-101B-9397-08002B2CF9AE}" pid="5" name="ArticulateGUID">
    <vt:lpwstr>C99ECF38-06FE-49C4-AB6F-A48BABE75F4A</vt:lpwstr>
  </property>
  <property fmtid="{D5CDD505-2E9C-101B-9397-08002B2CF9AE}" pid="6" name="ArticulatePath">
    <vt:lpwstr>https://cambiumlearning-my.sharepoint.com/personal/jennifer_strittmatter_cambiumassessment_com/Documents/Desktop/Projects/ELPA21/23-24_Training_TIDE 5 Managing Rosters_no audio_DRAFT</vt:lpwstr>
  </property>
</Properties>
</file>