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8"/>
  </p:notesMasterIdLst>
  <p:handoutMasterIdLst>
    <p:handoutMasterId r:id="rId29"/>
  </p:handoutMasterIdLst>
  <p:sldIdLst>
    <p:sldId id="294" r:id="rId5"/>
    <p:sldId id="258" r:id="rId6"/>
    <p:sldId id="426" r:id="rId7"/>
    <p:sldId id="466" r:id="rId8"/>
    <p:sldId id="485" r:id="rId9"/>
    <p:sldId id="561" r:id="rId10"/>
    <p:sldId id="443" r:id="rId11"/>
    <p:sldId id="544" r:id="rId12"/>
    <p:sldId id="436" r:id="rId13"/>
    <p:sldId id="557" r:id="rId14"/>
    <p:sldId id="558" r:id="rId15"/>
    <p:sldId id="563" r:id="rId16"/>
    <p:sldId id="564" r:id="rId17"/>
    <p:sldId id="562" r:id="rId18"/>
    <p:sldId id="566" r:id="rId19"/>
    <p:sldId id="553" r:id="rId20"/>
    <p:sldId id="554" r:id="rId21"/>
    <p:sldId id="559" r:id="rId22"/>
    <p:sldId id="555" r:id="rId23"/>
    <p:sldId id="556" r:id="rId24"/>
    <p:sldId id="526" r:id="rId25"/>
    <p:sldId id="527" r:id="rId26"/>
    <p:sldId id="259" r:id="rId27"/>
  </p:sldIdLst>
  <p:sldSz cx="12192000" cy="6858000"/>
  <p:notesSz cx="9309100" cy="70231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 id="{0B34C5E8-C80D-7F5C-F223-9D97D9EA631D}" name="Jennifer Strittmatter" initials="JS" userId="S::jennifer.strittmatter@cambiumassessment.com::e8934ff7-9e4a-4c8d-9513-cfdab75a79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Lila Yuen" initials="LY" lastIdx="4" clrIdx="8">
    <p:extLst>
      <p:ext uri="{19B8F6BF-5375-455C-9EA6-DF929625EA0E}">
        <p15:presenceInfo xmlns:p15="http://schemas.microsoft.com/office/powerpoint/2012/main" userId="4bbabeb9c0775d46" providerId="Windows Live"/>
      </p:ext>
    </p:extLst>
  </p:cmAuthor>
  <p:cmAuthor id="10" name="Ledis Castillo" initials="LC" lastIdx="11" clrIdx="9">
    <p:extLst>
      <p:ext uri="{19B8F6BF-5375-455C-9EA6-DF929625EA0E}">
        <p15:presenceInfo xmlns:p15="http://schemas.microsoft.com/office/powerpoint/2012/main" userId="S-1-5-21-165637637-657010290-618671499-6273" providerId="AD"/>
      </p:ext>
    </p:extLst>
  </p:cmAuthor>
  <p:cmAuthor id="11" name="Bracey, Niema" initials="BN" lastIdx="1" clrIdx="10">
    <p:extLst>
      <p:ext uri="{19B8F6BF-5375-455C-9EA6-DF929625EA0E}">
        <p15:presenceInfo xmlns:p15="http://schemas.microsoft.com/office/powerpoint/2012/main" userId="S::nbracey@air.org::5089c354-1592-45e8-a76e-056b2558fa3a" providerId="AD"/>
      </p:ext>
    </p:extLst>
  </p:cmAuthor>
  <p:cmAuthor id="12" name="Truc Vo" initials="TV" lastIdx="1" clrIdx="11">
    <p:extLst>
      <p:ext uri="{19B8F6BF-5375-455C-9EA6-DF929625EA0E}">
        <p15:presenceInfo xmlns:p15="http://schemas.microsoft.com/office/powerpoint/2012/main" userId="S::truc.vo@cambiumassessment.com::d402882a-4358-404c-b429-f99634ede9fe" providerId="AD"/>
      </p:ext>
    </p:extLst>
  </p:cmAuthor>
  <p:cmAuthor id="13" name="Nadia McDowell" initials="NM" lastIdx="15" clrIdx="12">
    <p:extLst>
      <p:ext uri="{19B8F6BF-5375-455C-9EA6-DF929625EA0E}">
        <p15:presenceInfo xmlns:p15="http://schemas.microsoft.com/office/powerpoint/2012/main" userId="S::nadia.mcdowell@cambiumassessment.com::4a7051d3-cf0a-4a33-9b55-7075dcdef7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67" autoAdjust="0"/>
    <p:restoredTop sz="80225" autoAdjust="0"/>
  </p:normalViewPr>
  <p:slideViewPr>
    <p:cSldViewPr snapToGrid="0">
      <p:cViewPr varScale="1">
        <p:scale>
          <a:sx n="95" d="100"/>
          <a:sy n="95" d="100"/>
        </p:scale>
        <p:origin x="396" y="96"/>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Welcome to the online training module for Adding</a:t>
            </a:r>
            <a:r>
              <a:rPr lang="en-US" sz="1200" kern="1200" baseline="0" dirty="0">
                <a:solidFill>
                  <a:schemeClr val="tx1"/>
                </a:solidFill>
                <a:effectLst/>
                <a:latin typeface="Calibri"/>
                <a:ea typeface="+mn-ea"/>
                <a:cs typeface="+mn-cs"/>
              </a:rPr>
              <a:t> and Editing Students and Student Test Settings</a:t>
            </a:r>
            <a:r>
              <a:rPr lang="en-US" sz="1200" kern="1200" dirty="0">
                <a:solidFill>
                  <a:schemeClr val="tx1"/>
                </a:solidFill>
                <a:effectLst/>
                <a:latin typeface="Calibri"/>
                <a:ea typeface="+mn-ea"/>
                <a:cs typeface="+mn-cs"/>
              </a:rPr>
              <a:t> in TIDE. In this training module we will walk through the process for</a:t>
            </a:r>
            <a:r>
              <a:rPr lang="en-US" sz="1200" kern="1200" baseline="0" dirty="0">
                <a:solidFill>
                  <a:schemeClr val="tx1"/>
                </a:solidFill>
                <a:effectLst/>
                <a:latin typeface="Calibri"/>
                <a:ea typeface="+mn-ea"/>
                <a:cs typeface="+mn-cs"/>
              </a:rPr>
              <a:t> adding and editing students as well as how to add and edit test settings for students, either individually or for a large group.</a:t>
            </a:r>
            <a:endParaRPr lang="en-US" sz="120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b="0" baseline="0" dirty="0">
                <a:solidFill>
                  <a:schemeClr val="tx1"/>
                </a:solidFill>
                <a:latin typeface="+mn-lt"/>
                <a:cs typeface="Arial" panose="020B0604020202020204" pitchFamily="34" charset="0"/>
              </a:rPr>
              <a:t>A frequency-distribution report pulls demographic and enrollment information based on selected criteria.</a:t>
            </a:r>
          </a:p>
          <a:p>
            <a:endParaRPr lang="en-US" b="0" baseline="0" dirty="0">
              <a:solidFill>
                <a:schemeClr val="tx1"/>
              </a:solidFill>
              <a:latin typeface="+mn-lt"/>
              <a:cs typeface="Arial" panose="020B0604020202020204" pitchFamily="34" charset="0"/>
            </a:endParaRPr>
          </a:p>
          <a:p>
            <a:r>
              <a:rPr lang="en-US" b="0" baseline="0" dirty="0">
                <a:solidFill>
                  <a:schemeClr val="tx1"/>
                </a:solidFill>
                <a:latin typeface="+mn-lt"/>
                <a:cs typeface="Arial" panose="020B0604020202020204" pitchFamily="34" charset="0"/>
              </a:rPr>
              <a:t>To generate a report from the </a:t>
            </a:r>
            <a:r>
              <a:rPr lang="en-US" b="1" i="1" baseline="0" dirty="0">
                <a:solidFill>
                  <a:schemeClr val="tx1"/>
                </a:solidFill>
                <a:latin typeface="+mn-lt"/>
                <a:cs typeface="Arial" panose="020B0604020202020204" pitchFamily="34" charset="0"/>
              </a:rPr>
              <a:t>Frequency Distribution Report page</a:t>
            </a:r>
            <a:r>
              <a:rPr lang="en-US" b="0" baseline="0" dirty="0">
                <a:solidFill>
                  <a:schemeClr val="tx1"/>
                </a:solidFill>
                <a:latin typeface="+mn-lt"/>
                <a:cs typeface="Arial" panose="020B0604020202020204" pitchFamily="34" charset="0"/>
              </a:rPr>
              <a:t>, select a district and school from the drop-down lists (if available). M</a:t>
            </a:r>
            <a:r>
              <a:rPr lang="en-US" dirty="0">
                <a:latin typeface="+mn-lt"/>
              </a:rPr>
              <a:t>ark checkboxes in </a:t>
            </a:r>
            <a:r>
              <a:rPr lang="en-US" i="0" dirty="0">
                <a:latin typeface="+mn-lt"/>
              </a:rPr>
              <a:t>the</a:t>
            </a:r>
            <a:r>
              <a:rPr lang="en-US" i="1" dirty="0">
                <a:latin typeface="+mn-lt"/>
              </a:rPr>
              <a:t> Select Demographics </a:t>
            </a:r>
            <a:r>
              <a:rPr lang="en-US" dirty="0">
                <a:latin typeface="+mn-lt"/>
              </a:rPr>
              <a:t>panel to filter the report for additional demographics (and accommodations if available in your state), as desired.</a:t>
            </a:r>
          </a:p>
          <a:p>
            <a:endParaRPr lang="en-US" b="0" baseline="0" dirty="0">
              <a:solidFill>
                <a:schemeClr val="tx1"/>
              </a:solidFill>
              <a:latin typeface="+mn-lt"/>
              <a:cs typeface="Arial" panose="020B0604020202020204" pitchFamily="34" charset="0"/>
            </a:endParaRPr>
          </a:p>
          <a:p>
            <a:r>
              <a:rPr lang="en-US" b="0" baseline="0" dirty="0">
                <a:solidFill>
                  <a:schemeClr val="tx1"/>
                </a:solidFill>
                <a:latin typeface="+mn-lt"/>
                <a:cs typeface="Arial" panose="020B0604020202020204" pitchFamily="34" charset="0"/>
              </a:rPr>
              <a:t>Click </a:t>
            </a:r>
            <a:r>
              <a:rPr lang="en-US" b="1" baseline="0" dirty="0">
                <a:solidFill>
                  <a:schemeClr val="tx1"/>
                </a:solidFill>
                <a:latin typeface="+mn-lt"/>
                <a:cs typeface="Arial" panose="020B0604020202020204" pitchFamily="34" charset="0"/>
              </a:rPr>
              <a:t>Generate Report </a:t>
            </a:r>
            <a:r>
              <a:rPr lang="en-US" b="0" baseline="0" dirty="0">
                <a:solidFill>
                  <a:schemeClr val="tx1"/>
                </a:solidFill>
                <a:latin typeface="+mn-lt"/>
                <a:cs typeface="Arial" panose="020B0604020202020204" pitchFamily="34" charset="0"/>
              </a:rPr>
              <a:t>to display a frequency distribution report using the selected criteria.</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33065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baseline="0" dirty="0">
                <a:solidFill>
                  <a:schemeClr val="tx1"/>
                </a:solidFill>
                <a:latin typeface="+mn-lt"/>
                <a:cs typeface="Arial" panose="020B0604020202020204" pitchFamily="34" charset="0"/>
              </a:rPr>
              <a:t>TIDE will display the frequency-distribution report in grid format. This example shows a report by grade and gender.</a:t>
            </a:r>
          </a:p>
          <a:p>
            <a:endParaRPr lang="en-US" b="0" baseline="0" dirty="0">
              <a:solidFill>
                <a:schemeClr val="tx1"/>
              </a:solidFill>
              <a:latin typeface="+mn-lt"/>
              <a:cs typeface="Arial" panose="020B0604020202020204" pitchFamily="34" charset="0"/>
            </a:endParaRPr>
          </a:p>
          <a:p>
            <a:pPr defTabSz="917966">
              <a:defRPr/>
            </a:pPr>
            <a:r>
              <a:rPr lang="en-US" b="0" baseline="0" dirty="0">
                <a:solidFill>
                  <a:schemeClr val="tx1"/>
                </a:solidFill>
                <a:latin typeface="+mn-lt"/>
                <a:cs typeface="Arial" panose="020B0604020202020204" pitchFamily="34" charset="0"/>
              </a:rPr>
              <a:t>To display the report in tabular format, click </a:t>
            </a:r>
            <a:r>
              <a:rPr lang="en-US" b="1" baseline="0" dirty="0">
                <a:solidFill>
                  <a:schemeClr val="tx1"/>
                </a:solidFill>
                <a:latin typeface="+mn-lt"/>
                <a:cs typeface="Arial" panose="020B0604020202020204" pitchFamily="34" charset="0"/>
              </a:rPr>
              <a:t>Grid</a:t>
            </a:r>
            <a:r>
              <a:rPr lang="en-US" b="0" baseline="0" dirty="0">
                <a:solidFill>
                  <a:schemeClr val="tx1"/>
                </a:solidFill>
                <a:latin typeface="+mn-lt"/>
                <a:cs typeface="Arial" panose="020B0604020202020204" pitchFamily="34" charset="0"/>
              </a:rPr>
              <a:t>.</a:t>
            </a:r>
          </a:p>
          <a:p>
            <a:r>
              <a:rPr lang="en-US" b="0" baseline="0" dirty="0">
                <a:solidFill>
                  <a:schemeClr val="tx1"/>
                </a:solidFill>
                <a:latin typeface="+mn-lt"/>
                <a:cs typeface="Arial" panose="020B0604020202020204" pitchFamily="34" charset="0"/>
              </a:rPr>
              <a:t>To display the report in graphical format, click </a:t>
            </a:r>
            <a:r>
              <a:rPr lang="en-US" b="1" baseline="0" dirty="0">
                <a:solidFill>
                  <a:schemeClr val="tx1"/>
                </a:solidFill>
                <a:latin typeface="+mn-lt"/>
                <a:cs typeface="Arial" panose="020B0604020202020204" pitchFamily="34" charset="0"/>
              </a:rPr>
              <a:t>Graph</a:t>
            </a:r>
            <a:r>
              <a:rPr lang="en-US" b="0" baseline="0" dirty="0">
                <a:solidFill>
                  <a:schemeClr val="tx1"/>
                </a:solidFill>
                <a:latin typeface="+mn-lt"/>
                <a:cs typeface="Arial" panose="020B0604020202020204" pitchFamily="34" charset="0"/>
              </a:rPr>
              <a:t>.</a:t>
            </a:r>
          </a:p>
          <a:p>
            <a:pPr defTabSz="917966">
              <a:defRPr/>
            </a:pPr>
            <a:r>
              <a:rPr lang="en-US" b="0" baseline="0" dirty="0">
                <a:solidFill>
                  <a:schemeClr val="tx1"/>
                </a:solidFill>
                <a:latin typeface="+mn-lt"/>
                <a:cs typeface="Arial" panose="020B0604020202020204" pitchFamily="34" charset="0"/>
              </a:rPr>
              <a:t>To display the report in both tabular and graphical format, click </a:t>
            </a:r>
            <a:r>
              <a:rPr lang="en-US" b="1" baseline="0" dirty="0">
                <a:solidFill>
                  <a:schemeClr val="tx1"/>
                </a:solidFill>
                <a:latin typeface="+mn-lt"/>
                <a:cs typeface="Arial" panose="020B0604020202020204" pitchFamily="34" charset="0"/>
              </a:rPr>
              <a:t>Grid &amp; Graph</a:t>
            </a:r>
            <a:r>
              <a:rPr lang="en-US" b="0" baseline="0" dirty="0">
                <a:solidFill>
                  <a:schemeClr val="tx1"/>
                </a:solidFill>
                <a:latin typeface="+mn-lt"/>
                <a:cs typeface="Arial" panose="020B0604020202020204" pitchFamily="34" charset="0"/>
              </a:rPr>
              <a:t>.</a:t>
            </a:r>
          </a:p>
          <a:p>
            <a:r>
              <a:rPr lang="en-US" b="0" baseline="0" dirty="0">
                <a:solidFill>
                  <a:schemeClr val="tx1"/>
                </a:solidFill>
                <a:latin typeface="+mn-lt"/>
                <a:cs typeface="Arial" panose="020B0604020202020204" pitchFamily="34" charset="0"/>
              </a:rPr>
              <a:t>To download the report as a PDF, click the </a:t>
            </a:r>
            <a:r>
              <a:rPr lang="en-US" b="1" baseline="0" dirty="0">
                <a:solidFill>
                  <a:schemeClr val="tx1"/>
                </a:solidFill>
                <a:latin typeface="+mn-lt"/>
                <a:cs typeface="Arial" panose="020B0604020202020204" pitchFamily="34" charset="0"/>
              </a:rPr>
              <a:t>Printer</a:t>
            </a:r>
            <a:r>
              <a:rPr lang="en-US" b="0" baseline="0" dirty="0">
                <a:solidFill>
                  <a:schemeClr val="tx1"/>
                </a:solidFill>
                <a:latin typeface="+mn-lt"/>
                <a:cs typeface="Arial" panose="020B0604020202020204" pitchFamily="34" charset="0"/>
              </a:rPr>
              <a:t> button.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427198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b="1" dirty="0"/>
              <a:t>Transfer Student </a:t>
            </a:r>
            <a:r>
              <a:rPr lang="en-US" b="0" dirty="0"/>
              <a:t>allows</a:t>
            </a:r>
            <a:r>
              <a:rPr lang="en-US" b="1" dirty="0"/>
              <a:t> </a:t>
            </a:r>
            <a:r>
              <a:rPr lang="en-US" b="0" dirty="0"/>
              <a:t>you to move students between schools and districts. </a:t>
            </a:r>
          </a:p>
          <a:p>
            <a:pPr marL="0" marR="0" lvl="0" indent="0">
              <a:spcBef>
                <a:spcPts val="600"/>
              </a:spcBef>
              <a:spcAft>
                <a:spcPts val="1200"/>
              </a:spcAft>
              <a:buFont typeface="+mj-lt"/>
              <a:buNone/>
            </a:pPr>
            <a:endParaRPr lang="en-US" sz="1200" b="0" dirty="0">
              <a:effectLst/>
              <a:latin typeface="Calibri"/>
              <a:ea typeface="+mn-ea"/>
            </a:endParaRPr>
          </a:p>
          <a:p>
            <a:pPr marL="0" marR="0" lvl="0" indent="0">
              <a:spcBef>
                <a:spcPts val="600"/>
              </a:spcBef>
              <a:spcAft>
                <a:spcPts val="1200"/>
              </a:spcAft>
              <a:buFont typeface="+mj-lt"/>
              <a:buNone/>
            </a:pPr>
            <a:r>
              <a:rPr lang="en-US" sz="1800" dirty="0">
                <a:effectLst/>
                <a:latin typeface="Calibri" panose="020F0502020204030204" pitchFamily="34" charset="0"/>
                <a:ea typeface="Times New Roman" panose="02020603050405020304" pitchFamily="18" charset="0"/>
              </a:rPr>
              <a:t>From the </a:t>
            </a:r>
            <a:r>
              <a:rPr lang="en-US" sz="1800" b="1" dirty="0">
                <a:effectLst/>
                <a:latin typeface="Calibri" panose="020F0502020204030204" pitchFamily="34" charset="0"/>
                <a:ea typeface="Times New Roman" panose="02020603050405020304" pitchFamily="18" charset="0"/>
              </a:rPr>
              <a:t>Students </a:t>
            </a:r>
            <a:r>
              <a:rPr lang="en-US" sz="1800" b="0" dirty="0">
                <a:effectLst/>
                <a:latin typeface="Calibri" panose="020F0502020204030204" pitchFamily="34" charset="0"/>
                <a:ea typeface="Times New Roman" panose="02020603050405020304" pitchFamily="18" charset="0"/>
              </a:rPr>
              <a:t>task menu on the </a:t>
            </a:r>
            <a:r>
              <a:rPr lang="en-US" sz="1800" dirty="0">
                <a:effectLst/>
                <a:latin typeface="Calibri" panose="020F0502020204030204" pitchFamily="34" charset="0"/>
                <a:ea typeface="Times New Roman" panose="02020603050405020304" pitchFamily="18" charset="0"/>
              </a:rPr>
              <a:t>TIDE dashboard, select </a:t>
            </a:r>
            <a:r>
              <a:rPr lang="en-US" sz="1800" b="1" dirty="0">
                <a:effectLst/>
                <a:latin typeface="Calibri" panose="020F0502020204030204" pitchFamily="34" charset="0"/>
                <a:ea typeface="Times New Roman" panose="02020603050405020304" pitchFamily="18" charset="0"/>
              </a:rPr>
              <a:t>Transfer Student</a:t>
            </a:r>
            <a:r>
              <a:rPr lang="en-US" sz="1800" dirty="0">
                <a:effectLst/>
                <a:latin typeface="Calibri" panose="020F0502020204030204" pitchFamily="34" charset="0"/>
                <a:ea typeface="Times New Roman" panose="02020603050405020304" pitchFamily="18" charset="0"/>
              </a:rPr>
              <a:t>. The </a:t>
            </a:r>
            <a:r>
              <a:rPr lang="en-US" sz="1800" b="1" i="1" dirty="0">
                <a:effectLst/>
                <a:latin typeface="Calibri" panose="020F0502020204030204" pitchFamily="34" charset="0"/>
                <a:ea typeface="Times New Roman" panose="02020603050405020304" pitchFamily="18" charset="0"/>
              </a:rPr>
              <a:t>Transfer Student </a:t>
            </a:r>
            <a:r>
              <a:rPr lang="en-US" sz="1800" dirty="0">
                <a:effectLst/>
                <a:latin typeface="Calibri" panose="020F0502020204030204" pitchFamily="34" charset="0"/>
                <a:ea typeface="Times New Roman" panose="02020603050405020304" pitchFamily="18" charset="0"/>
              </a:rPr>
              <a:t>page appears. In the </a:t>
            </a:r>
            <a:r>
              <a:rPr lang="en-US" sz="1800" i="1" dirty="0">
                <a:effectLst/>
                <a:latin typeface="Calibri" panose="020F0502020204030204" pitchFamily="34" charset="0"/>
                <a:ea typeface="Times New Roman" panose="02020603050405020304" pitchFamily="18" charset="0"/>
              </a:rPr>
              <a:t>SSID</a:t>
            </a:r>
            <a:r>
              <a:rPr lang="en-US" sz="1800" dirty="0">
                <a:effectLst/>
                <a:latin typeface="Calibri" panose="020F0502020204030204" pitchFamily="34" charset="0"/>
                <a:ea typeface="Times New Roman" panose="02020603050405020304" pitchFamily="18" charset="0"/>
              </a:rPr>
              <a:t> field, enter the student’s unique identifier. </a:t>
            </a:r>
            <a:r>
              <a:rPr lang="en-US" sz="1100" dirty="0">
                <a:effectLst/>
                <a:latin typeface="Calibri" panose="020F0502020204030204" pitchFamily="34" charset="0"/>
                <a:ea typeface="Times New Roman" panose="02020603050405020304" pitchFamily="18" charset="0"/>
              </a:rPr>
              <a:t>Specify values for any </a:t>
            </a:r>
            <a:r>
              <a:rPr lang="en-US" sz="1100" b="0" dirty="0">
                <a:effectLst/>
                <a:latin typeface="Calibri" panose="020F0502020204030204" pitchFamily="34" charset="0"/>
                <a:ea typeface="Times New Roman" panose="02020603050405020304" pitchFamily="18" charset="0"/>
              </a:rPr>
              <a:t>two</a:t>
            </a:r>
            <a:r>
              <a:rPr lang="en-US" sz="1100" dirty="0">
                <a:effectLst/>
                <a:latin typeface="Calibri" panose="020F0502020204030204" pitchFamily="34" charset="0"/>
                <a:ea typeface="Times New Roman" panose="02020603050405020304" pitchFamily="18" charset="0"/>
              </a:rPr>
              <a:t> of the following three fields:</a:t>
            </a:r>
          </a:p>
          <a:p>
            <a:pPr marL="742950" marR="0" lvl="1" indent="-285750">
              <a:spcBef>
                <a:spcPts val="600"/>
              </a:spcBef>
              <a:spcAft>
                <a:spcPts val="12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In the </a:t>
            </a:r>
            <a:r>
              <a:rPr lang="en-US" sz="1100" i="1" dirty="0">
                <a:effectLst/>
                <a:latin typeface="Calibri" panose="020F0502020204030204" pitchFamily="34" charset="0"/>
                <a:ea typeface="Times New Roman" panose="02020603050405020304" pitchFamily="18" charset="0"/>
              </a:rPr>
              <a:t>First Name</a:t>
            </a:r>
            <a:r>
              <a:rPr lang="en-US" sz="1100" dirty="0">
                <a:effectLst/>
                <a:latin typeface="Calibri" panose="020F0502020204030204" pitchFamily="34" charset="0"/>
                <a:ea typeface="Times New Roman" panose="02020603050405020304" pitchFamily="18" charset="0"/>
              </a:rPr>
              <a:t> field, enter the student’s first name as it is registered in TIDE.</a:t>
            </a:r>
          </a:p>
          <a:p>
            <a:pPr marL="742950" marR="0" lvl="1" indent="-285750">
              <a:spcBef>
                <a:spcPts val="600"/>
              </a:spcBef>
              <a:spcAft>
                <a:spcPts val="12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In the </a:t>
            </a:r>
            <a:r>
              <a:rPr lang="en-US" sz="1100" i="1" dirty="0">
                <a:effectLst/>
                <a:latin typeface="Calibri" panose="020F0502020204030204" pitchFamily="34" charset="0"/>
                <a:ea typeface="Times New Roman" panose="02020603050405020304" pitchFamily="18" charset="0"/>
              </a:rPr>
              <a:t>Last Name </a:t>
            </a:r>
            <a:r>
              <a:rPr lang="en-US" sz="1100" dirty="0">
                <a:effectLst/>
                <a:latin typeface="Calibri" panose="020F0502020204030204" pitchFamily="34" charset="0"/>
                <a:ea typeface="Times New Roman" panose="02020603050405020304" pitchFamily="18" charset="0"/>
              </a:rPr>
              <a:t>field, enter the student’s last name as it is registered in TIDE.</a:t>
            </a:r>
          </a:p>
          <a:p>
            <a:pPr marL="742950" marR="0" lvl="1" indent="-285750">
              <a:spcBef>
                <a:spcPts val="600"/>
              </a:spcBef>
              <a:spcAft>
                <a:spcPts val="12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In the </a:t>
            </a:r>
            <a:r>
              <a:rPr lang="en-US" sz="1100" i="1" dirty="0">
                <a:effectLst/>
                <a:latin typeface="Calibri" panose="020F0502020204030204" pitchFamily="34" charset="0"/>
                <a:ea typeface="Times New Roman" panose="02020603050405020304" pitchFamily="18" charset="0"/>
              </a:rPr>
              <a:t>Date of Birth</a:t>
            </a:r>
            <a:r>
              <a:rPr lang="en-US" sz="1100" dirty="0">
                <a:effectLst/>
                <a:latin typeface="Calibri" panose="020F0502020204030204" pitchFamily="34" charset="0"/>
                <a:ea typeface="Times New Roman" panose="02020603050405020304" pitchFamily="18" charset="0"/>
              </a:rPr>
              <a:t> field, enter the student’s date of birth as it is registered in TIDE.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Select </a:t>
            </a:r>
            <a:r>
              <a:rPr lang="en-US" sz="1800" b="1" dirty="0">
                <a:effectLst/>
                <a:latin typeface="Calibri" panose="020F0502020204030204" pitchFamily="34" charset="0"/>
                <a:ea typeface="Times New Roman" panose="02020603050405020304" pitchFamily="18" charset="0"/>
              </a:rPr>
              <a:t>Search</a:t>
            </a:r>
            <a:r>
              <a:rPr lang="en-US" sz="1800" dirty="0">
                <a:effectLst/>
                <a:latin typeface="Calibri" panose="020F0502020204030204" pitchFamily="34" charset="0"/>
                <a:ea typeface="Times New Roman" panose="02020603050405020304" pitchFamily="18" charset="0"/>
              </a:rPr>
              <a:t>. The search results grid appears, displaying the student’s information. Verify the student’s information. Next, mark the checkbox for the student and select </a:t>
            </a:r>
            <a:r>
              <a:rPr lang="en-US" sz="1800" b="1" dirty="0">
                <a:effectLst/>
                <a:latin typeface="Calibri" panose="020F0502020204030204" pitchFamily="34" charset="0"/>
                <a:ea typeface="Times New Roman" panose="02020603050405020304" pitchFamily="18" charset="0"/>
              </a:rPr>
              <a:t>Move to Another School </a:t>
            </a:r>
            <a:r>
              <a:rPr lang="en-US" sz="1800" dirty="0">
                <a:effectLst/>
                <a:latin typeface="Calibri" panose="020F0502020204030204" pitchFamily="34" charset="0"/>
                <a:ea typeface="Times New Roman" panose="02020603050405020304" pitchFamily="18" charset="0"/>
              </a:rPr>
              <a:t>above the search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endParaRPr lang="en-US" b="0"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200784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A pop-up window appears for moving the student. From the </a:t>
            </a:r>
            <a:r>
              <a:rPr lang="en-US" sz="1800" i="1" dirty="0">
                <a:effectLst/>
                <a:latin typeface="Calibri" panose="020F0502020204030204" pitchFamily="34" charset="0"/>
                <a:ea typeface="Times New Roman" panose="02020603050405020304" pitchFamily="18" charset="0"/>
              </a:rPr>
              <a:t>District</a:t>
            </a:r>
            <a:r>
              <a:rPr lang="en-US" sz="1800" dirty="0">
                <a:effectLst/>
                <a:latin typeface="Calibri" panose="020F0502020204030204" pitchFamily="34" charset="0"/>
                <a:ea typeface="Times New Roman" panose="02020603050405020304" pitchFamily="18" charset="0"/>
              </a:rPr>
              <a:t> drop-down list (if available), select the district to which you want to move the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From the </a:t>
            </a:r>
            <a:r>
              <a:rPr lang="en-US" sz="1800" i="1" dirty="0">
                <a:effectLst/>
                <a:latin typeface="Calibri" panose="020F0502020204030204" pitchFamily="34" charset="0"/>
                <a:ea typeface="Times New Roman" panose="02020603050405020304" pitchFamily="18" charset="0"/>
              </a:rPr>
              <a:t>School</a:t>
            </a:r>
            <a:r>
              <a:rPr lang="en-US" sz="1800" dirty="0">
                <a:effectLst/>
                <a:latin typeface="Calibri" panose="020F0502020204030204" pitchFamily="34" charset="0"/>
                <a:ea typeface="Times New Roman" panose="02020603050405020304" pitchFamily="18" charset="0"/>
              </a:rPr>
              <a:t> drop-down list, select the school to which you want to move the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Select </a:t>
            </a:r>
            <a:r>
              <a:rPr lang="en-US" sz="1800" b="1" dirty="0">
                <a:effectLst/>
                <a:latin typeface="Calibri" panose="020F0502020204030204" pitchFamily="34" charset="0"/>
                <a:ea typeface="Times New Roman" panose="02020603050405020304" pitchFamily="18" charset="0"/>
              </a:rPr>
              <a:t>Yes</a:t>
            </a:r>
            <a:r>
              <a:rPr lang="en-US" sz="1800" dirty="0">
                <a:effectLst/>
                <a:latin typeface="Calibri" panose="020F0502020204030204" pitchFamily="34" charset="0"/>
                <a:ea typeface="Times New Roman" panose="02020603050405020304" pitchFamily="18" charset="0"/>
              </a:rPr>
              <a:t>. After TIDE moves the student, a confirmation message appears. Select </a:t>
            </a:r>
            <a:r>
              <a:rPr lang="en-US" sz="1800" b="1" dirty="0">
                <a:effectLst/>
                <a:latin typeface="Calibri" panose="020F0502020204030204" pitchFamily="34" charset="0"/>
                <a:ea typeface="Times New Roman" panose="02020603050405020304" pitchFamily="18" charset="0"/>
              </a:rPr>
              <a:t>Continue</a:t>
            </a:r>
            <a:r>
              <a:rPr lang="en-US" sz="1800" dirty="0">
                <a:effectLst/>
                <a:latin typeface="Calibri" panose="020F0502020204030204" pitchFamily="34"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355307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District-level users can view reports of students who have transferred into their organization.</a:t>
            </a:r>
          </a:p>
          <a:p>
            <a:pPr marL="0" marR="0">
              <a:spcBef>
                <a:spcPts val="600"/>
              </a:spcBef>
              <a:spcAft>
                <a:spcPts val="1200"/>
              </a:spcAft>
            </a:pPr>
            <a:endPar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600"/>
              </a:spcBef>
              <a:spcAft>
                <a:spcPts val="1200"/>
              </a:spcAft>
              <a:buClrTx/>
              <a:buSzTx/>
              <a:buFont typeface="+mj-lt"/>
              <a:buNone/>
              <a:tabLst>
                <a:tab pos="228600" algn="l"/>
                <a:tab pos="457200" algn="l"/>
              </a:tabLst>
              <a:defRPr/>
            </a:pP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From the </a:t>
            </a:r>
            <a:r>
              <a:rPr lang="en-US" sz="12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Students</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 task menu on the TIDE dashboard, select </a:t>
            </a:r>
            <a:r>
              <a:rPr lang="en-US" sz="12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Student Transfer In Report</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 </a:t>
            </a: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The </a:t>
            </a:r>
            <a:r>
              <a:rPr lang="en-US" sz="1800" b="1" i="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Student Transfer In Report</a:t>
            </a: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 page appears. </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Enter search criteria and select </a:t>
            </a:r>
            <a:r>
              <a:rPr lang="en-US" sz="12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Search</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a:t>
            </a: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report appears, displaying students matching the search criteria. </a:t>
            </a: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2580900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District-level users can view reports of students who have transferred out of their organization.</a:t>
            </a:r>
          </a:p>
          <a:p>
            <a:pPr marL="0" marR="0">
              <a:spcBef>
                <a:spcPts val="600"/>
              </a:spcBef>
              <a:spcAft>
                <a:spcPts val="1200"/>
              </a:spcAft>
            </a:pPr>
            <a:endPar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600"/>
              </a:spcBef>
              <a:spcAft>
                <a:spcPts val="1200"/>
              </a:spcAft>
              <a:buClrTx/>
              <a:buSzTx/>
              <a:buFont typeface="+mj-lt"/>
              <a:buNone/>
              <a:tabLst>
                <a:tab pos="228600" algn="l"/>
                <a:tab pos="457200" algn="l"/>
              </a:tabLst>
              <a:defRPr/>
            </a:pP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From the </a:t>
            </a:r>
            <a:r>
              <a:rPr lang="en-US" sz="12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Students</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 task menu on the TIDE dashboard, select </a:t>
            </a:r>
            <a:r>
              <a:rPr lang="en-US" sz="12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Student Transfer Out Report</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 </a:t>
            </a: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The </a:t>
            </a:r>
            <a:r>
              <a:rPr lang="en-US" sz="1800" b="1" i="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Student Transfer Out Report</a:t>
            </a: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 page appears. </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Enter search criteria and select </a:t>
            </a:r>
            <a:r>
              <a:rPr lang="en-US" sz="12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Search</a:t>
            </a:r>
            <a:r>
              <a:rPr lang="en-US" sz="12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Calibri" panose="020F0502020204030204" pitchFamily="34" charset="0"/>
                <a:cs typeface="Arial" panose="020B0604020202020204" pitchFamily="34" charset="0"/>
              </a:rPr>
              <a:t>.</a:t>
            </a: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report appears, displaying students matching the search criteria. </a:t>
            </a: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2238639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17966">
              <a:defRPr/>
            </a:pPr>
            <a:r>
              <a:rPr lang="en-US" dirty="0">
                <a:latin typeface="+mn-lt"/>
                <a:cs typeface="Arial" panose="020B0604020202020204" pitchFamily="34" charset="0"/>
              </a:rPr>
              <a:t>TIDE keeps track of student test settings, such as font size and students taking the paper-pencil test. </a:t>
            </a:r>
            <a:r>
              <a:rPr lang="en-US" b="0" dirty="0">
                <a:solidFill>
                  <a:schemeClr val="tx1"/>
                </a:solidFill>
                <a:latin typeface="+mn-lt"/>
                <a:cs typeface="Arial" panose="020B0604020202020204" pitchFamily="34" charset="0"/>
              </a:rPr>
              <a:t>The</a:t>
            </a:r>
            <a:r>
              <a:rPr lang="en-US" b="0" baseline="0" dirty="0">
                <a:solidFill>
                  <a:schemeClr val="tx1"/>
                </a:solidFill>
                <a:latin typeface="+mn-lt"/>
                <a:cs typeface="Arial" panose="020B0604020202020204" pitchFamily="34" charset="0"/>
              </a:rPr>
              <a:t> </a:t>
            </a:r>
            <a:r>
              <a:rPr lang="en-US" b="1" baseline="0" dirty="0">
                <a:solidFill>
                  <a:schemeClr val="tx1"/>
                </a:solidFill>
                <a:latin typeface="+mn-lt"/>
                <a:cs typeface="Arial" panose="020B0604020202020204" pitchFamily="34" charset="0"/>
              </a:rPr>
              <a:t>Test Settings and Tools </a:t>
            </a:r>
            <a:r>
              <a:rPr lang="en-US" b="0" baseline="0" dirty="0">
                <a:solidFill>
                  <a:schemeClr val="tx1"/>
                </a:solidFill>
                <a:latin typeface="+mn-lt"/>
                <a:cs typeface="Arial" panose="020B0604020202020204" pitchFamily="34" charset="0"/>
              </a:rPr>
              <a:t>task menu allows you to view, edit, export or upload test settings and tools.</a:t>
            </a:r>
            <a:endParaRPr lang="en-US" b="0" dirty="0">
              <a:latin typeface="+mn-lt"/>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162992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17966">
              <a:defRPr/>
            </a:pPr>
            <a:r>
              <a:rPr lang="en-US" dirty="0">
                <a:latin typeface="+mn-lt"/>
                <a:cs typeface="Arial" panose="020B0604020202020204" pitchFamily="34" charset="0"/>
              </a:rPr>
              <a:t>The </a:t>
            </a:r>
            <a:r>
              <a:rPr lang="en-US" b="1" dirty="0">
                <a:latin typeface="+mn-lt"/>
                <a:cs typeface="Arial" panose="020B0604020202020204" pitchFamily="34" charset="0"/>
              </a:rPr>
              <a:t>View/Edit/Export Test Settings and Tools </a:t>
            </a:r>
            <a:r>
              <a:rPr lang="en-US" dirty="0">
                <a:latin typeface="+mn-lt"/>
                <a:cs typeface="Arial" panose="020B0604020202020204" pitchFamily="34" charset="0"/>
              </a:rPr>
              <a:t>page includes a form for setting selection criteria to retrieve a student’s test settings and tools. Required criteria, such as the district and school in this example, are marked with asterisks. Other criteria are optional, such as the student ID and the student’s first or last name. Your state’s TIDE may have other fields by which you can retrieve students’ test criteria.</a:t>
            </a:r>
          </a:p>
          <a:p>
            <a:endParaRPr lang="en-US" dirty="0">
              <a:latin typeface="+mn-lt"/>
              <a:cs typeface="Arial" panose="020B0604020202020204" pitchFamily="34" charset="0"/>
            </a:endParaRPr>
          </a:p>
          <a:p>
            <a:r>
              <a:rPr lang="en-US" dirty="0">
                <a:latin typeface="+mn-lt"/>
                <a:cs typeface="Arial" panose="020B0604020202020204" pitchFamily="34" charset="0"/>
              </a:rPr>
              <a:t>You can further refine your criteria by entering additional demographic information or test settings in the </a:t>
            </a:r>
            <a:r>
              <a:rPr lang="en-US" b="1" dirty="0">
                <a:latin typeface="+mn-lt"/>
                <a:cs typeface="Arial" panose="020B0604020202020204" pitchFamily="34" charset="0"/>
              </a:rPr>
              <a:t>Advanced Search</a:t>
            </a:r>
            <a:r>
              <a:rPr lang="en-US" dirty="0">
                <a:latin typeface="+mn-lt"/>
                <a:cs typeface="Arial" panose="020B0604020202020204" pitchFamily="34" charset="0"/>
              </a:rPr>
              <a:t> panel, if it is available. </a:t>
            </a:r>
          </a:p>
          <a:p>
            <a:endParaRPr lang="en-US" dirty="0">
              <a:latin typeface="+mn-lt"/>
              <a:cs typeface="Arial" panose="020B0604020202020204" pitchFamily="34" charset="0"/>
            </a:endParaRPr>
          </a:p>
          <a:p>
            <a:pPr defTabSz="917966">
              <a:defRPr/>
            </a:pPr>
            <a:r>
              <a:rPr lang="en-US" dirty="0">
                <a:latin typeface="+mn-lt"/>
                <a:cs typeface="Arial" panose="020B0604020202020204" pitchFamily="34" charset="0"/>
              </a:rPr>
              <a:t>The students you can retrieve on this page are limited by your role’s scope. For example, if you are a district-level user, you can retrieve settings for those students enrolled within your district. If you are a school-level user, you can only retrieve settings for those students enrolled within your school.</a:t>
            </a:r>
          </a:p>
          <a:p>
            <a:endParaRPr lang="en-US" dirty="0">
              <a:latin typeface="+mn-lt"/>
              <a:cs typeface="Arial" panose="020B0604020202020204" pitchFamily="34" charset="0"/>
            </a:endParaRPr>
          </a:p>
          <a:p>
            <a:pPr defTabSz="917966">
              <a:defRPr/>
            </a:pPr>
            <a:r>
              <a:rPr lang="en-US" dirty="0">
                <a:latin typeface="+mn-lt"/>
                <a:cs typeface="Arial" panose="020B0604020202020204" pitchFamily="34" charset="0"/>
              </a:rPr>
              <a:t>Click </a:t>
            </a:r>
            <a:r>
              <a:rPr lang="en-US" b="1" dirty="0">
                <a:latin typeface="+mn-lt"/>
                <a:cs typeface="Arial" panose="020B0604020202020204" pitchFamily="34" charset="0"/>
              </a:rPr>
              <a:t>Search</a:t>
            </a:r>
            <a:r>
              <a:rPr lang="en-US" dirty="0">
                <a:latin typeface="+mn-lt"/>
                <a:cs typeface="Arial" panose="020B0604020202020204" pitchFamily="34" charset="0"/>
              </a:rPr>
              <a:t> to continue.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558410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17966">
              <a:defRPr/>
            </a:pPr>
            <a:r>
              <a:rPr lang="en-US" dirty="0">
                <a:latin typeface="+mn-lt"/>
                <a:cs typeface="Arial" panose="020B0604020202020204" pitchFamily="34" charset="0"/>
              </a:rPr>
              <a:t>After you click </a:t>
            </a:r>
            <a:r>
              <a:rPr lang="en-US" b="1" dirty="0">
                <a:latin typeface="+mn-lt"/>
                <a:cs typeface="Arial" panose="020B0604020202020204" pitchFamily="34" charset="0"/>
              </a:rPr>
              <a:t>Search</a:t>
            </a:r>
            <a:r>
              <a:rPr lang="en-US" dirty="0">
                <a:latin typeface="+mn-lt"/>
                <a:cs typeface="Arial" panose="020B0604020202020204" pitchFamily="34" charset="0"/>
              </a:rPr>
              <a:t>, you’ll see a message asking whether you would like to view the results of your search, export the list of student test settings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3207602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When you click </a:t>
            </a:r>
            <a:r>
              <a:rPr lang="en-US" b="1" dirty="0">
                <a:latin typeface="+mn-lt"/>
                <a:cs typeface="Arial" panose="020B0604020202020204" pitchFamily="34" charset="0"/>
              </a:rPr>
              <a:t>View Results</a:t>
            </a:r>
            <a:r>
              <a:rPr lang="en-US" dirty="0">
                <a:latin typeface="+mn-lt"/>
                <a:cs typeface="Arial" panose="020B0604020202020204" pitchFamily="34" charset="0"/>
              </a:rPr>
              <a:t>, TIDE will display all the students satisfying the search criteria. </a:t>
            </a:r>
            <a:r>
              <a:rPr lang="en-US" altLang="en-US" dirty="0">
                <a:latin typeface="+mn-lt"/>
                <a:cs typeface="Arial" panose="020B0604020202020204" pitchFamily="34" charset="0"/>
              </a:rPr>
              <a:t>You can edit a student’s test settings and accommodations, by clicking the pencil icon.</a:t>
            </a:r>
          </a:p>
          <a:p>
            <a:endParaRPr lang="en-US" altLang="en-US" dirty="0">
              <a:latin typeface="+mn-lt"/>
              <a:cs typeface="Arial" panose="020B0604020202020204" pitchFamily="34" charset="0"/>
            </a:endParaRPr>
          </a:p>
          <a:p>
            <a:pPr defTabSz="917966">
              <a:defRPr/>
            </a:pPr>
            <a:r>
              <a:rPr lang="en-US" altLang="en-US" dirty="0">
                <a:latin typeface="+mn-lt"/>
                <a:cs typeface="Arial" panose="020B0604020202020204" pitchFamily="34" charset="0"/>
              </a:rPr>
              <a:t>To make the search form re-appear and search for additional students, click the plus sign in the </a:t>
            </a:r>
            <a:r>
              <a:rPr lang="en-US" altLang="en-US" b="1" dirty="0">
                <a:latin typeface="+mn-lt"/>
                <a:cs typeface="Arial" panose="020B0604020202020204" pitchFamily="34" charset="0"/>
              </a:rPr>
              <a:t>Search Students </a:t>
            </a:r>
            <a:r>
              <a:rPr lang="en-US" altLang="en-US" dirty="0">
                <a:latin typeface="+mn-lt"/>
                <a:cs typeface="Arial" panose="020B0604020202020204" pitchFamily="34" charset="0"/>
              </a:rPr>
              <a:t>panel, which appears as a blue bar. For more detailed information on managing student test settings and tools, see your </a:t>
            </a:r>
            <a:r>
              <a:rPr lang="en-US" altLang="en-US" i="1" dirty="0">
                <a:latin typeface="+mn-lt"/>
                <a:cs typeface="Arial" panose="020B0604020202020204" pitchFamily="34" charset="0"/>
              </a:rPr>
              <a:t>TIDE User Guide</a:t>
            </a:r>
            <a:r>
              <a:rPr lang="en-US" altLang="en-US" dirty="0">
                <a:latin typeface="+mn-lt"/>
                <a:cs typeface="Arial" panose="020B0604020202020204" pitchFamily="34" charset="0"/>
              </a:rPr>
              <a:t>.</a:t>
            </a:r>
            <a:endParaRPr lang="en-US" altLang="en-US" b="0" dirty="0">
              <a:latin typeface="+mn-lt"/>
            </a:endParaRPr>
          </a:p>
          <a:p>
            <a:endParaRPr lang="en-US" b="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70370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a:t>
            </a:r>
            <a:r>
              <a:rPr lang="en-US" baseline="0" dirty="0">
                <a:latin typeface="+mn-lt"/>
              </a:rPr>
              <a:t> </a:t>
            </a:r>
            <a:r>
              <a:rPr lang="en-US" i="0" baseline="0" dirty="0">
                <a:latin typeface="+mn-lt"/>
              </a:rPr>
              <a:t>“Adding and Editing Students and Student Test Settings” module</a:t>
            </a:r>
            <a:r>
              <a:rPr lang="en-US" dirty="0">
                <a:latin typeface="+mn-lt"/>
              </a:rPr>
              <a:t> is</a:t>
            </a:r>
            <a:r>
              <a:rPr lang="en-US" baseline="0" dirty="0">
                <a:latin typeface="+mn-lt"/>
              </a:rPr>
              <a:t> third in a series of online training modules on the TIDE system and its features. Visit the other training modules to learn about other features in TIDE, and c</a:t>
            </a:r>
            <a:r>
              <a:rPr lang="en-US" sz="1200" baseline="0" dirty="0">
                <a:solidFill>
                  <a:schemeClr val="tx1"/>
                </a:solidFill>
                <a:latin typeface="+mn-lt"/>
                <a:cs typeface="Arial" panose="020B0604020202020204" pitchFamily="34" charset="0"/>
              </a:rPr>
              <a:t>heck out the </a:t>
            </a:r>
            <a:r>
              <a:rPr lang="en-US" sz="1200" i="1" baseline="0" dirty="0">
                <a:solidFill>
                  <a:schemeClr val="tx1"/>
                </a:solidFill>
                <a:latin typeface="+mn-lt"/>
                <a:cs typeface="Arial" panose="020B0604020202020204" pitchFamily="34" charset="0"/>
              </a:rPr>
              <a:t>TIDE User Guide</a:t>
            </a:r>
            <a:r>
              <a:rPr lang="en-US" sz="1200" i="0" baseline="0" dirty="0">
                <a:solidFill>
                  <a:schemeClr val="tx1"/>
                </a:solidFill>
                <a:latin typeface="+mn-lt"/>
                <a:cs typeface="Arial" panose="020B0604020202020204" pitchFamily="34" charset="0"/>
              </a:rPr>
              <a:t> on your state’s portal for additional information about features in your state’s version of TIDE.</a:t>
            </a:r>
            <a:endParaRPr lang="en-US" sz="1200" dirty="0">
              <a:solidFill>
                <a:schemeClr val="tx1"/>
              </a:solidFill>
              <a:latin typeface="+mn-lt"/>
              <a:cs typeface="Arial" panose="020B0604020202020204" pitchFamily="34" charset="0"/>
            </a:endParaRP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mn-lt"/>
                <a:cs typeface="Arial" panose="020B0604020202020204" pitchFamily="34" charset="0"/>
              </a:rPr>
              <a:t>Please note that your state’s version of TIDE may be different from the images shown in this presentation. </a:t>
            </a:r>
            <a:endParaRPr lang="en-US" sz="1200" dirty="0">
              <a:solidFill>
                <a:schemeClr val="tx1"/>
              </a:solidFill>
              <a:latin typeface="+mn-lt"/>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967E2DDC-0D3C-429D-ABD6-49831D63716A}" type="slidenum">
              <a:rPr lang="en-US" smtClean="0"/>
              <a:t>2</a:t>
            </a:fld>
            <a:endParaRPr lang="en-US"/>
          </a:p>
        </p:txBody>
      </p:sp>
    </p:spTree>
    <p:extLst>
      <p:ext uri="{BB962C8B-B14F-4D97-AF65-F5344CB8AC3E}">
        <p14:creationId xmlns:p14="http://schemas.microsoft.com/office/powerpoint/2010/main" val="3476105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altLang="en-US" dirty="0">
                <a:latin typeface="+mn-lt"/>
                <a:cs typeface="Arial" panose="020B0604020202020204" pitchFamily="34" charset="0"/>
              </a:rPr>
              <a:t>Print or export student information or delete students from TIDE by selecting the desired students and clicking the </a:t>
            </a:r>
            <a:r>
              <a:rPr lang="en-US" altLang="en-US" b="1" dirty="0">
                <a:latin typeface="+mn-lt"/>
                <a:cs typeface="Arial" panose="020B0604020202020204" pitchFamily="34" charset="0"/>
              </a:rPr>
              <a:t>Print</a:t>
            </a:r>
            <a:r>
              <a:rPr lang="en-US" altLang="en-US" dirty="0">
                <a:latin typeface="+mn-lt"/>
                <a:cs typeface="Arial" panose="020B0604020202020204" pitchFamily="34" charset="0"/>
              </a:rPr>
              <a:t>, </a:t>
            </a:r>
            <a:r>
              <a:rPr lang="en-US" altLang="en-US" b="1" dirty="0">
                <a:latin typeface="+mn-lt"/>
                <a:cs typeface="Arial" panose="020B0604020202020204" pitchFamily="34" charset="0"/>
              </a:rPr>
              <a:t>Export</a:t>
            </a:r>
            <a:r>
              <a:rPr lang="en-US" altLang="en-US" dirty="0">
                <a:latin typeface="+mn-lt"/>
                <a:cs typeface="Arial" panose="020B0604020202020204" pitchFamily="34" charset="0"/>
              </a:rPr>
              <a:t>, or </a:t>
            </a:r>
            <a:r>
              <a:rPr lang="en-US" altLang="en-US" b="1" dirty="0">
                <a:latin typeface="+mn-lt"/>
                <a:cs typeface="Arial" panose="020B0604020202020204" pitchFamily="34" charset="0"/>
              </a:rPr>
              <a:t>Delete</a:t>
            </a:r>
            <a:r>
              <a:rPr lang="en-US" altLang="en-US" dirty="0">
                <a:latin typeface="+mn-lt"/>
                <a:cs typeface="Arial" panose="020B0604020202020204" pitchFamily="34" charset="0"/>
              </a:rPr>
              <a:t> button above the search results. Only authorized users can delete students.</a:t>
            </a:r>
          </a:p>
          <a:p>
            <a:endParaRPr lang="en-US" altLang="en-US" dirty="0">
              <a:latin typeface="+mn-lt"/>
              <a:cs typeface="Arial" panose="020B0604020202020204" pitchFamily="34" charset="0"/>
            </a:endParaRPr>
          </a:p>
          <a:p>
            <a:r>
              <a:rPr lang="en-US" altLang="en-US" dirty="0">
                <a:latin typeface="+mn-lt"/>
                <a:cs typeface="Arial" panose="020B0604020202020204" pitchFamily="34" charset="0"/>
              </a:rPr>
              <a:t>Authorized users can also move selected students from one school to another by clicking </a:t>
            </a:r>
            <a:r>
              <a:rPr lang="en-US" altLang="en-US" b="1" dirty="0">
                <a:latin typeface="+mn-lt"/>
                <a:cs typeface="Arial" panose="020B0604020202020204" pitchFamily="34" charset="0"/>
              </a:rPr>
              <a:t>Move to Other School.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4270834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17966">
              <a:defRPr/>
            </a:pPr>
            <a:r>
              <a:rPr lang="en-US" dirty="0"/>
              <a:t>Users with certain roles may also edit test settings and tools in TIDE by using the </a:t>
            </a:r>
            <a:r>
              <a:rPr lang="en-US" b="1" dirty="0"/>
              <a:t>Upload Student Settings </a:t>
            </a:r>
            <a:r>
              <a:rPr lang="en-US" dirty="0"/>
              <a:t>page to compose an upload file in Excel or CSV format and then upload that file. This method is convenient</a:t>
            </a:r>
            <a:r>
              <a:rPr lang="en-US" baseline="0" dirty="0"/>
              <a:t> if, for example, you have many students who need domain exemptions, and you don’t want to input them manually by searching for each student. </a:t>
            </a:r>
            <a:r>
              <a:rPr lang="en-US" altLang="en-US" dirty="0"/>
              <a:t>Note that students who require a domain exemption </a:t>
            </a:r>
            <a:r>
              <a:rPr lang="en-US" altLang="en-US" b="1" u="sng" dirty="0"/>
              <a:t>must</a:t>
            </a:r>
            <a:r>
              <a:rPr lang="en-US" altLang="en-US" b="1" u="none" dirty="0"/>
              <a:t> </a:t>
            </a:r>
            <a:r>
              <a:rPr lang="en-US" altLang="en-US" dirty="0"/>
              <a:t>have that domain exemption recorded in TIDE prior to testing.</a:t>
            </a:r>
            <a:r>
              <a:rPr lang="en-US" altLang="en-US" baseline="0" dirty="0"/>
              <a:t> If no domain exemption appears in TIDE, then all domains will be scored for the student, even if no questions are answered.</a:t>
            </a:r>
            <a:endParaRPr lang="en-US" alt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easiest way to compose an upload file is to download an available template, which you can do by clicking </a:t>
            </a:r>
            <a:r>
              <a:rPr lang="en-US" b="1" dirty="0"/>
              <a:t>Download Templates</a:t>
            </a:r>
            <a:r>
              <a:rPr lang="en-US" dirty="0"/>
              <a:t> and selecting either Excel or CSV. CAI recommends that most users select Excel format. </a:t>
            </a:r>
          </a:p>
          <a:p>
            <a:endParaRPr lang="en-US" dirty="0"/>
          </a:p>
          <a:p>
            <a:r>
              <a:rPr lang="en-US" dirty="0"/>
              <a:t>Open the template using Excel or another program and enter the information for each student you wish to add. Enter the information into each column from left to right, using one row per student, per test setting. Save the file when you are finished. Detailed instructions for composing an upload file can be found in the </a:t>
            </a:r>
            <a:r>
              <a:rPr lang="en-US" i="1" dirty="0"/>
              <a:t>TIDE User Guide</a:t>
            </a:r>
            <a:r>
              <a:rPr lang="en-US" dirty="0"/>
              <a:t>. To see a list of files you have previously uploaded, click the blue plus sign to expand the Upload History panel.</a:t>
            </a:r>
          </a:p>
          <a:p>
            <a:endParaRPr lang="en-US" dirty="0"/>
          </a:p>
          <a:p>
            <a:r>
              <a:rPr lang="en-US" dirty="0"/>
              <a:t>When your file is ready to upload, return to TIDE, click </a:t>
            </a:r>
            <a:r>
              <a:rPr lang="en-US" b="1" dirty="0"/>
              <a:t>Choose File</a:t>
            </a:r>
            <a:r>
              <a:rPr lang="en-US" dirty="0"/>
              <a:t>, and select the file you just saved.</a:t>
            </a:r>
          </a:p>
          <a:p>
            <a:endParaRPr lang="en-US" dirty="0"/>
          </a:p>
          <a:p>
            <a:r>
              <a:rPr lang="en-US" dirty="0"/>
              <a:t>Click </a:t>
            </a:r>
            <a:r>
              <a:rPr lang="en-US" b="1" dirty="0"/>
              <a:t>Next</a:t>
            </a:r>
            <a:r>
              <a:rPr lang="en-US" dirty="0"/>
              <a:t> to upload the file. A file preview page will appear, allowing you to verify that you are uploading the correct file. If the preview is correct, click </a:t>
            </a:r>
            <a:r>
              <a:rPr lang="en-US" b="1" dirty="0"/>
              <a:t>Next</a:t>
            </a:r>
            <a:r>
              <a:rPr lang="en-US" dirty="0"/>
              <a:t> to continue.</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21</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3562374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TIDE will validate the file and display any errors or warnings according to the legend on the page. Click the orange error icons and blue warning icons in the validation results to view the reason a field is invalid. If a record contains an error, that record will not be included in the upload. If a record contains a warning, that record will be uploaded, but the field with the warning will be invalid.</a:t>
            </a:r>
          </a:p>
          <a:p>
            <a:endParaRPr lang="en-US" dirty="0"/>
          </a:p>
          <a:p>
            <a:r>
              <a:rPr lang="en-US" dirty="0"/>
              <a:t>To complete the upload, click </a:t>
            </a:r>
            <a:r>
              <a:rPr lang="en-US" b="1" dirty="0"/>
              <a:t>Continue with Upload</a:t>
            </a:r>
            <a:r>
              <a:rPr lang="en-US" dirty="0"/>
              <a:t>. </a:t>
            </a:r>
          </a:p>
          <a:p>
            <a:r>
              <a:rPr lang="en-US" dirty="0"/>
              <a:t>To upload a different file, click </a:t>
            </a:r>
            <a:r>
              <a:rPr lang="en-US" b="1" dirty="0"/>
              <a:t>Upload Revised File</a:t>
            </a:r>
            <a:r>
              <a:rPr lang="en-US" dirty="0"/>
              <a:t>.</a:t>
            </a:r>
          </a:p>
          <a:p>
            <a:endParaRPr lang="en-US" dirty="0"/>
          </a:p>
          <a:p>
            <a:r>
              <a:rPr lang="en-US" dirty="0"/>
              <a:t>If your file contains a large number of records, TIDE will process it offline and send you a confirmation e-mail when complete. While TIDE is validating the file, do not press Cancel, as TIDE may have already started processing some of the records.</a:t>
            </a:r>
          </a:p>
          <a:p>
            <a:endParaRPr lang="en-US" dirty="0"/>
          </a:p>
          <a:p>
            <a:r>
              <a:rPr lang="en-US" dirty="0"/>
              <a:t>To view a PDF file listing the validation results for the upload file, click </a:t>
            </a:r>
            <a:r>
              <a:rPr lang="en-US" b="1" dirty="0"/>
              <a:t>Download Validation Report.</a:t>
            </a:r>
          </a:p>
          <a:p>
            <a:endParaRPr lang="en-US" dirty="0"/>
          </a:p>
          <a:p>
            <a:r>
              <a:rPr lang="en-US" dirty="0"/>
              <a:t>When the upload is complete, a confirmation page will appear with a message that summarizes how many records were committed and how many were excluded.</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22</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2933412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cs typeface="Arial" panose="020B0604020202020204" pitchFamily="34" charset="0"/>
              </a:rPr>
              <a:t>Thank you for viewing this training module. </a:t>
            </a:r>
            <a:r>
              <a:rPr lang="en-US" dirty="0">
                <a:solidFill>
                  <a:schemeClr val="tx1"/>
                </a:solidFill>
                <a:latin typeface="+mn-lt"/>
                <a:cs typeface="Arial" panose="020B0604020202020204" pitchFamily="34" charset="0"/>
              </a:rPr>
              <a:t>For</a:t>
            </a:r>
            <a:r>
              <a:rPr lang="en-US" baseline="0" dirty="0">
                <a:solidFill>
                  <a:schemeClr val="tx1"/>
                </a:solidFill>
                <a:latin typeface="+mn-lt"/>
                <a:cs typeface="Arial" panose="020B0604020202020204" pitchFamily="34" charset="0"/>
              </a:rPr>
              <a:t> additional information, refer to your </a:t>
            </a:r>
            <a:r>
              <a:rPr lang="en-US" i="1" baseline="0" dirty="0">
                <a:solidFill>
                  <a:schemeClr val="tx1"/>
                </a:solidFill>
                <a:latin typeface="+mn-lt"/>
                <a:cs typeface="Arial" panose="020B0604020202020204" pitchFamily="34" charset="0"/>
              </a:rPr>
              <a:t>TIDE User Guide </a:t>
            </a:r>
            <a:r>
              <a:rPr lang="en-US" baseline="0" dirty="0">
                <a:solidFill>
                  <a:schemeClr val="tx1"/>
                </a:solidFill>
                <a:latin typeface="+mn-lt"/>
                <a:cs typeface="Arial" panose="020B0604020202020204" pitchFamily="34" charset="0"/>
              </a:rPr>
              <a:t>located on your state’s portal. </a:t>
            </a:r>
            <a:r>
              <a:rPr lang="en-US" altLang="en-US" dirty="0">
                <a:latin typeface="+mn-lt"/>
                <a:cs typeface="Arial" panose="020B0604020202020204" pitchFamily="34" charset="0"/>
              </a:rPr>
              <a:t>You may also wish to view</a:t>
            </a:r>
            <a:r>
              <a:rPr lang="en-US" altLang="en-US" baseline="0" dirty="0">
                <a:latin typeface="+mn-lt"/>
                <a:cs typeface="Arial" panose="020B0604020202020204" pitchFamily="34" charset="0"/>
              </a:rPr>
              <a:t> additional resources available on the portal.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mn-lt"/>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mn-lt"/>
                <a:cs typeface="Arial" panose="020B0604020202020204" pitchFamily="34" charset="0"/>
              </a:rPr>
              <a:t>I</a:t>
            </a:r>
            <a:r>
              <a:rPr lang="en-US" altLang="en-US" dirty="0">
                <a:latin typeface="+mn-lt"/>
                <a:cs typeface="Arial" panose="020B0604020202020204" pitchFamily="34" charset="0"/>
              </a:rPr>
              <a:t>f you have general questions or need further information, please consult your state’s Help Desk for assistance.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32177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TIDE manages student information and keeps track of which assessments students are eligible to take. The </a:t>
            </a:r>
            <a:r>
              <a:rPr lang="en-US" b="1" dirty="0"/>
              <a:t>Students</a:t>
            </a:r>
            <a:r>
              <a:rPr lang="en-US" dirty="0"/>
              <a:t> task menu allows you to add students; view, edit, or export students; and upload student test settings.</a:t>
            </a:r>
          </a:p>
          <a:p>
            <a:endParaRPr lang="en-US" dirty="0"/>
          </a:p>
          <a:p>
            <a:r>
              <a:rPr lang="en-US" dirty="0"/>
              <a:t>Note that the tasks available under the </a:t>
            </a:r>
            <a:r>
              <a:rPr lang="en-US" b="1" dirty="0"/>
              <a:t>Students</a:t>
            </a:r>
            <a:r>
              <a:rPr lang="en-US" dirty="0"/>
              <a:t> task menu vary by state and may be different from what is shown here.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130231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17966">
              <a:defRPr/>
            </a:pPr>
            <a:r>
              <a:rPr lang="en-US" dirty="0"/>
              <a:t>All students taking the assessment must be added to TIDE in advance of being administered a test. If your student is already listed with an SSID in TIDE, </a:t>
            </a:r>
            <a:r>
              <a:rPr lang="en-US"/>
              <a:t>then </a:t>
            </a:r>
            <a:r>
              <a:rPr lang="en-US" strike="noStrike"/>
              <a:t>they </a:t>
            </a:r>
            <a:r>
              <a:rPr lang="en-US" strike="noStrike" dirty="0"/>
              <a:t>are </a:t>
            </a:r>
            <a:r>
              <a:rPr lang="en-US" dirty="0"/>
              <a:t>ready to take the assessment. Otherwise, </a:t>
            </a:r>
            <a:r>
              <a:rPr lang="en-US" strike="noStrike" dirty="0"/>
              <a:t>they </a:t>
            </a:r>
            <a:r>
              <a:rPr lang="en-US" dirty="0"/>
              <a:t>must be added. </a:t>
            </a:r>
            <a:r>
              <a:rPr lang="en-US" altLang="en-US" dirty="0"/>
              <a:t>This page contains four panels: Student Demographics, Race and Ethnicity, Accommodations, and Designated Supports. </a:t>
            </a:r>
          </a:p>
          <a:p>
            <a:endParaRPr lang="en-US" altLang="en-US" dirty="0"/>
          </a:p>
          <a:p>
            <a:r>
              <a:rPr lang="en-US" altLang="en-US" dirty="0"/>
              <a:t>Students who</a:t>
            </a:r>
            <a:r>
              <a:rPr lang="en-US" altLang="en-US" baseline="0" dirty="0"/>
              <a:t> have permanent SSIDs may be added to TIDE from the </a:t>
            </a:r>
            <a:r>
              <a:rPr lang="en-US" altLang="en-US" b="1" baseline="0" dirty="0"/>
              <a:t>Add Students </a:t>
            </a:r>
            <a:r>
              <a:rPr lang="en-US" altLang="en-US" baseline="0" dirty="0"/>
              <a:t>page. </a:t>
            </a:r>
            <a:r>
              <a:rPr lang="en-US" altLang="en-US" dirty="0"/>
              <a:t>To add a new student, first enter required information in the </a:t>
            </a:r>
            <a:r>
              <a:rPr lang="en-US" altLang="en-US" b="1" dirty="0"/>
              <a:t>Student Demographics </a:t>
            </a:r>
            <a:r>
              <a:rPr lang="en-US" altLang="en-US" b="0" dirty="0"/>
              <a:t>and</a:t>
            </a:r>
            <a:r>
              <a:rPr lang="en-US" altLang="en-US" b="1" dirty="0"/>
              <a:t> Race and Ethnicity </a:t>
            </a:r>
            <a:r>
              <a:rPr lang="en-US" altLang="en-US" dirty="0"/>
              <a:t>panels. The fields marked with an asterisk are mandatory.</a:t>
            </a:r>
          </a:p>
          <a:p>
            <a:endParaRPr lang="en-US" altLang="en-US" dirty="0"/>
          </a:p>
          <a:p>
            <a:r>
              <a:rPr lang="en-US" altLang="en-US" dirty="0"/>
              <a:t>Note that the student information fields vary by state and may be different from what is shown here.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4</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72704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Next, scroll</a:t>
            </a:r>
            <a:r>
              <a:rPr lang="en-US" altLang="en-US" baseline="0" dirty="0"/>
              <a:t> down the page and, </a:t>
            </a:r>
            <a:r>
              <a:rPr lang="en-US" altLang="en-US" dirty="0"/>
              <a:t>in the panels for </a:t>
            </a:r>
            <a:r>
              <a:rPr lang="en-US" altLang="en-US" b="1" i="1" dirty="0"/>
              <a:t>Designated Supports </a:t>
            </a:r>
            <a:r>
              <a:rPr lang="en-US" altLang="en-US" b="0" i="0" dirty="0"/>
              <a:t>and</a:t>
            </a:r>
            <a:r>
              <a:rPr lang="en-US" altLang="en-US" b="1" i="1" dirty="0"/>
              <a:t> Accommodations</a:t>
            </a:r>
            <a:r>
              <a:rPr lang="en-US" altLang="en-US" dirty="0"/>
              <a:t>, select the appropriate settings </a:t>
            </a:r>
            <a:r>
              <a:rPr lang="en-US" altLang="en-US" u="none" dirty="0"/>
              <a:t>including</a:t>
            </a:r>
            <a:r>
              <a:rPr lang="en-US" altLang="en-US" u="none" baseline="0" dirty="0"/>
              <a:t> domain exemptions, if any, </a:t>
            </a:r>
            <a:r>
              <a:rPr lang="en-US" altLang="en-US" dirty="0"/>
              <a:t>using the drop-down lists. Click </a:t>
            </a:r>
            <a:r>
              <a:rPr lang="en-US" altLang="en-US" b="1" dirty="0"/>
              <a:t>Save</a:t>
            </a:r>
            <a:r>
              <a:rPr lang="en-US" altLang="en-US" dirty="0"/>
              <a:t> to add the student.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339783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Note that students who require a domain exemption must have that domain exemption recorded in TIDE prior to testing.</a:t>
            </a:r>
            <a:r>
              <a:rPr lang="en-US" altLang="en-US" baseline="0" dirty="0"/>
              <a:t> If no domain exemption appears in TIDE, then all domains will be scored for the student, even if no questions are answered.</a:t>
            </a:r>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6</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61387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Click </a:t>
            </a:r>
            <a:r>
              <a:rPr lang="en-US" b="1" dirty="0"/>
              <a:t>View/Edit/Export Students </a:t>
            </a:r>
            <a:r>
              <a:rPr lang="en-US" dirty="0"/>
              <a:t>to locate</a:t>
            </a:r>
            <a:r>
              <a:rPr lang="en-US" baseline="0" dirty="0"/>
              <a:t> and edit student records. To search for all students who have Temporary IDs, select Temporary ID under “ID Type”, and then click </a:t>
            </a:r>
            <a:r>
              <a:rPr lang="en-US" b="1" baseline="0" dirty="0"/>
              <a:t>Search</a:t>
            </a:r>
            <a:r>
              <a:rPr lang="en-US" baseline="0" dirty="0"/>
              <a:t>. You will retrieve a list of all students with Temporary IDs.</a:t>
            </a:r>
          </a:p>
          <a:p>
            <a:endParaRPr lang="en-US" baseline="0" dirty="0"/>
          </a:p>
          <a:p>
            <a:r>
              <a:rPr lang="en-US" baseline="0" dirty="0"/>
              <a:t>To view students with permanent SSIDs, select “Select All” under “ID Type.” Then, set additional search criteria</a:t>
            </a:r>
            <a:r>
              <a:rPr lang="en-US" dirty="0"/>
              <a:t>. The fields for District and School are mandatory and marked with an asterisk. Other criteria are optional, such as the SSID and the student’s name. </a:t>
            </a:r>
          </a:p>
          <a:p>
            <a:endParaRPr lang="en-US" dirty="0"/>
          </a:p>
          <a:p>
            <a:r>
              <a:rPr lang="en-US" dirty="0"/>
              <a:t>The students you can retrieve on this page are limited by your role’s scope. For example, if you are a district-level user, you can retrieve students enrolled within your district. If you are a building-level user, you can only retrieve students enrolled within your school.</a:t>
            </a:r>
          </a:p>
          <a:p>
            <a:endParaRPr lang="en-US" dirty="0"/>
          </a:p>
          <a:p>
            <a:r>
              <a:rPr lang="en-US" dirty="0"/>
              <a:t>Click </a:t>
            </a:r>
            <a:r>
              <a:rPr lang="en-US" b="1" dirty="0"/>
              <a:t>Search</a:t>
            </a:r>
            <a:r>
              <a:rPr lang="en-US" dirty="0"/>
              <a:t> to continue.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7</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205641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17966">
              <a:defRPr/>
            </a:pPr>
            <a:r>
              <a:rPr lang="en-US" dirty="0">
                <a:latin typeface="+mn-lt"/>
                <a:cs typeface="Arial" panose="020B0604020202020204" pitchFamily="34" charset="0"/>
              </a:rPr>
              <a:t>After you click </a:t>
            </a:r>
            <a:r>
              <a:rPr lang="en-US" b="1" dirty="0">
                <a:latin typeface="+mn-lt"/>
                <a:cs typeface="Arial" panose="020B0604020202020204" pitchFamily="34" charset="0"/>
              </a:rPr>
              <a:t>Search</a:t>
            </a:r>
            <a:r>
              <a:rPr lang="en-US" dirty="0">
                <a:latin typeface="+mn-lt"/>
                <a:cs typeface="Arial" panose="020B0604020202020204" pitchFamily="34" charset="0"/>
              </a:rPr>
              <a:t>, you’ll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35849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latin typeface="+mn-lt"/>
                <a:cs typeface="Arial" panose="020B0604020202020204" pitchFamily="34" charset="0"/>
              </a:rPr>
              <a:t>When you click </a:t>
            </a:r>
            <a:r>
              <a:rPr lang="en-US" b="1" dirty="0">
                <a:latin typeface="+mn-lt"/>
                <a:cs typeface="Arial" panose="020B0604020202020204" pitchFamily="34" charset="0"/>
              </a:rPr>
              <a:t>View Results</a:t>
            </a:r>
            <a:r>
              <a:rPr lang="en-US" dirty="0">
                <a:latin typeface="+mn-lt"/>
                <a:cs typeface="Arial" panose="020B0604020202020204" pitchFamily="34" charset="0"/>
              </a:rPr>
              <a:t>, T</a:t>
            </a:r>
            <a:r>
              <a:rPr lang="en-US" dirty="0">
                <a:latin typeface="+mn-lt"/>
              </a:rPr>
              <a:t>IDE will display all the students satisfying the search criteria. </a:t>
            </a:r>
            <a:r>
              <a:rPr lang="en-US" altLang="en-US" dirty="0">
                <a:latin typeface="+mn-lt"/>
              </a:rPr>
              <a:t>You can edit a student’s information, including test settings and accommodations, by clicking the </a:t>
            </a:r>
            <a:r>
              <a:rPr lang="en-US" altLang="en-US" strike="sngStrike" dirty="0">
                <a:latin typeface="+mn-lt"/>
              </a:rPr>
              <a:t>green</a:t>
            </a:r>
            <a:r>
              <a:rPr lang="en-US" altLang="en-US" dirty="0">
                <a:latin typeface="+mn-lt"/>
              </a:rPr>
              <a:t> pencil icon.</a:t>
            </a:r>
          </a:p>
          <a:p>
            <a:endParaRPr lang="en-US" altLang="en-US" dirty="0">
              <a:latin typeface="+mn-lt"/>
            </a:endParaRPr>
          </a:p>
          <a:p>
            <a:r>
              <a:rPr lang="en-US" altLang="en-US" dirty="0">
                <a:latin typeface="+mn-lt"/>
              </a:rPr>
              <a:t>Print or export student information or delete students from TIDE by selecting the desired students and clicking the </a:t>
            </a:r>
            <a:r>
              <a:rPr lang="en-US" altLang="en-US" b="1" dirty="0">
                <a:latin typeface="+mn-lt"/>
              </a:rPr>
              <a:t>Print</a:t>
            </a:r>
            <a:r>
              <a:rPr lang="en-US" altLang="en-US" dirty="0">
                <a:latin typeface="+mn-lt"/>
              </a:rPr>
              <a:t>, </a:t>
            </a:r>
            <a:r>
              <a:rPr lang="en-US" altLang="en-US" b="1" dirty="0">
                <a:latin typeface="+mn-lt"/>
              </a:rPr>
              <a:t>Export</a:t>
            </a:r>
            <a:r>
              <a:rPr lang="en-US" altLang="en-US" dirty="0">
                <a:latin typeface="+mn-lt"/>
              </a:rPr>
              <a:t>, or </a:t>
            </a:r>
            <a:r>
              <a:rPr lang="en-US" altLang="en-US" b="1" dirty="0">
                <a:latin typeface="+mn-lt"/>
              </a:rPr>
              <a:t>Delete</a:t>
            </a:r>
            <a:r>
              <a:rPr lang="en-US" altLang="en-US" dirty="0">
                <a:latin typeface="+mn-lt"/>
              </a:rPr>
              <a:t> button above the search results. </a:t>
            </a:r>
          </a:p>
          <a:p>
            <a:endParaRPr lang="en-US" altLang="en-US" dirty="0">
              <a:latin typeface="+mn-lt"/>
            </a:endParaRPr>
          </a:p>
          <a:p>
            <a:r>
              <a:rPr lang="en-US" altLang="en-US" dirty="0">
                <a:latin typeface="+mn-lt"/>
              </a:rPr>
              <a:t>To make the search form re-appear and search for additional students, click the plus sign in the </a:t>
            </a:r>
            <a:r>
              <a:rPr lang="en-US" altLang="en-US" b="1" dirty="0">
                <a:latin typeface="+mn-lt"/>
              </a:rPr>
              <a:t>Search Students </a:t>
            </a:r>
            <a:r>
              <a:rPr lang="en-US" altLang="en-US" dirty="0">
                <a:latin typeface="+mn-lt"/>
              </a:rPr>
              <a:t>panel, which appears as a blue bar. For more detailed information on managing students, see your </a:t>
            </a:r>
            <a:r>
              <a:rPr lang="en-US" altLang="en-US" i="1" dirty="0">
                <a:latin typeface="+mn-lt"/>
              </a:rPr>
              <a:t>TIDE User Guide.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9</a:t>
            </a:fld>
            <a:endParaRPr lang="en-US" dirty="0"/>
          </a:p>
        </p:txBody>
      </p:sp>
      <p:sp>
        <p:nvSpPr>
          <p:cNvPr id="7" name="Slide Image Placeholder 6"/>
          <p:cNvSpPr>
            <a:spLocks noGrp="1" noRot="1" noChangeAspect="1"/>
          </p:cNvSpPr>
          <p:nvPr>
            <p:ph type="sldImg"/>
          </p:nvPr>
        </p:nvSpPr>
        <p:spPr>
          <a:xfrm>
            <a:off x="409575" y="696913"/>
            <a:ext cx="6205538" cy="3490912"/>
          </a:xfrm>
        </p:spPr>
      </p:sp>
    </p:spTree>
    <p:extLst>
      <p:ext uri="{BB962C8B-B14F-4D97-AF65-F5344CB8AC3E}">
        <p14:creationId xmlns:p14="http://schemas.microsoft.com/office/powerpoint/2010/main" val="1960141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25993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2931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3960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16.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8.xml"/><Relationship Id="rId5" Type="http://schemas.openxmlformats.org/officeDocument/2006/relationships/image" Target="../media/image20.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19.xml"/><Relationship Id="rId5" Type="http://schemas.openxmlformats.org/officeDocument/2006/relationships/image" Target="../media/image2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2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2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22.xml"/><Relationship Id="rId5" Type="http://schemas.openxmlformats.org/officeDocument/2006/relationships/image" Target="../media/image24.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1790188"/>
            <a:ext cx="8540496" cy="1124462"/>
          </a:xfrm>
        </p:spPr>
        <p:txBody>
          <a:bodyPr>
            <a:normAutofit fontScale="90000"/>
          </a:bodyPr>
          <a:lstStyle/>
          <a:p>
            <a:pPr algn="l"/>
            <a:r>
              <a:rPr lang="en-US" cap="none" dirty="0"/>
              <a:t>Adding and Editing Students and Student Test Settings</a:t>
            </a:r>
          </a:p>
        </p:txBody>
      </p:sp>
      <p:sp>
        <p:nvSpPr>
          <p:cNvPr id="3" name="Subtitle 2"/>
          <p:cNvSpPr>
            <a:spLocks noGrp="1"/>
          </p:cNvSpPr>
          <p:nvPr>
            <p:ph type="subTitle" idx="1"/>
          </p:nvPr>
        </p:nvSpPr>
        <p:spPr>
          <a:xfrm>
            <a:off x="2589491" y="3574587"/>
            <a:ext cx="8540496" cy="510491"/>
          </a:xfrm>
        </p:spPr>
        <p:txBody>
          <a:bodyPr>
            <a:noAutofit/>
          </a:bodyPr>
          <a:lstStyle/>
          <a:p>
            <a:pPr algn="l"/>
            <a:r>
              <a:rPr lang="en-US" sz="2800" cap="none" dirty="0"/>
              <a:t>TIDE Training Module #3</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Tm="19210"/>
    </mc:Choice>
    <mc:Fallback xmlns="">
      <p:transition spd="slow" advTm="192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Frequency Distribution Report</a:t>
            </a:r>
          </a:p>
        </p:txBody>
      </p:sp>
      <p:grpSp>
        <p:nvGrpSpPr>
          <p:cNvPr id="5" name="Group 4">
            <a:extLst>
              <a:ext uri="{FF2B5EF4-FFF2-40B4-BE49-F238E27FC236}">
                <a16:creationId xmlns:a16="http://schemas.microsoft.com/office/drawing/2014/main" id="{7ED7A6B1-C4C4-4F2D-ACE7-677D216A5BBA}"/>
              </a:ext>
            </a:extLst>
          </p:cNvPr>
          <p:cNvGrpSpPr/>
          <p:nvPr/>
        </p:nvGrpSpPr>
        <p:grpSpPr>
          <a:xfrm>
            <a:off x="3915653" y="1695301"/>
            <a:ext cx="7381917" cy="3650278"/>
            <a:chOff x="4108241" y="2338882"/>
            <a:chExt cx="6356560" cy="314325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30412"/>
            <a:stretch/>
          </p:blipFill>
          <p:spPr>
            <a:xfrm>
              <a:off x="4108241" y="2338882"/>
              <a:ext cx="6356560" cy="314325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9" name="Down Arrow 8"/>
            <p:cNvSpPr/>
            <p:nvPr/>
          </p:nvSpPr>
          <p:spPr>
            <a:xfrm rot="16200000">
              <a:off x="7556322" y="495698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1ED0F266-0091-4CA5-8F83-6AD37A62A93E}"/>
              </a:ext>
            </a:extLst>
          </p:cNvPr>
          <p:cNvGrpSpPr/>
          <p:nvPr/>
        </p:nvGrpSpPr>
        <p:grpSpPr>
          <a:xfrm>
            <a:off x="365760" y="1658806"/>
            <a:ext cx="2831925" cy="3723268"/>
            <a:chOff x="365760" y="1658806"/>
            <a:chExt cx="2831925" cy="3723268"/>
          </a:xfrm>
        </p:grpSpPr>
        <p:pic>
          <p:nvPicPr>
            <p:cNvPr id="11" name="Picture 10">
              <a:extLst>
                <a:ext uri="{FF2B5EF4-FFF2-40B4-BE49-F238E27FC236}">
                  <a16:creationId xmlns:a16="http://schemas.microsoft.com/office/drawing/2014/main" id="{D6B8C363-FFBE-42EC-83AA-B4BE88436C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5760" y="1658806"/>
              <a:ext cx="2831925" cy="37232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59E09536-6C62-43C6-9938-7754E9961DA5}"/>
                </a:ext>
              </a:extLst>
            </p:cNvPr>
            <p:cNvSpPr/>
            <p:nvPr/>
          </p:nvSpPr>
          <p:spPr>
            <a:xfrm>
              <a:off x="600075" y="3770334"/>
              <a:ext cx="2406172" cy="192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3">
            <a:extLst>
              <a:ext uri="{FF2B5EF4-FFF2-40B4-BE49-F238E27FC236}">
                <a16:creationId xmlns:a16="http://schemas.microsoft.com/office/drawing/2014/main" id="{D0C91AC9-E1A1-4D64-ADF5-44BAC5AEECD3}"/>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10</a:t>
            </a:fld>
            <a:endParaRPr dirty="0"/>
          </a:p>
        </p:txBody>
      </p:sp>
    </p:spTree>
    <p:custDataLst>
      <p:tags r:id="rId1"/>
    </p:custDataLst>
    <p:extLst>
      <p:ext uri="{BB962C8B-B14F-4D97-AF65-F5344CB8AC3E}">
        <p14:creationId xmlns:p14="http://schemas.microsoft.com/office/powerpoint/2010/main" val="402711897"/>
      </p:ext>
    </p:extLst>
  </p:cSld>
  <p:clrMapOvr>
    <a:masterClrMapping/>
  </p:clrMapOvr>
  <mc:AlternateContent xmlns:mc="http://schemas.openxmlformats.org/markup-compatibility/2006" xmlns:p14="http://schemas.microsoft.com/office/powerpoint/2010/main">
    <mc:Choice Requires="p14">
      <p:transition spd="slow" p14:dur="2000" advTm="33560"/>
    </mc:Choice>
    <mc:Fallback xmlns="">
      <p:transition spd="slow" advTm="3356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354487" cy="548640"/>
          </a:xfrm>
        </p:spPr>
        <p:txBody>
          <a:bodyPr/>
          <a:lstStyle/>
          <a:p>
            <a:r>
              <a:rPr lang="en-US" dirty="0"/>
              <a:t>Frequency Distribution Report (Continued)</a:t>
            </a:r>
          </a:p>
        </p:txBody>
      </p:sp>
      <p:grpSp>
        <p:nvGrpSpPr>
          <p:cNvPr id="5" name="Group 4">
            <a:extLst>
              <a:ext uri="{FF2B5EF4-FFF2-40B4-BE49-F238E27FC236}">
                <a16:creationId xmlns:a16="http://schemas.microsoft.com/office/drawing/2014/main" id="{F8D1CD11-1C16-4F31-83D0-233A50F852EA}"/>
              </a:ext>
            </a:extLst>
          </p:cNvPr>
          <p:cNvGrpSpPr/>
          <p:nvPr/>
        </p:nvGrpSpPr>
        <p:grpSpPr>
          <a:xfrm>
            <a:off x="4740376" y="1173707"/>
            <a:ext cx="4253941" cy="4675275"/>
            <a:chOff x="4647358" y="1985929"/>
            <a:chExt cx="4253941" cy="4675275"/>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738" y="2004120"/>
              <a:ext cx="4246561" cy="465708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Rectangle 9"/>
            <p:cNvSpPr/>
            <p:nvPr/>
          </p:nvSpPr>
          <p:spPr>
            <a:xfrm>
              <a:off x="4647358" y="1985929"/>
              <a:ext cx="2806835" cy="4503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4B63DDDD-7228-4E6F-9E85-14BE215477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5760" y="1658806"/>
            <a:ext cx="2831925" cy="37232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68822B6D-2B8F-47E5-B276-74BF8C545A66}"/>
              </a:ext>
            </a:extLst>
          </p:cNvPr>
          <p:cNvSpPr/>
          <p:nvPr/>
        </p:nvSpPr>
        <p:spPr>
          <a:xfrm>
            <a:off x="628649" y="3789774"/>
            <a:ext cx="2381251" cy="163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3">
            <a:extLst>
              <a:ext uri="{FF2B5EF4-FFF2-40B4-BE49-F238E27FC236}">
                <a16:creationId xmlns:a16="http://schemas.microsoft.com/office/drawing/2014/main" id="{52207FF1-6FD5-4202-B203-BC079B50FAF3}"/>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11</a:t>
            </a:fld>
            <a:endParaRPr dirty="0"/>
          </a:p>
        </p:txBody>
      </p:sp>
    </p:spTree>
    <p:custDataLst>
      <p:tags r:id="rId1"/>
    </p:custDataLst>
    <p:extLst>
      <p:ext uri="{BB962C8B-B14F-4D97-AF65-F5344CB8AC3E}">
        <p14:creationId xmlns:p14="http://schemas.microsoft.com/office/powerpoint/2010/main" val="4105777836"/>
      </p:ext>
    </p:extLst>
  </p:cSld>
  <p:clrMapOvr>
    <a:masterClrMapping/>
  </p:clrMapOvr>
  <mc:AlternateContent xmlns:mc="http://schemas.openxmlformats.org/markup-compatibility/2006" xmlns:p14="http://schemas.microsoft.com/office/powerpoint/2010/main">
    <mc:Choice Requires="p14">
      <p:transition spd="slow" p14:dur="2000" advTm="27340"/>
    </mc:Choice>
    <mc:Fallback xmlns="">
      <p:transition spd="slow" advTm="2734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940F-AB89-456A-8AFF-98E75D091881}"/>
              </a:ext>
            </a:extLst>
          </p:cNvPr>
          <p:cNvSpPr>
            <a:spLocks noGrp="1"/>
          </p:cNvSpPr>
          <p:nvPr>
            <p:ph type="title"/>
          </p:nvPr>
        </p:nvSpPr>
        <p:spPr/>
        <p:txBody>
          <a:bodyPr/>
          <a:lstStyle/>
          <a:p>
            <a:r>
              <a:rPr lang="en-US" dirty="0"/>
              <a:t>Transfer Student</a:t>
            </a:r>
          </a:p>
        </p:txBody>
      </p:sp>
      <p:pic>
        <p:nvPicPr>
          <p:cNvPr id="4" name="Picture 3">
            <a:extLst>
              <a:ext uri="{FF2B5EF4-FFF2-40B4-BE49-F238E27FC236}">
                <a16:creationId xmlns:a16="http://schemas.microsoft.com/office/drawing/2014/main" id="{884440B1-2AF3-4AA7-88F0-9442EE3414AA}"/>
              </a:ext>
            </a:extLst>
          </p:cNvPr>
          <p:cNvPicPr>
            <a:picLocks noChangeAspect="1"/>
          </p:cNvPicPr>
          <p:nvPr/>
        </p:nvPicPr>
        <p:blipFill>
          <a:blip r:embed="rId4"/>
          <a:stretch>
            <a:fillRect/>
          </a:stretch>
        </p:blipFill>
        <p:spPr>
          <a:xfrm>
            <a:off x="233899" y="1302707"/>
            <a:ext cx="3410843" cy="4450512"/>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5" name="Rectangle 4">
            <a:extLst>
              <a:ext uri="{FF2B5EF4-FFF2-40B4-BE49-F238E27FC236}">
                <a16:creationId xmlns:a16="http://schemas.microsoft.com/office/drawing/2014/main" id="{FCF7DF6B-8420-401E-BBD2-59B9F3A8D7EA}"/>
              </a:ext>
            </a:extLst>
          </p:cNvPr>
          <p:cNvSpPr/>
          <p:nvPr/>
        </p:nvSpPr>
        <p:spPr>
          <a:xfrm>
            <a:off x="505452" y="4316270"/>
            <a:ext cx="2889101" cy="168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845A55A-FEEF-4115-BE72-1A627C1B3309}"/>
              </a:ext>
            </a:extLst>
          </p:cNvPr>
          <p:cNvPicPr>
            <a:picLocks noChangeAspect="1"/>
          </p:cNvPicPr>
          <p:nvPr/>
        </p:nvPicPr>
        <p:blipFill>
          <a:blip r:embed="rId5"/>
          <a:stretch>
            <a:fillRect/>
          </a:stretch>
        </p:blipFill>
        <p:spPr>
          <a:xfrm>
            <a:off x="3968458" y="3684762"/>
            <a:ext cx="8078702" cy="1939423"/>
          </a:xfrm>
          <a:prstGeom prst="rect">
            <a:avLst/>
          </a:prstGeom>
          <a:ln>
            <a:solidFill>
              <a:schemeClr val="bg1">
                <a:lumMod val="75000"/>
              </a:schemeClr>
            </a:solidFill>
          </a:ln>
          <a:effectLst>
            <a:outerShdw blurRad="292100" dist="139700" dir="2700000" algn="ctr" rotWithShape="0">
              <a:schemeClr val="tx2">
                <a:alpha val="65000"/>
              </a:schemeClr>
            </a:outerShdw>
          </a:effectLst>
        </p:spPr>
      </p:pic>
      <p:pic>
        <p:nvPicPr>
          <p:cNvPr id="11" name="Picture 10">
            <a:extLst>
              <a:ext uri="{FF2B5EF4-FFF2-40B4-BE49-F238E27FC236}">
                <a16:creationId xmlns:a16="http://schemas.microsoft.com/office/drawing/2014/main" id="{9900AA60-A8EF-4BEA-8C6B-35E3966B3C21}"/>
              </a:ext>
            </a:extLst>
          </p:cNvPr>
          <p:cNvPicPr>
            <a:picLocks noChangeAspect="1"/>
          </p:cNvPicPr>
          <p:nvPr/>
        </p:nvPicPr>
        <p:blipFill>
          <a:blip r:embed="rId6"/>
          <a:stretch>
            <a:fillRect/>
          </a:stretch>
        </p:blipFill>
        <p:spPr>
          <a:xfrm>
            <a:off x="3968458" y="1104780"/>
            <a:ext cx="8021398" cy="175939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2" name="Down Arrow 8">
            <a:extLst>
              <a:ext uri="{FF2B5EF4-FFF2-40B4-BE49-F238E27FC236}">
                <a16:creationId xmlns:a16="http://schemas.microsoft.com/office/drawing/2014/main" id="{DEB3707C-C2D6-4B37-8453-CA2F25E52844}"/>
              </a:ext>
            </a:extLst>
          </p:cNvPr>
          <p:cNvSpPr/>
          <p:nvPr/>
        </p:nvSpPr>
        <p:spPr>
          <a:xfrm>
            <a:off x="7538483" y="3000696"/>
            <a:ext cx="581996" cy="7692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FD0DC2-F82B-4EFD-B703-4344203DBC85}"/>
              </a:ext>
            </a:extLst>
          </p:cNvPr>
          <p:cNvSpPr/>
          <p:nvPr/>
        </p:nvSpPr>
        <p:spPr>
          <a:xfrm>
            <a:off x="5193002" y="1728592"/>
            <a:ext cx="5854954" cy="1135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71ED8B-9A91-4E22-8CEF-5AA002517534}"/>
              </a:ext>
            </a:extLst>
          </p:cNvPr>
          <p:cNvSpPr/>
          <p:nvPr/>
        </p:nvSpPr>
        <p:spPr>
          <a:xfrm>
            <a:off x="3968458" y="4316270"/>
            <a:ext cx="1482657" cy="3382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1512B81A-89D6-5224-2AA3-C5142908A5AB}"/>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12</a:t>
            </a:fld>
            <a:endParaRPr dirty="0"/>
          </a:p>
        </p:txBody>
      </p:sp>
    </p:spTree>
    <p:custDataLst>
      <p:tags r:id="rId1"/>
    </p:custDataLst>
    <p:extLst>
      <p:ext uri="{BB962C8B-B14F-4D97-AF65-F5344CB8AC3E}">
        <p14:creationId xmlns:p14="http://schemas.microsoft.com/office/powerpoint/2010/main" val="2925954659"/>
      </p:ext>
    </p:extLst>
  </p:cSld>
  <p:clrMapOvr>
    <a:masterClrMapping/>
  </p:clrMapOvr>
  <mc:AlternateContent xmlns:mc="http://schemas.openxmlformats.org/markup-compatibility/2006" xmlns:p14="http://schemas.microsoft.com/office/powerpoint/2010/main">
    <mc:Choice Requires="p14">
      <p:transition spd="slow" p14:dur="2000" advTm="54140"/>
    </mc:Choice>
    <mc:Fallback xmlns="">
      <p:transition spd="slow" advTm="5414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1258-537B-46AB-91EF-8934134BD78E}"/>
              </a:ext>
            </a:extLst>
          </p:cNvPr>
          <p:cNvSpPr>
            <a:spLocks noGrp="1"/>
          </p:cNvSpPr>
          <p:nvPr>
            <p:ph type="title"/>
          </p:nvPr>
        </p:nvSpPr>
        <p:spPr/>
        <p:txBody>
          <a:bodyPr/>
          <a:lstStyle/>
          <a:p>
            <a:r>
              <a:rPr lang="en-US" dirty="0"/>
              <a:t>Transfer Student (Continued)</a:t>
            </a:r>
          </a:p>
        </p:txBody>
      </p:sp>
      <p:pic>
        <p:nvPicPr>
          <p:cNvPr id="4" name="Picture 3">
            <a:extLst>
              <a:ext uri="{FF2B5EF4-FFF2-40B4-BE49-F238E27FC236}">
                <a16:creationId xmlns:a16="http://schemas.microsoft.com/office/drawing/2014/main" id="{697DA216-AD48-4CD9-90B4-52F384169A33}"/>
              </a:ext>
            </a:extLst>
          </p:cNvPr>
          <p:cNvPicPr>
            <a:picLocks noChangeAspect="1"/>
          </p:cNvPicPr>
          <p:nvPr/>
        </p:nvPicPr>
        <p:blipFill>
          <a:blip r:embed="rId4"/>
          <a:stretch>
            <a:fillRect/>
          </a:stretch>
        </p:blipFill>
        <p:spPr>
          <a:xfrm>
            <a:off x="5367141" y="1616765"/>
            <a:ext cx="4653941" cy="3624469"/>
          </a:xfrm>
          <a:prstGeom prst="rect">
            <a:avLst/>
          </a:prstGeom>
          <a:effectLst>
            <a:outerShdw blurRad="292100" dist="139700" dir="2700000" algn="ctr" rotWithShape="0">
              <a:schemeClr val="tx2">
                <a:alpha val="65000"/>
              </a:schemeClr>
            </a:outerShdw>
          </a:effectLst>
        </p:spPr>
      </p:pic>
      <p:pic>
        <p:nvPicPr>
          <p:cNvPr id="5" name="Picture 4">
            <a:extLst>
              <a:ext uri="{FF2B5EF4-FFF2-40B4-BE49-F238E27FC236}">
                <a16:creationId xmlns:a16="http://schemas.microsoft.com/office/drawing/2014/main" id="{4F54DD3D-24A3-46FF-8001-44B20257B1A1}"/>
              </a:ext>
            </a:extLst>
          </p:cNvPr>
          <p:cNvPicPr>
            <a:picLocks noChangeAspect="1"/>
          </p:cNvPicPr>
          <p:nvPr/>
        </p:nvPicPr>
        <p:blipFill>
          <a:blip r:embed="rId5"/>
          <a:stretch>
            <a:fillRect/>
          </a:stretch>
        </p:blipFill>
        <p:spPr>
          <a:xfrm>
            <a:off x="935357" y="1014044"/>
            <a:ext cx="3562533" cy="4648439"/>
          </a:xfrm>
          <a:prstGeom prst="rect">
            <a:avLst/>
          </a:prstGeom>
          <a:effectLst>
            <a:outerShdw blurRad="292100" dist="139700" dir="2700000" algn="ctr" rotWithShape="0">
              <a:schemeClr val="tx2">
                <a:alpha val="65000"/>
              </a:schemeClr>
            </a:outerShdw>
          </a:effectLst>
        </p:spPr>
      </p:pic>
      <p:sp>
        <p:nvSpPr>
          <p:cNvPr id="6" name="Rectangle 5">
            <a:extLst>
              <a:ext uri="{FF2B5EF4-FFF2-40B4-BE49-F238E27FC236}">
                <a16:creationId xmlns:a16="http://schemas.microsoft.com/office/drawing/2014/main" id="{527A4501-EB18-4DA5-B958-CBCBF33DF505}"/>
              </a:ext>
            </a:extLst>
          </p:cNvPr>
          <p:cNvSpPr/>
          <p:nvPr/>
        </p:nvSpPr>
        <p:spPr>
          <a:xfrm>
            <a:off x="1206910" y="4096010"/>
            <a:ext cx="3019425" cy="225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A018F4A2-3935-7147-913C-B5C0D700F627}"/>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13</a:t>
            </a:fld>
            <a:endParaRPr dirty="0"/>
          </a:p>
        </p:txBody>
      </p:sp>
    </p:spTree>
    <p:custDataLst>
      <p:tags r:id="rId1"/>
    </p:custDataLst>
    <p:extLst>
      <p:ext uri="{BB962C8B-B14F-4D97-AF65-F5344CB8AC3E}">
        <p14:creationId xmlns:p14="http://schemas.microsoft.com/office/powerpoint/2010/main" val="3180035097"/>
      </p:ext>
    </p:extLst>
  </p:cSld>
  <p:clrMapOvr>
    <a:masterClrMapping/>
  </p:clrMapOvr>
  <mc:AlternateContent xmlns:mc="http://schemas.openxmlformats.org/markup-compatibility/2006" xmlns:p14="http://schemas.microsoft.com/office/powerpoint/2010/main">
    <mc:Choice Requires="p14">
      <p:transition spd="slow" p14:dur="2000" advTm="23580"/>
    </mc:Choice>
    <mc:Fallback xmlns="">
      <p:transition spd="slow" advTm="2358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3D654C-E442-4998-904C-06407B792B2E}"/>
              </a:ext>
            </a:extLst>
          </p:cNvPr>
          <p:cNvPicPr>
            <a:picLocks noChangeAspect="1"/>
          </p:cNvPicPr>
          <p:nvPr/>
        </p:nvPicPr>
        <p:blipFill>
          <a:blip r:embed="rId4"/>
          <a:stretch>
            <a:fillRect/>
          </a:stretch>
        </p:blipFill>
        <p:spPr>
          <a:xfrm>
            <a:off x="4133058" y="1245361"/>
            <a:ext cx="7662702" cy="1785853"/>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 name="Title 1">
            <a:extLst>
              <a:ext uri="{FF2B5EF4-FFF2-40B4-BE49-F238E27FC236}">
                <a16:creationId xmlns:a16="http://schemas.microsoft.com/office/drawing/2014/main" id="{4632E5C7-26A8-4A2C-8089-9F5F114C55DE}"/>
              </a:ext>
            </a:extLst>
          </p:cNvPr>
          <p:cNvSpPr>
            <a:spLocks noGrp="1"/>
          </p:cNvSpPr>
          <p:nvPr>
            <p:ph type="title"/>
          </p:nvPr>
        </p:nvSpPr>
        <p:spPr/>
        <p:txBody>
          <a:bodyPr/>
          <a:lstStyle/>
          <a:p>
            <a:r>
              <a:rPr lang="en-US" dirty="0"/>
              <a:t>Student Transfer In Report</a:t>
            </a:r>
          </a:p>
        </p:txBody>
      </p:sp>
      <p:pic>
        <p:nvPicPr>
          <p:cNvPr id="5" name="Picture 4">
            <a:extLst>
              <a:ext uri="{FF2B5EF4-FFF2-40B4-BE49-F238E27FC236}">
                <a16:creationId xmlns:a16="http://schemas.microsoft.com/office/drawing/2014/main" id="{1F5F8783-CA9B-482C-8E4D-349DF8D2A185}"/>
              </a:ext>
            </a:extLst>
          </p:cNvPr>
          <p:cNvPicPr>
            <a:picLocks noChangeAspect="1"/>
          </p:cNvPicPr>
          <p:nvPr/>
        </p:nvPicPr>
        <p:blipFill>
          <a:blip r:embed="rId5"/>
          <a:stretch>
            <a:fillRect/>
          </a:stretch>
        </p:blipFill>
        <p:spPr>
          <a:xfrm>
            <a:off x="426231" y="1355301"/>
            <a:ext cx="3349930" cy="4371032"/>
          </a:xfrm>
          <a:prstGeom prst="rect">
            <a:avLst/>
          </a:prstGeom>
          <a:effectLst>
            <a:outerShdw blurRad="292100" dist="139700" dir="2700000" algn="ctr" rotWithShape="0">
              <a:schemeClr val="tx2">
                <a:alpha val="65000"/>
              </a:schemeClr>
            </a:outerShdw>
          </a:effectLst>
        </p:spPr>
      </p:pic>
      <p:sp>
        <p:nvSpPr>
          <p:cNvPr id="6" name="Rectangle 5">
            <a:extLst>
              <a:ext uri="{FF2B5EF4-FFF2-40B4-BE49-F238E27FC236}">
                <a16:creationId xmlns:a16="http://schemas.microsoft.com/office/drawing/2014/main" id="{05CB058F-3BD1-48E7-9EFD-82AA494B3E20}"/>
              </a:ext>
            </a:extLst>
          </p:cNvPr>
          <p:cNvSpPr/>
          <p:nvPr/>
        </p:nvSpPr>
        <p:spPr>
          <a:xfrm>
            <a:off x="651353" y="4421688"/>
            <a:ext cx="2906039" cy="2004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09FADDC-22BC-43ED-ACC2-E31257D9FC8B}"/>
              </a:ext>
            </a:extLst>
          </p:cNvPr>
          <p:cNvPicPr>
            <a:picLocks noChangeAspect="1"/>
          </p:cNvPicPr>
          <p:nvPr/>
        </p:nvPicPr>
        <p:blipFill>
          <a:blip r:embed="rId6"/>
          <a:stretch>
            <a:fillRect/>
          </a:stretch>
        </p:blipFill>
        <p:spPr>
          <a:xfrm>
            <a:off x="4021944" y="4010819"/>
            <a:ext cx="8087100" cy="1464993"/>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3" name="Rectangle 12">
            <a:extLst>
              <a:ext uri="{FF2B5EF4-FFF2-40B4-BE49-F238E27FC236}">
                <a16:creationId xmlns:a16="http://schemas.microsoft.com/office/drawing/2014/main" id="{6D29D911-EEB7-4B1C-8DDA-78E4160DD8E5}"/>
              </a:ext>
            </a:extLst>
          </p:cNvPr>
          <p:cNvSpPr/>
          <p:nvPr/>
        </p:nvSpPr>
        <p:spPr>
          <a:xfrm>
            <a:off x="5165939" y="1833112"/>
            <a:ext cx="5756756" cy="997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3832D8-2E90-47E0-9FAD-E8DDFF07781F}"/>
              </a:ext>
            </a:extLst>
          </p:cNvPr>
          <p:cNvSpPr/>
          <p:nvPr/>
        </p:nvSpPr>
        <p:spPr>
          <a:xfrm>
            <a:off x="4133058" y="4622104"/>
            <a:ext cx="7975986" cy="853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8">
            <a:extLst>
              <a:ext uri="{FF2B5EF4-FFF2-40B4-BE49-F238E27FC236}">
                <a16:creationId xmlns:a16="http://schemas.microsoft.com/office/drawing/2014/main" id="{05B12FB0-3C81-4592-8FED-BA0E31985526}"/>
              </a:ext>
            </a:extLst>
          </p:cNvPr>
          <p:cNvSpPr/>
          <p:nvPr/>
        </p:nvSpPr>
        <p:spPr>
          <a:xfrm>
            <a:off x="7753319" y="3031214"/>
            <a:ext cx="581996" cy="7692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3">
            <a:extLst>
              <a:ext uri="{FF2B5EF4-FFF2-40B4-BE49-F238E27FC236}">
                <a16:creationId xmlns:a16="http://schemas.microsoft.com/office/drawing/2014/main" id="{55E5B74E-B4B9-F183-9426-82508280C1A4}"/>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14</a:t>
            </a:fld>
            <a:endParaRPr dirty="0"/>
          </a:p>
        </p:txBody>
      </p:sp>
    </p:spTree>
    <p:custDataLst>
      <p:tags r:id="rId1"/>
    </p:custDataLst>
    <p:extLst>
      <p:ext uri="{BB962C8B-B14F-4D97-AF65-F5344CB8AC3E}">
        <p14:creationId xmlns:p14="http://schemas.microsoft.com/office/powerpoint/2010/main" val="1579317262"/>
      </p:ext>
    </p:extLst>
  </p:cSld>
  <p:clrMapOvr>
    <a:masterClrMapping/>
  </p:clrMapOvr>
  <mc:AlternateContent xmlns:mc="http://schemas.openxmlformats.org/markup-compatibility/2006" xmlns:p14="http://schemas.microsoft.com/office/powerpoint/2010/main">
    <mc:Choice Requires="p14">
      <p:transition spd="slow" p14:dur="2000" advTm="24030"/>
    </mc:Choice>
    <mc:Fallback xmlns="">
      <p:transition spd="slow" advTm="2403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3D654C-E442-4998-904C-06407B792B2E}"/>
              </a:ext>
            </a:extLst>
          </p:cNvPr>
          <p:cNvPicPr>
            <a:picLocks noChangeAspect="1"/>
          </p:cNvPicPr>
          <p:nvPr/>
        </p:nvPicPr>
        <p:blipFill>
          <a:blip r:embed="rId4"/>
          <a:stretch>
            <a:fillRect/>
          </a:stretch>
        </p:blipFill>
        <p:spPr>
          <a:xfrm>
            <a:off x="4371887" y="1256259"/>
            <a:ext cx="7662702" cy="1785853"/>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 name="Title 1">
            <a:extLst>
              <a:ext uri="{FF2B5EF4-FFF2-40B4-BE49-F238E27FC236}">
                <a16:creationId xmlns:a16="http://schemas.microsoft.com/office/drawing/2014/main" id="{4632E5C7-26A8-4A2C-8089-9F5F114C55DE}"/>
              </a:ext>
            </a:extLst>
          </p:cNvPr>
          <p:cNvSpPr>
            <a:spLocks noGrp="1"/>
          </p:cNvSpPr>
          <p:nvPr>
            <p:ph type="title"/>
          </p:nvPr>
        </p:nvSpPr>
        <p:spPr/>
        <p:txBody>
          <a:bodyPr/>
          <a:lstStyle/>
          <a:p>
            <a:r>
              <a:rPr lang="en-US" dirty="0"/>
              <a:t>Student Transfer Out Report</a:t>
            </a:r>
          </a:p>
        </p:txBody>
      </p:sp>
      <p:pic>
        <p:nvPicPr>
          <p:cNvPr id="5" name="Picture 4">
            <a:extLst>
              <a:ext uri="{FF2B5EF4-FFF2-40B4-BE49-F238E27FC236}">
                <a16:creationId xmlns:a16="http://schemas.microsoft.com/office/drawing/2014/main" id="{1F5F8783-CA9B-482C-8E4D-349DF8D2A185}"/>
              </a:ext>
            </a:extLst>
          </p:cNvPr>
          <p:cNvPicPr>
            <a:picLocks noChangeAspect="1"/>
          </p:cNvPicPr>
          <p:nvPr/>
        </p:nvPicPr>
        <p:blipFill>
          <a:blip r:embed="rId5"/>
          <a:stretch>
            <a:fillRect/>
          </a:stretch>
        </p:blipFill>
        <p:spPr>
          <a:xfrm>
            <a:off x="426231" y="1104780"/>
            <a:ext cx="3562533" cy="4648439"/>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6" name="Rectangle 5">
            <a:extLst>
              <a:ext uri="{FF2B5EF4-FFF2-40B4-BE49-F238E27FC236}">
                <a16:creationId xmlns:a16="http://schemas.microsoft.com/office/drawing/2014/main" id="{05CB058F-3BD1-48E7-9EFD-82AA494B3E20}"/>
              </a:ext>
            </a:extLst>
          </p:cNvPr>
          <p:cNvSpPr/>
          <p:nvPr/>
        </p:nvSpPr>
        <p:spPr>
          <a:xfrm>
            <a:off x="697784" y="4622104"/>
            <a:ext cx="3019425" cy="2004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09FADDC-22BC-43ED-ACC2-E31257D9FC8B}"/>
              </a:ext>
            </a:extLst>
          </p:cNvPr>
          <p:cNvPicPr>
            <a:picLocks noChangeAspect="1"/>
          </p:cNvPicPr>
          <p:nvPr/>
        </p:nvPicPr>
        <p:blipFill>
          <a:blip r:embed="rId6"/>
          <a:stretch>
            <a:fillRect/>
          </a:stretch>
        </p:blipFill>
        <p:spPr>
          <a:xfrm>
            <a:off x="4597052" y="3815889"/>
            <a:ext cx="7511992" cy="1360811"/>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3" name="Rectangle 12">
            <a:extLst>
              <a:ext uri="{FF2B5EF4-FFF2-40B4-BE49-F238E27FC236}">
                <a16:creationId xmlns:a16="http://schemas.microsoft.com/office/drawing/2014/main" id="{6D29D911-EEB7-4B1C-8DDA-78E4160DD8E5}"/>
              </a:ext>
            </a:extLst>
          </p:cNvPr>
          <p:cNvSpPr/>
          <p:nvPr/>
        </p:nvSpPr>
        <p:spPr>
          <a:xfrm>
            <a:off x="5456937" y="1823130"/>
            <a:ext cx="5756756" cy="997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3832D8-2E90-47E0-9FAD-E8DDFF07781F}"/>
              </a:ext>
            </a:extLst>
          </p:cNvPr>
          <p:cNvSpPr/>
          <p:nvPr/>
        </p:nvSpPr>
        <p:spPr>
          <a:xfrm>
            <a:off x="4722312" y="4622104"/>
            <a:ext cx="7312277" cy="3607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8">
            <a:extLst>
              <a:ext uri="{FF2B5EF4-FFF2-40B4-BE49-F238E27FC236}">
                <a16:creationId xmlns:a16="http://schemas.microsoft.com/office/drawing/2014/main" id="{05B12FB0-3C81-4592-8FED-BA0E31985526}"/>
              </a:ext>
            </a:extLst>
          </p:cNvPr>
          <p:cNvSpPr/>
          <p:nvPr/>
        </p:nvSpPr>
        <p:spPr>
          <a:xfrm>
            <a:off x="7912240" y="2945472"/>
            <a:ext cx="581996" cy="7692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3">
            <a:extLst>
              <a:ext uri="{FF2B5EF4-FFF2-40B4-BE49-F238E27FC236}">
                <a16:creationId xmlns:a16="http://schemas.microsoft.com/office/drawing/2014/main" id="{3BADE804-2756-9BA1-854A-5C83B75B1CBB}"/>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15</a:t>
            </a:fld>
            <a:endParaRPr dirty="0"/>
          </a:p>
        </p:txBody>
      </p:sp>
    </p:spTree>
    <p:custDataLst>
      <p:tags r:id="rId1"/>
    </p:custDataLst>
    <p:extLst>
      <p:ext uri="{BB962C8B-B14F-4D97-AF65-F5344CB8AC3E}">
        <p14:creationId xmlns:p14="http://schemas.microsoft.com/office/powerpoint/2010/main" val="1828032166"/>
      </p:ext>
    </p:extLst>
  </p:cSld>
  <p:clrMapOvr>
    <a:masterClrMapping/>
  </p:clrMapOvr>
  <mc:AlternateContent xmlns:mc="http://schemas.openxmlformats.org/markup-compatibility/2006" xmlns:p14="http://schemas.microsoft.com/office/powerpoint/2010/main">
    <mc:Choice Requires="p14">
      <p:transition spd="slow" p14:dur="2000" advTm="24240"/>
    </mc:Choice>
    <mc:Fallback xmlns="">
      <p:transition spd="slow" advTm="2424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Test Settings and Tools</a:t>
            </a:r>
          </a:p>
        </p:txBody>
      </p:sp>
      <p:grpSp>
        <p:nvGrpSpPr>
          <p:cNvPr id="5" name="Group 4">
            <a:extLst>
              <a:ext uri="{FF2B5EF4-FFF2-40B4-BE49-F238E27FC236}">
                <a16:creationId xmlns:a16="http://schemas.microsoft.com/office/drawing/2014/main" id="{92ECEC70-553A-457F-B1B9-14E3978BF1F4}"/>
              </a:ext>
            </a:extLst>
          </p:cNvPr>
          <p:cNvGrpSpPr/>
          <p:nvPr/>
        </p:nvGrpSpPr>
        <p:grpSpPr>
          <a:xfrm>
            <a:off x="4547219" y="1231392"/>
            <a:ext cx="3097561" cy="4566094"/>
            <a:chOff x="4547219" y="1231392"/>
            <a:chExt cx="3097561" cy="4566094"/>
          </a:xfrm>
        </p:grpSpPr>
        <p:pic>
          <p:nvPicPr>
            <p:cNvPr id="10" name="Picture 9">
              <a:extLst>
                <a:ext uri="{FF2B5EF4-FFF2-40B4-BE49-F238E27FC236}">
                  <a16:creationId xmlns:a16="http://schemas.microsoft.com/office/drawing/2014/main" id="{3DAAA077-A095-4ED7-9075-4C70F7DC6D26}"/>
                </a:ext>
              </a:extLst>
            </p:cNvPr>
            <p:cNvPicPr>
              <a:picLocks noChangeAspect="1"/>
            </p:cNvPicPr>
            <p:nvPr/>
          </p:nvPicPr>
          <p:blipFill>
            <a:blip r:embed="rId4"/>
            <a:stretch>
              <a:fillRect/>
            </a:stretch>
          </p:blipFill>
          <p:spPr>
            <a:xfrm>
              <a:off x="4547219" y="1231392"/>
              <a:ext cx="3097561" cy="456609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8A110399-B23D-4B88-9912-2098662E4B3A}"/>
                </a:ext>
              </a:extLst>
            </p:cNvPr>
            <p:cNvSpPr/>
            <p:nvPr/>
          </p:nvSpPr>
          <p:spPr>
            <a:xfrm>
              <a:off x="4619625" y="3811240"/>
              <a:ext cx="2914650" cy="1211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3">
            <a:extLst>
              <a:ext uri="{FF2B5EF4-FFF2-40B4-BE49-F238E27FC236}">
                <a16:creationId xmlns:a16="http://schemas.microsoft.com/office/drawing/2014/main" id="{50B88006-3C26-4B8C-980F-CDAFA0F4CC17}"/>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16</a:t>
            </a:fld>
            <a:endParaRPr dirty="0"/>
          </a:p>
        </p:txBody>
      </p:sp>
    </p:spTree>
    <p:custDataLst>
      <p:tags r:id="rId1"/>
    </p:custDataLst>
    <p:extLst>
      <p:ext uri="{BB962C8B-B14F-4D97-AF65-F5344CB8AC3E}">
        <p14:creationId xmlns:p14="http://schemas.microsoft.com/office/powerpoint/2010/main" val="354157307"/>
      </p:ext>
    </p:extLst>
  </p:cSld>
  <p:clrMapOvr>
    <a:masterClrMapping/>
  </p:clrMapOvr>
  <mc:AlternateContent xmlns:mc="http://schemas.openxmlformats.org/markup-compatibility/2006" xmlns:p14="http://schemas.microsoft.com/office/powerpoint/2010/main">
    <mc:Choice Requires="p14">
      <p:transition spd="slow" p14:dur="2000" advTm="15610"/>
    </mc:Choice>
    <mc:Fallback xmlns="">
      <p:transition spd="slow" advTm="1561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View/Edit/Export Test Settings and Tools</a:t>
            </a:r>
          </a:p>
        </p:txBody>
      </p:sp>
      <p:pic>
        <p:nvPicPr>
          <p:cNvPr id="13" name="Picture 2">
            <a:extLst>
              <a:ext uri="{FF2B5EF4-FFF2-40B4-BE49-F238E27FC236}">
                <a16:creationId xmlns:a16="http://schemas.microsoft.com/office/drawing/2014/main" id="{63ED0E2D-042B-45B8-8D1B-05784F58126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19744" y="1701887"/>
            <a:ext cx="7590768" cy="3454226"/>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Down Arrow 9">
            <a:extLst>
              <a:ext uri="{FF2B5EF4-FFF2-40B4-BE49-F238E27FC236}">
                <a16:creationId xmlns:a16="http://schemas.microsoft.com/office/drawing/2014/main" id="{B17AD24B-87FD-4046-BADB-F04B8564CA8B}"/>
              </a:ext>
            </a:extLst>
          </p:cNvPr>
          <p:cNvSpPr/>
          <p:nvPr/>
        </p:nvSpPr>
        <p:spPr>
          <a:xfrm rot="16200000">
            <a:off x="6825688" y="4532610"/>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pSp>
        <p:nvGrpSpPr>
          <p:cNvPr id="6" name="Group 5">
            <a:extLst>
              <a:ext uri="{FF2B5EF4-FFF2-40B4-BE49-F238E27FC236}">
                <a16:creationId xmlns:a16="http://schemas.microsoft.com/office/drawing/2014/main" id="{13C2C6F0-155A-4BC5-9712-8A56721758F1}"/>
              </a:ext>
            </a:extLst>
          </p:cNvPr>
          <p:cNvGrpSpPr/>
          <p:nvPr/>
        </p:nvGrpSpPr>
        <p:grpSpPr>
          <a:xfrm>
            <a:off x="365761" y="1420368"/>
            <a:ext cx="2834640" cy="4178524"/>
            <a:chOff x="365761" y="1420368"/>
            <a:chExt cx="2834640" cy="4178524"/>
          </a:xfrm>
        </p:grpSpPr>
        <p:pic>
          <p:nvPicPr>
            <p:cNvPr id="15" name="Picture 14">
              <a:extLst>
                <a:ext uri="{FF2B5EF4-FFF2-40B4-BE49-F238E27FC236}">
                  <a16:creationId xmlns:a16="http://schemas.microsoft.com/office/drawing/2014/main" id="{8D722CE0-31D8-42B2-BBF5-DD37F5DA4E7E}"/>
                </a:ext>
              </a:extLst>
            </p:cNvPr>
            <p:cNvPicPr>
              <a:picLocks noChangeAspect="1"/>
            </p:cNvPicPr>
            <p:nvPr/>
          </p:nvPicPr>
          <p:blipFill>
            <a:blip r:embed="rId5"/>
            <a:stretch>
              <a:fillRect/>
            </a:stretch>
          </p:blipFill>
          <p:spPr>
            <a:xfrm>
              <a:off x="365761" y="1420368"/>
              <a:ext cx="2834640" cy="417852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CABCBE35-8F0C-4DBD-A89F-F70B4408FCF5}"/>
                </a:ext>
              </a:extLst>
            </p:cNvPr>
            <p:cNvSpPr/>
            <p:nvPr/>
          </p:nvSpPr>
          <p:spPr>
            <a:xfrm>
              <a:off x="761999" y="4148919"/>
              <a:ext cx="2219325" cy="4094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3">
            <a:extLst>
              <a:ext uri="{FF2B5EF4-FFF2-40B4-BE49-F238E27FC236}">
                <a16:creationId xmlns:a16="http://schemas.microsoft.com/office/drawing/2014/main" id="{6CCE8D72-108F-4692-9EF3-4AB07D427CAF}"/>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17</a:t>
            </a:fld>
            <a:endParaRPr dirty="0"/>
          </a:p>
        </p:txBody>
      </p:sp>
    </p:spTree>
    <p:custDataLst>
      <p:tags r:id="rId1"/>
    </p:custDataLst>
    <p:extLst>
      <p:ext uri="{BB962C8B-B14F-4D97-AF65-F5344CB8AC3E}">
        <p14:creationId xmlns:p14="http://schemas.microsoft.com/office/powerpoint/2010/main" val="3723836115"/>
      </p:ext>
    </p:extLst>
  </p:cSld>
  <p:clrMapOvr>
    <a:masterClrMapping/>
  </p:clrMapOvr>
  <mc:AlternateContent xmlns:mc="http://schemas.openxmlformats.org/markup-compatibility/2006" xmlns:p14="http://schemas.microsoft.com/office/powerpoint/2010/main">
    <mc:Choice Requires="p14">
      <p:transition spd="slow" p14:dur="2000" advTm="58260"/>
    </mc:Choice>
    <mc:Fallback xmlns="">
      <p:transition spd="slow" advTm="5826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91440"/>
            <a:ext cx="11388592" cy="548640"/>
          </a:xfrm>
        </p:spPr>
        <p:txBody>
          <a:bodyPr>
            <a:noAutofit/>
          </a:bodyPr>
          <a:lstStyle/>
          <a:p>
            <a:r>
              <a:rPr lang="en-US" dirty="0"/>
              <a:t>View/Edit/Export Test Settings and Tools (Continued)</a:t>
            </a:r>
          </a:p>
        </p:txBody>
      </p:sp>
      <p:pic>
        <p:nvPicPr>
          <p:cNvPr id="17" name="Picture 16">
            <a:extLst>
              <a:ext uri="{FF2B5EF4-FFF2-40B4-BE49-F238E27FC236}">
                <a16:creationId xmlns:a16="http://schemas.microsoft.com/office/drawing/2014/main" id="{D350508F-0EDA-4F76-9212-F1E3E25DDBA6}"/>
              </a:ext>
            </a:extLst>
          </p:cNvPr>
          <p:cNvPicPr>
            <a:picLocks noChangeAspect="1"/>
          </p:cNvPicPr>
          <p:nvPr/>
        </p:nvPicPr>
        <p:blipFill>
          <a:blip r:embed="rId4"/>
          <a:stretch>
            <a:fillRect/>
          </a:stretch>
        </p:blipFill>
        <p:spPr>
          <a:xfrm>
            <a:off x="365760" y="1420368"/>
            <a:ext cx="2834640" cy="417852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ED9DD3C7-762B-4CFA-AEC5-1C6A062175B4}"/>
              </a:ext>
            </a:extLst>
          </p:cNvPr>
          <p:cNvSpPr/>
          <p:nvPr/>
        </p:nvSpPr>
        <p:spPr>
          <a:xfrm>
            <a:off x="723900" y="4148919"/>
            <a:ext cx="2266950" cy="4094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626CFB-7061-46D1-8C5D-66AA2497EF81}"/>
              </a:ext>
            </a:extLst>
          </p:cNvPr>
          <p:cNvPicPr>
            <a:picLocks noChangeAspect="1"/>
          </p:cNvPicPr>
          <p:nvPr/>
        </p:nvPicPr>
        <p:blipFill>
          <a:blip r:embed="rId5"/>
          <a:stretch>
            <a:fillRect/>
          </a:stretch>
        </p:blipFill>
        <p:spPr>
          <a:xfrm>
            <a:off x="4026090" y="1653721"/>
            <a:ext cx="6579997" cy="355055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DD8B7F8-3305-44CD-9C19-AB94B3137E61}"/>
              </a:ext>
            </a:extLst>
          </p:cNvPr>
          <p:cNvSpPr/>
          <p:nvPr/>
        </p:nvSpPr>
        <p:spPr>
          <a:xfrm>
            <a:off x="5936776" y="3509629"/>
            <a:ext cx="2674961" cy="352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C7F5017-5C70-4199-B79C-F1600B6B4DCE}"/>
              </a:ext>
            </a:extLst>
          </p:cNvPr>
          <p:cNvSpPr/>
          <p:nvPr/>
        </p:nvSpPr>
        <p:spPr>
          <a:xfrm>
            <a:off x="6082352" y="4615373"/>
            <a:ext cx="873457" cy="5094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a:extLst>
              <a:ext uri="{FF2B5EF4-FFF2-40B4-BE49-F238E27FC236}">
                <a16:creationId xmlns:a16="http://schemas.microsoft.com/office/drawing/2014/main" id="{63BCB00B-3051-43E7-861A-85734445E5AA}"/>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18</a:t>
            </a:fld>
            <a:endParaRPr dirty="0"/>
          </a:p>
        </p:txBody>
      </p:sp>
    </p:spTree>
    <p:custDataLst>
      <p:tags r:id="rId1"/>
    </p:custDataLst>
    <p:extLst>
      <p:ext uri="{BB962C8B-B14F-4D97-AF65-F5344CB8AC3E}">
        <p14:creationId xmlns:p14="http://schemas.microsoft.com/office/powerpoint/2010/main" val="907116448"/>
      </p:ext>
    </p:extLst>
  </p:cSld>
  <p:clrMapOvr>
    <a:masterClrMapping/>
  </p:clrMapOvr>
  <mc:AlternateContent xmlns:mc="http://schemas.openxmlformats.org/markup-compatibility/2006" xmlns:p14="http://schemas.microsoft.com/office/powerpoint/2010/main">
    <mc:Choice Requires="p14">
      <p:transition spd="slow" p14:dur="2000" advTm="20430"/>
    </mc:Choice>
    <mc:Fallback xmlns="">
      <p:transition spd="slow" advTm="2043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View/Edit/Export Test Settings and Tools Results</a:t>
            </a:r>
          </a:p>
        </p:txBody>
      </p:sp>
      <p:grpSp>
        <p:nvGrpSpPr>
          <p:cNvPr id="2" name="Group 1">
            <a:extLst>
              <a:ext uri="{FF2B5EF4-FFF2-40B4-BE49-F238E27FC236}">
                <a16:creationId xmlns:a16="http://schemas.microsoft.com/office/drawing/2014/main" id="{D71DD0C1-E9FC-4E2C-97EA-B4B742CD5AB2}"/>
              </a:ext>
            </a:extLst>
          </p:cNvPr>
          <p:cNvGrpSpPr/>
          <p:nvPr/>
        </p:nvGrpSpPr>
        <p:grpSpPr>
          <a:xfrm>
            <a:off x="2054579" y="1527048"/>
            <a:ext cx="8110138" cy="3803904"/>
            <a:chOff x="1902135" y="2029961"/>
            <a:chExt cx="8110138" cy="3803904"/>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727" y="2029961"/>
              <a:ext cx="7832546" cy="3803904"/>
            </a:xfrm>
            <a:prstGeom prst="rect">
              <a:avLst/>
            </a:prstGeom>
            <a:solidFill>
              <a:schemeClr val="bg1"/>
            </a:solidFill>
            <a:ln w="9525">
              <a:solidFill>
                <a:schemeClr val="tx1">
                  <a:lumMod val="50000"/>
                  <a:lumOff val="50000"/>
                </a:schemeClr>
              </a:solidFill>
            </a:ln>
            <a:effectLst>
              <a:outerShdw blurRad="292100" dist="139700" dir="2700000" algn="tl" rotWithShape="0">
                <a:srgbClr val="333333">
                  <a:alpha val="65000"/>
                </a:srgbClr>
              </a:outerShdw>
            </a:effectLst>
          </p:spPr>
        </p:pic>
        <p:sp>
          <p:nvSpPr>
            <p:cNvPr id="11" name="Down Arrow 10"/>
            <p:cNvSpPr/>
            <p:nvPr/>
          </p:nvSpPr>
          <p:spPr>
            <a:xfrm rot="16200000">
              <a:off x="2016468" y="460480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own Arrow 10">
            <a:extLst>
              <a:ext uri="{FF2B5EF4-FFF2-40B4-BE49-F238E27FC236}">
                <a16:creationId xmlns:a16="http://schemas.microsoft.com/office/drawing/2014/main" id="{97075C38-7879-4401-BC80-8571B0B7EA38}"/>
              </a:ext>
            </a:extLst>
          </p:cNvPr>
          <p:cNvSpPr/>
          <p:nvPr/>
        </p:nvSpPr>
        <p:spPr>
          <a:xfrm rot="16200000">
            <a:off x="1836725" y="162222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3DD10E00-CC9C-437D-AF47-BE49E811F357}"/>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19</a:t>
            </a:fld>
            <a:endParaRPr dirty="0"/>
          </a:p>
        </p:txBody>
      </p:sp>
    </p:spTree>
    <p:custDataLst>
      <p:tags r:id="rId1"/>
    </p:custDataLst>
    <p:extLst>
      <p:ext uri="{BB962C8B-B14F-4D97-AF65-F5344CB8AC3E}">
        <p14:creationId xmlns:p14="http://schemas.microsoft.com/office/powerpoint/2010/main" val="2739571567"/>
      </p:ext>
    </p:extLst>
  </p:cSld>
  <p:clrMapOvr>
    <a:masterClrMapping/>
  </p:clrMapOvr>
  <mc:AlternateContent xmlns:mc="http://schemas.openxmlformats.org/markup-compatibility/2006" xmlns:p14="http://schemas.microsoft.com/office/powerpoint/2010/main">
    <mc:Choice Requires="p14">
      <p:transition spd="slow" p14:dur="2000" advTm="28100"/>
    </mc:Choice>
    <mc:Fallback xmlns="">
      <p:transition spd="slow" advTm="281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867" y="997528"/>
            <a:ext cx="10966265" cy="4946072"/>
          </a:xfrm>
        </p:spPr>
        <p:txBody>
          <a:bodyPr>
            <a:normAutofit fontScale="92500" lnSpcReduction="20000"/>
          </a:bodyPr>
          <a:lstStyle/>
          <a:p>
            <a:pPr marL="457200" indent="-457200">
              <a:buAutoNum type="arabicPeriod"/>
            </a:pPr>
            <a:r>
              <a:rPr lang="en-US" dirty="0">
                <a:solidFill>
                  <a:srgbClr val="505A08"/>
                </a:solidFill>
              </a:rPr>
              <a:t>Activating your Account and Navigating through TIDE</a:t>
            </a:r>
          </a:p>
          <a:p>
            <a:pPr marL="457200" indent="-457200">
              <a:buAutoNum type="arabicPeriod"/>
            </a:pPr>
            <a:r>
              <a:rPr lang="en-US" dirty="0">
                <a:solidFill>
                  <a:srgbClr val="505A08"/>
                </a:solidFill>
              </a:rPr>
              <a:t>Adding and Editing users</a:t>
            </a:r>
          </a:p>
          <a:p>
            <a:pPr marL="457200" indent="-457200">
              <a:buAutoNum type="arabicPeriod"/>
            </a:pPr>
            <a:r>
              <a:rPr lang="en-US" b="1" dirty="0">
                <a:solidFill>
                  <a:srgbClr val="505A08"/>
                </a:solidFill>
              </a:rPr>
              <a:t>Adding and Editing Students and Student Test Settings</a:t>
            </a:r>
          </a:p>
          <a:p>
            <a:pPr marL="457200" indent="-457200">
              <a:buAutoNum type="arabicPeriod"/>
            </a:pPr>
            <a:r>
              <a:rPr lang="en-US" dirty="0">
                <a:solidFill>
                  <a:srgbClr val="505A08"/>
                </a:solidFill>
              </a:rPr>
              <a:t>Adding Students with a Temporary ID </a:t>
            </a:r>
            <a:r>
              <a:rPr lang="en-US" i="1" dirty="0">
                <a:solidFill>
                  <a:srgbClr val="505A08"/>
                </a:solidFill>
              </a:rPr>
              <a:t>(for Screener only)</a:t>
            </a:r>
          </a:p>
          <a:p>
            <a:pPr marL="457200" indent="-457200">
              <a:buAutoNum type="arabicPeriod"/>
            </a:pPr>
            <a:r>
              <a:rPr lang="en-US" dirty="0">
                <a:solidFill>
                  <a:srgbClr val="505A08"/>
                </a:solidFill>
              </a:rPr>
              <a:t>Managing Rosters</a:t>
            </a:r>
          </a:p>
          <a:p>
            <a:pPr marL="457200" indent="-457200">
              <a:buAutoNum type="arabicPeriod"/>
            </a:pPr>
            <a:r>
              <a:rPr lang="en-US" dirty="0">
                <a:solidFill>
                  <a:srgbClr val="505A08"/>
                </a:solidFill>
              </a:rPr>
              <a:t>Appeals Process</a:t>
            </a:r>
          </a:p>
          <a:p>
            <a:pPr marL="457200" indent="-457200">
              <a:buAutoNum type="arabicPeriod"/>
            </a:pPr>
            <a:r>
              <a:rPr lang="en-US" dirty="0">
                <a:solidFill>
                  <a:srgbClr val="505A08"/>
                </a:solidFill>
              </a:rPr>
              <a:t>Printing Test Tickets and Pre-ID Labels</a:t>
            </a:r>
          </a:p>
          <a:p>
            <a:pPr marL="457200" indent="-457200">
              <a:buAutoNum type="arabicPeriod"/>
            </a:pPr>
            <a:r>
              <a:rPr lang="en-US" dirty="0">
                <a:solidFill>
                  <a:srgbClr val="505A08"/>
                </a:solidFill>
              </a:rPr>
              <a:t>Ordering Paper, Large Print, and Braille Tests and </a:t>
            </a:r>
            <a:r>
              <a:rPr lang="en-US">
                <a:solidFill>
                  <a:srgbClr val="505A08"/>
                </a:solidFill>
              </a:rPr>
              <a:t>Tracking Shipments*</a:t>
            </a:r>
            <a:endParaRPr lang="en-US" dirty="0">
              <a:solidFill>
                <a:srgbClr val="505A08"/>
              </a:solidFill>
            </a:endParaRPr>
          </a:p>
          <a:p>
            <a:pPr marL="457200" indent="-457200">
              <a:buAutoNum type="arabicPeriod"/>
            </a:pPr>
            <a:r>
              <a:rPr lang="en-US" dirty="0">
                <a:solidFill>
                  <a:srgbClr val="505A08"/>
                </a:solidFill>
              </a:rPr>
              <a:t>Entering Reason Not Tested Codes </a:t>
            </a:r>
            <a:r>
              <a:rPr lang="en-US" i="1" dirty="0">
                <a:solidFill>
                  <a:srgbClr val="505A08"/>
                </a:solidFill>
              </a:rPr>
              <a:t>(for Summative administration only)</a:t>
            </a:r>
            <a:endParaRPr lang="en-US" dirty="0">
              <a:solidFill>
                <a:srgbClr val="505A08"/>
              </a:solidFill>
            </a:endParaRPr>
          </a:p>
        </p:txBody>
      </p:sp>
      <p:sp>
        <p:nvSpPr>
          <p:cNvPr id="3" name="Title 2"/>
          <p:cNvSpPr>
            <a:spLocks noGrp="1"/>
          </p:cNvSpPr>
          <p:nvPr>
            <p:ph type="title"/>
          </p:nvPr>
        </p:nvSpPr>
        <p:spPr/>
        <p:txBody>
          <a:bodyPr>
            <a:noAutofit/>
          </a:bodyPr>
          <a:lstStyle/>
          <a:p>
            <a:r>
              <a:rPr lang="en-US" dirty="0"/>
              <a:t>TIDE Training Modules</a:t>
            </a:r>
          </a:p>
        </p:txBody>
      </p:sp>
      <p:sp>
        <p:nvSpPr>
          <p:cNvPr id="4" name="Slide Number Placeholder 3"/>
          <p:cNvSpPr>
            <a:spLocks noGrp="1"/>
          </p:cNvSpPr>
          <p:nvPr>
            <p:ph type="sldNum" sz="quarter" idx="10"/>
          </p:nvPr>
        </p:nvSpPr>
        <p:spPr/>
        <p:txBody>
          <a:bodyPr/>
          <a:lstStyle/>
          <a:p>
            <a:pPr algn="r"/>
            <a:fld id="{F3477EC8-074D-41C4-94AE-E9EA7CEEA348}" type="slidenum">
              <a:rPr/>
              <a:pPr algn="r"/>
              <a:t>2</a:t>
            </a:fld>
            <a:endParaRPr dirty="0"/>
          </a:p>
        </p:txBody>
      </p:sp>
      <p:sp>
        <p:nvSpPr>
          <p:cNvPr id="5" name="TextBox 4">
            <a:extLst>
              <a:ext uri="{FF2B5EF4-FFF2-40B4-BE49-F238E27FC236}">
                <a16:creationId xmlns:a16="http://schemas.microsoft.com/office/drawing/2014/main" id="{490324B7-66A0-4ABB-8B7D-123304932E75}"/>
              </a:ext>
            </a:extLst>
          </p:cNvPr>
          <p:cNvSpPr txBox="1"/>
          <p:nvPr/>
        </p:nvSpPr>
        <p:spPr>
          <a:xfrm>
            <a:off x="457200" y="5893740"/>
            <a:ext cx="7708970" cy="646331"/>
          </a:xfrm>
          <a:prstGeom prst="rect">
            <a:avLst/>
          </a:prstGeom>
          <a:noFill/>
        </p:spPr>
        <p:txBody>
          <a:bodyPr wrap="none" rtlCol="0">
            <a:spAutoFit/>
          </a:bodyPr>
          <a:lstStyle/>
          <a:p>
            <a:r>
              <a:rPr lang="en-US" dirty="0">
                <a:solidFill>
                  <a:srgbClr val="505A08"/>
                </a:solidFill>
              </a:rPr>
              <a:t>*Only applicable to states that elect to use the paper ordering module in TIDE</a:t>
            </a:r>
          </a:p>
          <a:p>
            <a:endParaRPr lang="en-US" dirty="0"/>
          </a:p>
        </p:txBody>
      </p:sp>
    </p:spTree>
    <p:custDataLst>
      <p:tags r:id="rId1"/>
    </p:custDataLst>
    <p:extLst>
      <p:ext uri="{BB962C8B-B14F-4D97-AF65-F5344CB8AC3E}">
        <p14:creationId xmlns:p14="http://schemas.microsoft.com/office/powerpoint/2010/main" val="98552250"/>
      </p:ext>
    </p:extLst>
  </p:cSld>
  <p:clrMapOvr>
    <a:masterClrMapping/>
  </p:clrMapOvr>
  <mc:AlternateContent xmlns:mc="http://schemas.openxmlformats.org/markup-compatibility/2006" xmlns:p14="http://schemas.microsoft.com/office/powerpoint/2010/main">
    <mc:Choice Requires="p14">
      <p:transition spd="slow" p14:dur="2000" advTm="27530"/>
    </mc:Choice>
    <mc:Fallback xmlns="">
      <p:transition spd="slow" advTm="2753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91440"/>
            <a:ext cx="11344056" cy="548640"/>
          </a:xfrm>
        </p:spPr>
        <p:txBody>
          <a:bodyPr>
            <a:normAutofit/>
          </a:bodyPr>
          <a:lstStyle/>
          <a:p>
            <a:r>
              <a:rPr lang="en-US" dirty="0"/>
              <a:t>View/Edit/Export Test Settings and Tools Results (Continued)</a:t>
            </a:r>
          </a:p>
        </p:txBody>
      </p:sp>
      <p:grpSp>
        <p:nvGrpSpPr>
          <p:cNvPr id="2" name="Group 1">
            <a:extLst>
              <a:ext uri="{FF2B5EF4-FFF2-40B4-BE49-F238E27FC236}">
                <a16:creationId xmlns:a16="http://schemas.microsoft.com/office/drawing/2014/main" id="{F2FCAE9B-5141-4D44-81E5-19604119DD54}"/>
              </a:ext>
            </a:extLst>
          </p:cNvPr>
          <p:cNvGrpSpPr/>
          <p:nvPr/>
        </p:nvGrpSpPr>
        <p:grpSpPr>
          <a:xfrm>
            <a:off x="2179727" y="2029961"/>
            <a:ext cx="7832546" cy="3803904"/>
            <a:chOff x="2179727" y="2029961"/>
            <a:chExt cx="7832546" cy="380390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727" y="2029961"/>
              <a:ext cx="7832546" cy="3803904"/>
            </a:xfrm>
            <a:prstGeom prst="rect">
              <a:avLst/>
            </a:prstGeom>
            <a:solidFill>
              <a:schemeClr val="bg1"/>
            </a:solidFill>
            <a:ln w="9525">
              <a:solidFill>
                <a:schemeClr val="tx1">
                  <a:lumMod val="50000"/>
                  <a:lumOff val="50000"/>
                </a:schemeClr>
              </a:solidFill>
            </a:ln>
            <a:effectLst>
              <a:outerShdw blurRad="292100" dist="139700" dir="2700000" algn="tl" rotWithShape="0">
                <a:srgbClr val="333333">
                  <a:alpha val="65000"/>
                </a:srgbClr>
              </a:outerShdw>
            </a:effectLst>
          </p:spPr>
        </p:pic>
        <p:sp>
          <p:nvSpPr>
            <p:cNvPr id="10" name="Down Arrow 9"/>
            <p:cNvSpPr/>
            <p:nvPr/>
          </p:nvSpPr>
          <p:spPr>
            <a:xfrm rot="5400000">
              <a:off x="5484335" y="257334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p:cNvSpPr/>
          <p:nvPr/>
        </p:nvSpPr>
        <p:spPr>
          <a:xfrm>
            <a:off x="2154831" y="2634019"/>
            <a:ext cx="1502768" cy="4884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F3A27D39-37B6-433E-933F-70AB00A7E9FB}"/>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20</a:t>
            </a:fld>
            <a:endParaRPr dirty="0"/>
          </a:p>
        </p:txBody>
      </p:sp>
    </p:spTree>
    <p:custDataLst>
      <p:tags r:id="rId1"/>
    </p:custDataLst>
    <p:extLst>
      <p:ext uri="{BB962C8B-B14F-4D97-AF65-F5344CB8AC3E}">
        <p14:creationId xmlns:p14="http://schemas.microsoft.com/office/powerpoint/2010/main" val="1987439448"/>
      </p:ext>
    </p:extLst>
  </p:cSld>
  <p:clrMapOvr>
    <a:masterClrMapping/>
  </p:clrMapOvr>
  <mc:AlternateContent xmlns:mc="http://schemas.openxmlformats.org/markup-compatibility/2006" xmlns:p14="http://schemas.microsoft.com/office/powerpoint/2010/main">
    <mc:Choice Requires="p14">
      <p:transition spd="slow" p14:dur="2000" advTm="22780"/>
    </mc:Choice>
    <mc:Fallback xmlns="">
      <p:transition spd="slow" advTm="2278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Upload Student Settings</a:t>
            </a:r>
          </a:p>
        </p:txBody>
      </p:sp>
      <p:sp>
        <p:nvSpPr>
          <p:cNvPr id="28" name="Arrow: Left 27">
            <a:extLst>
              <a:ext uri="{FF2B5EF4-FFF2-40B4-BE49-F238E27FC236}">
                <a16:creationId xmlns:a16="http://schemas.microsoft.com/office/drawing/2014/main" id="{0230AAF8-B010-4ACA-82BD-FD0E30E33091}"/>
              </a:ext>
            </a:extLst>
          </p:cNvPr>
          <p:cNvSpPr/>
          <p:nvPr/>
        </p:nvSpPr>
        <p:spPr>
          <a:xfrm>
            <a:off x="8041359" y="2043975"/>
            <a:ext cx="773328" cy="45339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9" name="Arrow: Left 28">
            <a:extLst>
              <a:ext uri="{FF2B5EF4-FFF2-40B4-BE49-F238E27FC236}">
                <a16:creationId xmlns:a16="http://schemas.microsoft.com/office/drawing/2014/main" id="{5202FBBD-BFA3-4DE3-A84A-FC091E1F9FD6}"/>
              </a:ext>
            </a:extLst>
          </p:cNvPr>
          <p:cNvSpPr/>
          <p:nvPr/>
        </p:nvSpPr>
        <p:spPr>
          <a:xfrm>
            <a:off x="8219581" y="2700081"/>
            <a:ext cx="773328" cy="45339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18" name="Picture 17">
            <a:extLst>
              <a:ext uri="{FF2B5EF4-FFF2-40B4-BE49-F238E27FC236}">
                <a16:creationId xmlns:a16="http://schemas.microsoft.com/office/drawing/2014/main" id="{5B9221EB-C979-42A3-B6DD-D067817C7CEE}"/>
              </a:ext>
            </a:extLst>
          </p:cNvPr>
          <p:cNvPicPr>
            <a:picLocks noChangeAspect="1"/>
          </p:cNvPicPr>
          <p:nvPr/>
        </p:nvPicPr>
        <p:blipFill>
          <a:blip r:embed="rId4"/>
          <a:stretch>
            <a:fillRect/>
          </a:stretch>
        </p:blipFill>
        <p:spPr>
          <a:xfrm>
            <a:off x="1102554" y="1310379"/>
            <a:ext cx="2926080" cy="431331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40ADE84D-544F-4F58-8CAE-229A0B0BCC83}"/>
              </a:ext>
            </a:extLst>
          </p:cNvPr>
          <p:cNvSpPr/>
          <p:nvPr/>
        </p:nvSpPr>
        <p:spPr>
          <a:xfrm>
            <a:off x="1102554" y="4497972"/>
            <a:ext cx="2926080" cy="286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3">
            <a:extLst>
              <a:ext uri="{FF2B5EF4-FFF2-40B4-BE49-F238E27FC236}">
                <a16:creationId xmlns:a16="http://schemas.microsoft.com/office/drawing/2014/main" id="{0E078A72-39DC-4DE1-B470-85E9160CE8B6}"/>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21</a:t>
            </a:fld>
            <a:endParaRPr dirty="0"/>
          </a:p>
        </p:txBody>
      </p:sp>
      <p:pic>
        <p:nvPicPr>
          <p:cNvPr id="4" name="Picture 3">
            <a:extLst>
              <a:ext uri="{FF2B5EF4-FFF2-40B4-BE49-F238E27FC236}">
                <a16:creationId xmlns:a16="http://schemas.microsoft.com/office/drawing/2014/main" id="{BBFB1CE9-CF82-36AA-A6B4-6F3653B06EC0}"/>
              </a:ext>
            </a:extLst>
          </p:cNvPr>
          <p:cNvPicPr>
            <a:picLocks noChangeAspect="1"/>
          </p:cNvPicPr>
          <p:nvPr/>
        </p:nvPicPr>
        <p:blipFill>
          <a:blip r:embed="rId5"/>
          <a:stretch>
            <a:fillRect/>
          </a:stretch>
        </p:blipFill>
        <p:spPr>
          <a:xfrm>
            <a:off x="4920367" y="1507535"/>
            <a:ext cx="5070186" cy="355062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9" name="Arrow: Left 8">
            <a:extLst>
              <a:ext uri="{FF2B5EF4-FFF2-40B4-BE49-F238E27FC236}">
                <a16:creationId xmlns:a16="http://schemas.microsoft.com/office/drawing/2014/main" id="{297DE04A-9EFE-4433-6CCE-489C0069BFC7}"/>
              </a:ext>
            </a:extLst>
          </p:cNvPr>
          <p:cNvSpPr/>
          <p:nvPr/>
        </p:nvSpPr>
        <p:spPr>
          <a:xfrm>
            <a:off x="7002847" y="4070178"/>
            <a:ext cx="630904" cy="2587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877B9CC5-33E1-F620-1A1E-4D2C7150A1A9}"/>
              </a:ext>
            </a:extLst>
          </p:cNvPr>
          <p:cNvSpPr/>
          <p:nvPr/>
        </p:nvSpPr>
        <p:spPr>
          <a:xfrm>
            <a:off x="8948603" y="3297099"/>
            <a:ext cx="630904" cy="2587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C232396-D456-BD28-60BE-69AF35A87C72}"/>
              </a:ext>
            </a:extLst>
          </p:cNvPr>
          <p:cNvSpPr/>
          <p:nvPr/>
        </p:nvSpPr>
        <p:spPr>
          <a:xfrm>
            <a:off x="7002847" y="4641457"/>
            <a:ext cx="1104797" cy="258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25608929"/>
      </p:ext>
    </p:extLst>
  </p:cSld>
  <p:clrMapOvr>
    <a:masterClrMapping/>
  </p:clrMapOvr>
  <mc:AlternateContent xmlns:mc="http://schemas.openxmlformats.org/markup-compatibility/2006" xmlns:p14="http://schemas.microsoft.com/office/powerpoint/2010/main">
    <mc:Choice Requires="p14">
      <p:transition spd="slow" p14:dur="2000" advTm="100440"/>
    </mc:Choice>
    <mc:Fallback xmlns="">
      <p:transition spd="slow" advTm="10044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Upload Student Settings (Continued)</a:t>
            </a:r>
          </a:p>
        </p:txBody>
      </p:sp>
      <p:pic>
        <p:nvPicPr>
          <p:cNvPr id="14" name="Picture 13">
            <a:extLst>
              <a:ext uri="{FF2B5EF4-FFF2-40B4-BE49-F238E27FC236}">
                <a16:creationId xmlns:a16="http://schemas.microsoft.com/office/drawing/2014/main" id="{5819EF43-2A38-4E18-8F46-931828BE62B7}"/>
              </a:ext>
            </a:extLst>
          </p:cNvPr>
          <p:cNvPicPr>
            <a:picLocks noChangeAspect="1"/>
          </p:cNvPicPr>
          <p:nvPr/>
        </p:nvPicPr>
        <p:blipFill>
          <a:blip r:embed="rId4"/>
          <a:stretch>
            <a:fillRect/>
          </a:stretch>
        </p:blipFill>
        <p:spPr>
          <a:xfrm>
            <a:off x="365760" y="1414272"/>
            <a:ext cx="2926080" cy="431331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7002C9F2-47B4-4F56-9BE4-8F79A1DA0C07}"/>
              </a:ext>
            </a:extLst>
          </p:cNvPr>
          <p:cNvSpPr/>
          <p:nvPr/>
        </p:nvSpPr>
        <p:spPr>
          <a:xfrm>
            <a:off x="706954" y="4599301"/>
            <a:ext cx="2388671" cy="266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B9F24F5D-3DFC-474D-A83A-C3FB97C0C568}"/>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22</a:t>
            </a:fld>
            <a:endParaRPr dirty="0"/>
          </a:p>
        </p:txBody>
      </p:sp>
      <p:pic>
        <p:nvPicPr>
          <p:cNvPr id="2" name="Picture 1">
            <a:extLst>
              <a:ext uri="{FF2B5EF4-FFF2-40B4-BE49-F238E27FC236}">
                <a16:creationId xmlns:a16="http://schemas.microsoft.com/office/drawing/2014/main" id="{299BC0D6-EB92-5D96-1711-85950A13B9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8130" b="15872"/>
          <a:stretch/>
        </p:blipFill>
        <p:spPr>
          <a:xfrm>
            <a:off x="3730439" y="2408831"/>
            <a:ext cx="6935378" cy="202144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99E7A19C-0AC1-8866-5D5A-2B676FE53497}"/>
              </a:ext>
            </a:extLst>
          </p:cNvPr>
          <p:cNvPicPr>
            <a:picLocks noChangeAspect="1"/>
          </p:cNvPicPr>
          <p:nvPr/>
        </p:nvPicPr>
        <p:blipFill>
          <a:blip r:embed="rId6"/>
          <a:stretch>
            <a:fillRect/>
          </a:stretch>
        </p:blipFill>
        <p:spPr>
          <a:xfrm>
            <a:off x="5136057" y="4058432"/>
            <a:ext cx="4584141" cy="371845"/>
          </a:xfrm>
          <a:prstGeom prst="rect">
            <a:avLst/>
          </a:prstGeom>
        </p:spPr>
      </p:pic>
    </p:spTree>
    <p:custDataLst>
      <p:tags r:id="rId1"/>
    </p:custDataLst>
    <p:extLst>
      <p:ext uri="{BB962C8B-B14F-4D97-AF65-F5344CB8AC3E}">
        <p14:creationId xmlns:p14="http://schemas.microsoft.com/office/powerpoint/2010/main" val="180789678"/>
      </p:ext>
    </p:extLst>
  </p:cSld>
  <p:clrMapOvr>
    <a:masterClrMapping/>
  </p:clrMapOvr>
  <mc:AlternateContent xmlns:mc="http://schemas.openxmlformats.org/markup-compatibility/2006" xmlns:p14="http://schemas.microsoft.com/office/powerpoint/2010/main">
    <mc:Choice Requires="p14">
      <p:transition spd="slow" p14:dur="2000" advTm="64560"/>
    </mc:Choice>
    <mc:Fallback xmlns="">
      <p:transition spd="slow" advTm="6456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altLang="en-US" sz="2800" dirty="0">
                <a:solidFill>
                  <a:srgbClr val="505A08"/>
                </a:solidFill>
              </a:rPr>
              <a:t>For additional information, consult your state portal, which contains:</a:t>
            </a:r>
          </a:p>
          <a:p>
            <a:pPr marL="457200" indent="-457200">
              <a:buFont typeface="Wingdings" panose="05000000000000000000" pitchFamily="2" charset="2"/>
              <a:buChar char="§"/>
            </a:pPr>
            <a:r>
              <a:rPr lang="en-US" altLang="en-US" sz="2800" dirty="0">
                <a:solidFill>
                  <a:srgbClr val="505A08"/>
                </a:solidFill>
              </a:rPr>
              <a:t>Important announcements</a:t>
            </a:r>
          </a:p>
          <a:p>
            <a:pPr marL="457200" indent="-457200">
              <a:buFont typeface="Wingdings" panose="05000000000000000000" pitchFamily="2" charset="2"/>
              <a:buChar char="§"/>
            </a:pPr>
            <a:r>
              <a:rPr lang="en-US" altLang="en-US" sz="2800" i="1" dirty="0">
                <a:solidFill>
                  <a:srgbClr val="505A08"/>
                </a:solidFill>
              </a:rPr>
              <a:t>TIDE User Guide</a:t>
            </a:r>
          </a:p>
          <a:p>
            <a:endParaRPr lang="en-US" altLang="en-US" sz="2800" i="1" dirty="0">
              <a:solidFill>
                <a:srgbClr val="505A08"/>
              </a:solidFill>
            </a:endParaRPr>
          </a:p>
          <a:p>
            <a:r>
              <a:rPr lang="en-US" altLang="en-US" sz="2800" dirty="0">
                <a:solidFill>
                  <a:srgbClr val="505A08"/>
                </a:solidFill>
              </a:rPr>
              <a:t>For further assistance, please consult your state’s Help Desk.</a:t>
            </a:r>
          </a:p>
        </p:txBody>
      </p:sp>
      <p:sp>
        <p:nvSpPr>
          <p:cNvPr id="3" name="Title 2"/>
          <p:cNvSpPr>
            <a:spLocks noGrp="1"/>
          </p:cNvSpPr>
          <p:nvPr>
            <p:ph type="title"/>
          </p:nvPr>
        </p:nvSpPr>
        <p:spPr/>
        <p:txBody>
          <a:bodyPr>
            <a:noAutofit/>
          </a:bodyPr>
          <a:lstStyle/>
          <a:p>
            <a:r>
              <a:rPr lang="en-US" dirty="0"/>
              <a:t>Thank You!</a:t>
            </a:r>
          </a:p>
        </p:txBody>
      </p:sp>
      <p:sp>
        <p:nvSpPr>
          <p:cNvPr id="4" name="Slide Number Placeholder 3"/>
          <p:cNvSpPr>
            <a:spLocks noGrp="1"/>
          </p:cNvSpPr>
          <p:nvPr>
            <p:ph type="sldNum" sz="quarter" idx="10"/>
          </p:nvPr>
        </p:nvSpPr>
        <p:spPr/>
        <p:txBody>
          <a:bodyPr/>
          <a:lstStyle/>
          <a:p>
            <a:pPr algn="r"/>
            <a:fld id="{F3477EC8-074D-41C4-94AE-E9EA7CEEA348}" type="slidenum">
              <a:rPr/>
              <a:pPr algn="r"/>
              <a:t>23</a:t>
            </a:fld>
            <a:endParaRPr dirty="0"/>
          </a:p>
        </p:txBody>
      </p:sp>
    </p:spTree>
    <p:custDataLst>
      <p:tags r:id="rId1"/>
    </p:custDataLst>
    <p:extLst>
      <p:ext uri="{BB962C8B-B14F-4D97-AF65-F5344CB8AC3E}">
        <p14:creationId xmlns:p14="http://schemas.microsoft.com/office/powerpoint/2010/main" val="3280786194"/>
      </p:ext>
    </p:extLst>
  </p:cSld>
  <p:clrMapOvr>
    <a:masterClrMapping/>
  </p:clrMapOvr>
  <mc:AlternateContent xmlns:mc="http://schemas.openxmlformats.org/markup-compatibility/2006" xmlns:p14="http://schemas.microsoft.com/office/powerpoint/2010/main">
    <mc:Choice Requires="p14">
      <p:transition spd="slow" p14:dur="2000" advTm="21190"/>
    </mc:Choice>
    <mc:Fallback xmlns="">
      <p:transition spd="slow" advTm="211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Students</a:t>
            </a:r>
          </a:p>
        </p:txBody>
      </p:sp>
      <p:grpSp>
        <p:nvGrpSpPr>
          <p:cNvPr id="10" name="Group 9">
            <a:extLst>
              <a:ext uri="{FF2B5EF4-FFF2-40B4-BE49-F238E27FC236}">
                <a16:creationId xmlns:a16="http://schemas.microsoft.com/office/drawing/2014/main" id="{0E9C07C1-0B95-43F4-A7E6-F637EB4CB3ED}"/>
              </a:ext>
            </a:extLst>
          </p:cNvPr>
          <p:cNvGrpSpPr/>
          <p:nvPr/>
        </p:nvGrpSpPr>
        <p:grpSpPr>
          <a:xfrm>
            <a:off x="4587474" y="1562218"/>
            <a:ext cx="3017052" cy="3966663"/>
            <a:chOff x="4587474" y="1562218"/>
            <a:chExt cx="3017052" cy="3966663"/>
          </a:xfrm>
        </p:grpSpPr>
        <p:pic>
          <p:nvPicPr>
            <p:cNvPr id="9" name="Picture 8">
              <a:extLst>
                <a:ext uri="{FF2B5EF4-FFF2-40B4-BE49-F238E27FC236}">
                  <a16:creationId xmlns:a16="http://schemas.microsoft.com/office/drawing/2014/main" id="{3EEDD573-E510-4C41-AA73-D980F8DCB5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87474" y="1562218"/>
              <a:ext cx="3017052" cy="396666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931C76C5-3FE5-4AA0-B02E-FCD59DFC22A4}"/>
                </a:ext>
              </a:extLst>
            </p:cNvPr>
            <p:cNvSpPr/>
            <p:nvPr/>
          </p:nvSpPr>
          <p:spPr>
            <a:xfrm>
              <a:off x="4686300" y="2883156"/>
              <a:ext cx="2828925" cy="1914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3">
            <a:extLst>
              <a:ext uri="{FF2B5EF4-FFF2-40B4-BE49-F238E27FC236}">
                <a16:creationId xmlns:a16="http://schemas.microsoft.com/office/drawing/2014/main" id="{FE8F1EEF-158E-467A-97DE-20D0F568B268}"/>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3</a:t>
            </a:fld>
            <a:endParaRPr dirty="0"/>
          </a:p>
        </p:txBody>
      </p:sp>
    </p:spTree>
    <p:custDataLst>
      <p:tags r:id="rId1"/>
    </p:custDataLst>
    <p:extLst>
      <p:ext uri="{BB962C8B-B14F-4D97-AF65-F5344CB8AC3E}">
        <p14:creationId xmlns:p14="http://schemas.microsoft.com/office/powerpoint/2010/main" val="1756226708"/>
      </p:ext>
    </p:extLst>
  </p:cSld>
  <p:clrMapOvr>
    <a:masterClrMapping/>
  </p:clrMapOvr>
  <mc:AlternateContent xmlns:mc="http://schemas.openxmlformats.org/markup-compatibility/2006" xmlns:p14="http://schemas.microsoft.com/office/powerpoint/2010/main">
    <mc:Choice Requires="p14">
      <p:transition spd="slow" p14:dur="2000" advTm="23340"/>
    </mc:Choice>
    <mc:Fallback xmlns="">
      <p:transition spd="slow" advTm="233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Add Students</a:t>
            </a:r>
          </a:p>
        </p:txBody>
      </p:sp>
      <p:grpSp>
        <p:nvGrpSpPr>
          <p:cNvPr id="15" name="Group 14">
            <a:extLst>
              <a:ext uri="{FF2B5EF4-FFF2-40B4-BE49-F238E27FC236}">
                <a16:creationId xmlns:a16="http://schemas.microsoft.com/office/drawing/2014/main" id="{486AD12B-AA92-41F2-8D89-F5ABD8934F58}"/>
              </a:ext>
            </a:extLst>
          </p:cNvPr>
          <p:cNvGrpSpPr/>
          <p:nvPr/>
        </p:nvGrpSpPr>
        <p:grpSpPr>
          <a:xfrm>
            <a:off x="365760" y="1655758"/>
            <a:ext cx="2831924" cy="3723267"/>
            <a:chOff x="365760" y="1655758"/>
            <a:chExt cx="2831924" cy="3723267"/>
          </a:xfrm>
        </p:grpSpPr>
        <p:pic>
          <p:nvPicPr>
            <p:cNvPr id="12" name="Picture 11">
              <a:extLst>
                <a:ext uri="{FF2B5EF4-FFF2-40B4-BE49-F238E27FC236}">
                  <a16:creationId xmlns:a16="http://schemas.microsoft.com/office/drawing/2014/main" id="{4EA589E7-4FAC-4193-A670-85F9FE7C11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5760" y="1655758"/>
              <a:ext cx="2831924" cy="37232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3A16E759-9184-49F3-A64A-316652F70868}"/>
                </a:ext>
              </a:extLst>
            </p:cNvPr>
            <p:cNvSpPr/>
            <p:nvPr/>
          </p:nvSpPr>
          <p:spPr>
            <a:xfrm>
              <a:off x="601249" y="3133725"/>
              <a:ext cx="2430050" cy="1619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57DCF2C-65BA-4DA4-B09F-5AA4CE20E113}"/>
              </a:ext>
            </a:extLst>
          </p:cNvPr>
          <p:cNvGrpSpPr/>
          <p:nvPr/>
        </p:nvGrpSpPr>
        <p:grpSpPr>
          <a:xfrm>
            <a:off x="3248830" y="1984117"/>
            <a:ext cx="520009" cy="2889765"/>
            <a:chOff x="3283678" y="1979299"/>
            <a:chExt cx="609781" cy="2854703"/>
          </a:xfrm>
        </p:grpSpPr>
        <p:sp>
          <p:nvSpPr>
            <p:cNvPr id="13" name="Down Arrow 6">
              <a:extLst>
                <a:ext uri="{FF2B5EF4-FFF2-40B4-BE49-F238E27FC236}">
                  <a16:creationId xmlns:a16="http://schemas.microsoft.com/office/drawing/2014/main" id="{A8D8D82C-036E-4331-8836-407D8F3D9625}"/>
                </a:ext>
              </a:extLst>
            </p:cNvPr>
            <p:cNvSpPr/>
            <p:nvPr/>
          </p:nvSpPr>
          <p:spPr>
            <a:xfrm rot="16200000">
              <a:off x="3412895" y="1879848"/>
              <a:ext cx="381113" cy="5800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4" name="Down Arrow 6">
              <a:extLst>
                <a:ext uri="{FF2B5EF4-FFF2-40B4-BE49-F238E27FC236}">
                  <a16:creationId xmlns:a16="http://schemas.microsoft.com/office/drawing/2014/main" id="{878D9D06-B2D8-4DDA-970E-69A4BC44A2D6}"/>
                </a:ext>
              </a:extLst>
            </p:cNvPr>
            <p:cNvSpPr/>
            <p:nvPr/>
          </p:nvSpPr>
          <p:spPr>
            <a:xfrm rot="16200000">
              <a:off x="3398011" y="433855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pSp>
      <p:sp>
        <p:nvSpPr>
          <p:cNvPr id="16" name="Slide Number Placeholder 3">
            <a:extLst>
              <a:ext uri="{FF2B5EF4-FFF2-40B4-BE49-F238E27FC236}">
                <a16:creationId xmlns:a16="http://schemas.microsoft.com/office/drawing/2014/main" id="{AD6226B8-0E0E-4736-A915-492622662EA4}"/>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4</a:t>
            </a:fld>
            <a:endParaRPr dirty="0"/>
          </a:p>
        </p:txBody>
      </p:sp>
      <p:pic>
        <p:nvPicPr>
          <p:cNvPr id="5" name="Picture 4">
            <a:extLst>
              <a:ext uri="{FF2B5EF4-FFF2-40B4-BE49-F238E27FC236}">
                <a16:creationId xmlns:a16="http://schemas.microsoft.com/office/drawing/2014/main" id="{2BDCF3FA-9D87-4249-8DF3-869C8A80E8DF}"/>
              </a:ext>
            </a:extLst>
          </p:cNvPr>
          <p:cNvPicPr>
            <a:picLocks noChangeAspect="1"/>
          </p:cNvPicPr>
          <p:nvPr/>
        </p:nvPicPr>
        <p:blipFill>
          <a:blip r:embed="rId5"/>
          <a:stretch>
            <a:fillRect/>
          </a:stretch>
        </p:blipFill>
        <p:spPr>
          <a:xfrm>
            <a:off x="3811653" y="1655758"/>
            <a:ext cx="7903762" cy="3542544"/>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Tree>
    <p:custDataLst>
      <p:tags r:id="rId1"/>
    </p:custDataLst>
    <p:extLst>
      <p:ext uri="{BB962C8B-B14F-4D97-AF65-F5344CB8AC3E}">
        <p14:creationId xmlns:p14="http://schemas.microsoft.com/office/powerpoint/2010/main" val="2308612209"/>
      </p:ext>
    </p:extLst>
  </p:cSld>
  <p:clrMapOvr>
    <a:masterClrMapping/>
  </p:clrMapOvr>
  <mc:AlternateContent xmlns:mc="http://schemas.openxmlformats.org/markup-compatibility/2006" xmlns:p14="http://schemas.microsoft.com/office/powerpoint/2010/main">
    <mc:Choice Requires="p14">
      <p:transition spd="slow" p14:dur="2000" advTm="47580"/>
    </mc:Choice>
    <mc:Fallback xmlns="">
      <p:transition spd="slow" advTm="4758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Add Students (Continued)</a:t>
            </a:r>
          </a:p>
        </p:txBody>
      </p:sp>
      <p:grpSp>
        <p:nvGrpSpPr>
          <p:cNvPr id="15" name="Group 14">
            <a:extLst>
              <a:ext uri="{FF2B5EF4-FFF2-40B4-BE49-F238E27FC236}">
                <a16:creationId xmlns:a16="http://schemas.microsoft.com/office/drawing/2014/main" id="{A2C67A24-540C-4A44-8D47-B399E754AD9B}"/>
              </a:ext>
            </a:extLst>
          </p:cNvPr>
          <p:cNvGrpSpPr/>
          <p:nvPr/>
        </p:nvGrpSpPr>
        <p:grpSpPr>
          <a:xfrm>
            <a:off x="365760" y="1655758"/>
            <a:ext cx="2831924" cy="3723267"/>
            <a:chOff x="365760" y="1655758"/>
            <a:chExt cx="2831924" cy="3723267"/>
          </a:xfrm>
        </p:grpSpPr>
        <p:pic>
          <p:nvPicPr>
            <p:cNvPr id="16" name="Picture 15">
              <a:extLst>
                <a:ext uri="{FF2B5EF4-FFF2-40B4-BE49-F238E27FC236}">
                  <a16:creationId xmlns:a16="http://schemas.microsoft.com/office/drawing/2014/main" id="{578E8400-CFE6-44C3-9A97-83B78D146C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5760" y="1655758"/>
              <a:ext cx="2831924" cy="37232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2B99B017-0AF6-4224-8A3F-592B1F11C8D8}"/>
                </a:ext>
              </a:extLst>
            </p:cNvPr>
            <p:cNvSpPr/>
            <p:nvPr/>
          </p:nvSpPr>
          <p:spPr>
            <a:xfrm>
              <a:off x="619125" y="3144556"/>
              <a:ext cx="2377622" cy="1415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3">
            <a:extLst>
              <a:ext uri="{FF2B5EF4-FFF2-40B4-BE49-F238E27FC236}">
                <a16:creationId xmlns:a16="http://schemas.microsoft.com/office/drawing/2014/main" id="{E3892C35-602E-4C20-A180-7810BBCB7195}"/>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5</a:t>
            </a:fld>
            <a:endParaRPr dirty="0"/>
          </a:p>
        </p:txBody>
      </p:sp>
      <p:pic>
        <p:nvPicPr>
          <p:cNvPr id="4" name="Picture 3">
            <a:extLst>
              <a:ext uri="{FF2B5EF4-FFF2-40B4-BE49-F238E27FC236}">
                <a16:creationId xmlns:a16="http://schemas.microsoft.com/office/drawing/2014/main" id="{3A4A2F56-793F-4A63-9F3D-572032B7412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32583" y="2004957"/>
            <a:ext cx="8263177" cy="3018471"/>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8" name="Arrow: Left 17">
            <a:extLst>
              <a:ext uri="{FF2B5EF4-FFF2-40B4-BE49-F238E27FC236}">
                <a16:creationId xmlns:a16="http://schemas.microsoft.com/office/drawing/2014/main" id="{7DE0FC5C-3223-4002-9142-4907C9005CB4}"/>
              </a:ext>
            </a:extLst>
          </p:cNvPr>
          <p:cNvSpPr/>
          <p:nvPr/>
        </p:nvSpPr>
        <p:spPr>
          <a:xfrm rot="10800000">
            <a:off x="6219133" y="4654807"/>
            <a:ext cx="836023" cy="5174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6709382"/>
      </p:ext>
    </p:extLst>
  </p:cSld>
  <p:clrMapOvr>
    <a:masterClrMapping/>
  </p:clrMapOvr>
  <mc:AlternateContent xmlns:mc="http://schemas.openxmlformats.org/markup-compatibility/2006" xmlns:p14="http://schemas.microsoft.com/office/powerpoint/2010/main">
    <mc:Choice Requires="p14">
      <p:transition spd="slow" p14:dur="2000" advTm="15900"/>
    </mc:Choice>
    <mc:Fallback xmlns="">
      <p:transition spd="slow" advTm="159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Domain Exemptions</a:t>
            </a:r>
          </a:p>
        </p:txBody>
      </p:sp>
      <p:sp>
        <p:nvSpPr>
          <p:cNvPr id="9" name="Slide Number Placeholder 3">
            <a:extLst>
              <a:ext uri="{FF2B5EF4-FFF2-40B4-BE49-F238E27FC236}">
                <a16:creationId xmlns:a16="http://schemas.microsoft.com/office/drawing/2014/main" id="{10DE6615-A709-4D08-AFB4-A24DD6C85AFD}"/>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6</a:t>
            </a:fld>
            <a:endParaRPr dirty="0"/>
          </a:p>
        </p:txBody>
      </p:sp>
      <p:pic>
        <p:nvPicPr>
          <p:cNvPr id="4" name="Picture 3">
            <a:extLst>
              <a:ext uri="{FF2B5EF4-FFF2-40B4-BE49-F238E27FC236}">
                <a16:creationId xmlns:a16="http://schemas.microsoft.com/office/drawing/2014/main" id="{0DB07F54-6511-4179-B0C2-86A6A25DF8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0555" y="2381150"/>
            <a:ext cx="11783377" cy="1876494"/>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7" name="Rectangle 16">
            <a:extLst>
              <a:ext uri="{FF2B5EF4-FFF2-40B4-BE49-F238E27FC236}">
                <a16:creationId xmlns:a16="http://schemas.microsoft.com/office/drawing/2014/main" id="{B5CA216A-7026-44E6-9428-851F05F63DEC}"/>
              </a:ext>
            </a:extLst>
          </p:cNvPr>
          <p:cNvSpPr/>
          <p:nvPr/>
        </p:nvSpPr>
        <p:spPr>
          <a:xfrm>
            <a:off x="941539" y="2902770"/>
            <a:ext cx="10308921" cy="2366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6">
            <a:extLst>
              <a:ext uri="{FF2B5EF4-FFF2-40B4-BE49-F238E27FC236}">
                <a16:creationId xmlns:a16="http://schemas.microsoft.com/office/drawing/2014/main" id="{E53FB719-E4B9-408D-939E-7E9556F97953}"/>
              </a:ext>
            </a:extLst>
          </p:cNvPr>
          <p:cNvSpPr/>
          <p:nvPr/>
        </p:nvSpPr>
        <p:spPr>
          <a:xfrm rot="16200000">
            <a:off x="282402" y="268882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Tree>
    <p:custDataLst>
      <p:tags r:id="rId1"/>
    </p:custDataLst>
    <p:extLst>
      <p:ext uri="{BB962C8B-B14F-4D97-AF65-F5344CB8AC3E}">
        <p14:creationId xmlns:p14="http://schemas.microsoft.com/office/powerpoint/2010/main" val="3188377179"/>
      </p:ext>
    </p:extLst>
  </p:cSld>
  <p:clrMapOvr>
    <a:masterClrMapping/>
  </p:clrMapOvr>
  <mc:AlternateContent xmlns:mc="http://schemas.openxmlformats.org/markup-compatibility/2006" xmlns:p14="http://schemas.microsoft.com/office/powerpoint/2010/main">
    <mc:Choice Requires="p14">
      <p:transition spd="slow" p14:dur="2000" advTm="16780"/>
    </mc:Choice>
    <mc:Fallback xmlns="">
      <p:transition spd="slow" advTm="1678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9D75BCA5-3662-46C5-BC2C-9F9CC66CA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967582" y="2099991"/>
            <a:ext cx="7474849" cy="2461933"/>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Down Arrow 7">
            <a:extLst>
              <a:ext uri="{FF2B5EF4-FFF2-40B4-BE49-F238E27FC236}">
                <a16:creationId xmlns:a16="http://schemas.microsoft.com/office/drawing/2014/main" id="{6A8F0BB5-E8F0-4494-AB5B-4787A748989D}"/>
              </a:ext>
            </a:extLst>
          </p:cNvPr>
          <p:cNvSpPr/>
          <p:nvPr/>
        </p:nvSpPr>
        <p:spPr>
          <a:xfrm rot="5400000">
            <a:off x="8259824" y="393118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3" name="Title 2"/>
          <p:cNvSpPr>
            <a:spLocks noGrp="1"/>
          </p:cNvSpPr>
          <p:nvPr>
            <p:ph type="title"/>
          </p:nvPr>
        </p:nvSpPr>
        <p:spPr/>
        <p:txBody>
          <a:bodyPr>
            <a:noAutofit/>
          </a:bodyPr>
          <a:lstStyle/>
          <a:p>
            <a:r>
              <a:rPr lang="en-US" dirty="0"/>
              <a:t>View/Edit/Export Students</a:t>
            </a:r>
          </a:p>
        </p:txBody>
      </p:sp>
      <p:grpSp>
        <p:nvGrpSpPr>
          <p:cNvPr id="11" name="Group 10">
            <a:extLst>
              <a:ext uri="{FF2B5EF4-FFF2-40B4-BE49-F238E27FC236}">
                <a16:creationId xmlns:a16="http://schemas.microsoft.com/office/drawing/2014/main" id="{92DC0350-6D21-4DB1-8633-142C0FC04316}"/>
              </a:ext>
            </a:extLst>
          </p:cNvPr>
          <p:cNvGrpSpPr/>
          <p:nvPr/>
        </p:nvGrpSpPr>
        <p:grpSpPr>
          <a:xfrm>
            <a:off x="365760" y="1658806"/>
            <a:ext cx="2831925" cy="3723268"/>
            <a:chOff x="365760" y="1658806"/>
            <a:chExt cx="2831925" cy="3723268"/>
          </a:xfrm>
        </p:grpSpPr>
        <p:pic>
          <p:nvPicPr>
            <p:cNvPr id="15" name="Picture 14">
              <a:extLst>
                <a:ext uri="{FF2B5EF4-FFF2-40B4-BE49-F238E27FC236}">
                  <a16:creationId xmlns:a16="http://schemas.microsoft.com/office/drawing/2014/main" id="{F2267606-7E3C-4D9E-94E4-DFFA775221B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5760" y="1658806"/>
              <a:ext cx="2831925" cy="37232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A84BBCE9-99D5-4D0E-AFC1-EB865B386DEB}"/>
                </a:ext>
              </a:extLst>
            </p:cNvPr>
            <p:cNvSpPr/>
            <p:nvPr/>
          </p:nvSpPr>
          <p:spPr>
            <a:xfrm>
              <a:off x="619125" y="3438525"/>
              <a:ext cx="2400300" cy="219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8B1977E-DD72-495A-AA64-ACA8EB116C67}"/>
              </a:ext>
            </a:extLst>
          </p:cNvPr>
          <p:cNvSpPr/>
          <p:nvPr/>
        </p:nvSpPr>
        <p:spPr>
          <a:xfrm>
            <a:off x="5162549" y="3520440"/>
            <a:ext cx="1515341" cy="843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B3A55915-16A3-4FD8-95BD-EB74AF98DD0F}"/>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7</a:t>
            </a:fld>
            <a:endParaRPr dirty="0"/>
          </a:p>
        </p:txBody>
      </p:sp>
    </p:spTree>
    <p:custDataLst>
      <p:tags r:id="rId1"/>
    </p:custDataLst>
    <p:extLst>
      <p:ext uri="{BB962C8B-B14F-4D97-AF65-F5344CB8AC3E}">
        <p14:creationId xmlns:p14="http://schemas.microsoft.com/office/powerpoint/2010/main" val="3589480560"/>
      </p:ext>
    </p:extLst>
  </p:cSld>
  <p:clrMapOvr>
    <a:masterClrMapping/>
  </p:clrMapOvr>
  <mc:AlternateContent xmlns:mc="http://schemas.openxmlformats.org/markup-compatibility/2006" xmlns:p14="http://schemas.microsoft.com/office/powerpoint/2010/main">
    <mc:Choice Requires="p14">
      <p:transition spd="slow" p14:dur="2000" advTm="55570"/>
    </mc:Choice>
    <mc:Fallback xmlns="">
      <p:transition spd="slow" advTm="5557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View/Edit/Export Students (Continued)</a:t>
            </a:r>
          </a:p>
        </p:txBody>
      </p:sp>
      <p:grpSp>
        <p:nvGrpSpPr>
          <p:cNvPr id="15" name="Group 14">
            <a:extLst>
              <a:ext uri="{FF2B5EF4-FFF2-40B4-BE49-F238E27FC236}">
                <a16:creationId xmlns:a16="http://schemas.microsoft.com/office/drawing/2014/main" id="{6EDA8643-4398-4607-8199-EA39C8D34789}"/>
              </a:ext>
            </a:extLst>
          </p:cNvPr>
          <p:cNvGrpSpPr/>
          <p:nvPr/>
        </p:nvGrpSpPr>
        <p:grpSpPr>
          <a:xfrm>
            <a:off x="365760" y="1658806"/>
            <a:ext cx="2831925" cy="3723268"/>
            <a:chOff x="365760" y="1658806"/>
            <a:chExt cx="2831925" cy="3723268"/>
          </a:xfrm>
        </p:grpSpPr>
        <p:pic>
          <p:nvPicPr>
            <p:cNvPr id="16" name="Picture 15">
              <a:extLst>
                <a:ext uri="{FF2B5EF4-FFF2-40B4-BE49-F238E27FC236}">
                  <a16:creationId xmlns:a16="http://schemas.microsoft.com/office/drawing/2014/main" id="{B47158F2-8748-4FB5-AE05-66011D2E24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5760" y="1658806"/>
              <a:ext cx="2831925" cy="37232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DE985283-2F99-46DC-8463-92C31281F720}"/>
                </a:ext>
              </a:extLst>
            </p:cNvPr>
            <p:cNvSpPr/>
            <p:nvPr/>
          </p:nvSpPr>
          <p:spPr>
            <a:xfrm>
              <a:off x="609599" y="3429000"/>
              <a:ext cx="2419351"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2C443C5-2021-423D-B307-11E5D1CB23C0}"/>
              </a:ext>
            </a:extLst>
          </p:cNvPr>
          <p:cNvGrpSpPr/>
          <p:nvPr/>
        </p:nvGrpSpPr>
        <p:grpSpPr>
          <a:xfrm>
            <a:off x="3828517" y="1406638"/>
            <a:ext cx="7214496" cy="4044723"/>
            <a:chOff x="3828517" y="1406638"/>
            <a:chExt cx="7214496" cy="4044723"/>
          </a:xfrm>
        </p:grpSpPr>
        <p:pic>
          <p:nvPicPr>
            <p:cNvPr id="9" name="Picture 8">
              <a:extLst>
                <a:ext uri="{FF2B5EF4-FFF2-40B4-BE49-F238E27FC236}">
                  <a16:creationId xmlns:a16="http://schemas.microsoft.com/office/drawing/2014/main" id="{4E40ED76-D671-4E99-AD41-7D8F1459C8E6}"/>
                </a:ext>
              </a:extLst>
            </p:cNvPr>
            <p:cNvPicPr>
              <a:picLocks noChangeAspect="1"/>
            </p:cNvPicPr>
            <p:nvPr/>
          </p:nvPicPr>
          <p:blipFill>
            <a:blip r:embed="rId5"/>
            <a:stretch>
              <a:fillRect/>
            </a:stretch>
          </p:blipFill>
          <p:spPr>
            <a:xfrm>
              <a:off x="3828517" y="1406638"/>
              <a:ext cx="7214496" cy="404472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F2033B83-35E2-4CBA-AF9A-0E8E280C4D01}"/>
                </a:ext>
              </a:extLst>
            </p:cNvPr>
            <p:cNvSpPr/>
            <p:nvPr/>
          </p:nvSpPr>
          <p:spPr>
            <a:xfrm>
              <a:off x="5939247" y="3853938"/>
              <a:ext cx="2831924" cy="417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3">
            <a:extLst>
              <a:ext uri="{FF2B5EF4-FFF2-40B4-BE49-F238E27FC236}">
                <a16:creationId xmlns:a16="http://schemas.microsoft.com/office/drawing/2014/main" id="{35F17918-C02D-4514-B04B-6CAF92FA000A}"/>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8</a:t>
            </a:fld>
            <a:endParaRPr dirty="0"/>
          </a:p>
        </p:txBody>
      </p:sp>
    </p:spTree>
    <p:custDataLst>
      <p:tags r:id="rId1"/>
    </p:custDataLst>
    <p:extLst>
      <p:ext uri="{BB962C8B-B14F-4D97-AF65-F5344CB8AC3E}">
        <p14:creationId xmlns:p14="http://schemas.microsoft.com/office/powerpoint/2010/main" val="914276094"/>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View/Edit/Export Students Results</a:t>
            </a:r>
          </a:p>
        </p:txBody>
      </p:sp>
      <p:grpSp>
        <p:nvGrpSpPr>
          <p:cNvPr id="8" name="Group 7">
            <a:extLst>
              <a:ext uri="{FF2B5EF4-FFF2-40B4-BE49-F238E27FC236}">
                <a16:creationId xmlns:a16="http://schemas.microsoft.com/office/drawing/2014/main" id="{6AA52943-B7A2-40B0-820F-778ED62C4584}"/>
              </a:ext>
            </a:extLst>
          </p:cNvPr>
          <p:cNvGrpSpPr/>
          <p:nvPr/>
        </p:nvGrpSpPr>
        <p:grpSpPr>
          <a:xfrm>
            <a:off x="2044745" y="1376119"/>
            <a:ext cx="8102509" cy="4418755"/>
            <a:chOff x="2044745" y="1376119"/>
            <a:chExt cx="8102509" cy="4418755"/>
          </a:xfrm>
        </p:grpSpPr>
        <p:pic>
          <p:nvPicPr>
            <p:cNvPr id="5" name="Picture 4">
              <a:extLst>
                <a:ext uri="{FF2B5EF4-FFF2-40B4-BE49-F238E27FC236}">
                  <a16:creationId xmlns:a16="http://schemas.microsoft.com/office/drawing/2014/main" id="{CC8D9672-4F12-47B5-A35B-FAE1941E18B7}"/>
                </a:ext>
              </a:extLst>
            </p:cNvPr>
            <p:cNvPicPr>
              <a:picLocks noChangeAspect="1"/>
            </p:cNvPicPr>
            <p:nvPr/>
          </p:nvPicPr>
          <p:blipFill>
            <a:blip r:embed="rId4"/>
            <a:stretch>
              <a:fillRect/>
            </a:stretch>
          </p:blipFill>
          <p:spPr>
            <a:xfrm>
              <a:off x="2044745" y="1376119"/>
              <a:ext cx="8102509" cy="441875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776EFE6-B4E2-4843-A9A6-8DD396DA1377}"/>
                </a:ext>
              </a:extLst>
            </p:cNvPr>
            <p:cNvSpPr/>
            <p:nvPr/>
          </p:nvSpPr>
          <p:spPr>
            <a:xfrm>
              <a:off x="2044745" y="2220686"/>
              <a:ext cx="1730421" cy="408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1B212817-83FF-42D0-B23E-E9BC1C57DC5A}"/>
                </a:ext>
              </a:extLst>
            </p:cNvPr>
            <p:cNvSpPr/>
            <p:nvPr/>
          </p:nvSpPr>
          <p:spPr>
            <a:xfrm>
              <a:off x="2860765" y="5199016"/>
              <a:ext cx="836023" cy="5174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Arrow: Left 11">
            <a:extLst>
              <a:ext uri="{FF2B5EF4-FFF2-40B4-BE49-F238E27FC236}">
                <a16:creationId xmlns:a16="http://schemas.microsoft.com/office/drawing/2014/main" id="{989985B9-6AE1-426E-8734-86EF1B685E4B}"/>
              </a:ext>
            </a:extLst>
          </p:cNvPr>
          <p:cNvSpPr/>
          <p:nvPr/>
        </p:nvSpPr>
        <p:spPr>
          <a:xfrm rot="10800000">
            <a:off x="1208722" y="1703206"/>
            <a:ext cx="836023" cy="5174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a:extLst>
              <a:ext uri="{FF2B5EF4-FFF2-40B4-BE49-F238E27FC236}">
                <a16:creationId xmlns:a16="http://schemas.microsoft.com/office/drawing/2014/main" id="{6AF6F31A-20EE-4D3A-B65D-B18A5BC4D97B}"/>
              </a:ext>
            </a:extLst>
          </p:cNvPr>
          <p:cNvSpPr>
            <a:spLocks noGrp="1"/>
          </p:cNvSpPr>
          <p:nvPr>
            <p:ph type="sldNum" sz="quarter" idx="10"/>
          </p:nvPr>
        </p:nvSpPr>
        <p:spPr>
          <a:xfrm>
            <a:off x="11442432" y="6444777"/>
            <a:ext cx="706657" cy="278820"/>
          </a:xfrm>
        </p:spPr>
        <p:txBody>
          <a:bodyPr/>
          <a:lstStyle/>
          <a:p>
            <a:pPr algn="r"/>
            <a:fld id="{F3477EC8-074D-41C4-94AE-E9EA7CEEA348}" type="slidenum">
              <a:rPr/>
              <a:pPr algn="r"/>
              <a:t>9</a:t>
            </a:fld>
            <a:endParaRPr dirty="0"/>
          </a:p>
        </p:txBody>
      </p:sp>
    </p:spTree>
    <p:custDataLst>
      <p:tags r:id="rId1"/>
    </p:custDataLst>
    <p:extLst>
      <p:ext uri="{BB962C8B-B14F-4D97-AF65-F5344CB8AC3E}">
        <p14:creationId xmlns:p14="http://schemas.microsoft.com/office/powerpoint/2010/main" val="1221751989"/>
      </p:ext>
    </p:extLst>
  </p:cSld>
  <p:clrMapOvr>
    <a:masterClrMapping/>
  </p:clrMapOvr>
  <mc:AlternateContent xmlns:mc="http://schemas.openxmlformats.org/markup-compatibility/2006" xmlns:p14="http://schemas.microsoft.com/office/powerpoint/2010/main">
    <mc:Choice Requires="p14">
      <p:transition spd="slow" p14:dur="2000" advTm="39550"/>
    </mc:Choice>
    <mc:Fallback xmlns="">
      <p:transition spd="slow" advTm="3955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schemas.microsoft.com/office/2006/metadata/properties"/>
    <ds:schemaRef ds:uri="http://purl.org/dc/dcmitype/"/>
    <ds:schemaRef ds:uri="http://purl.org/dc/elements/1.1/"/>
    <ds:schemaRef ds:uri="60b788f9-dbc8-42fd-99f2-081ed83a52df"/>
    <ds:schemaRef ds:uri="http://schemas.microsoft.com/office/2006/documentManagement/types"/>
    <ds:schemaRef ds:uri="3c8d6406-deae-4a0d-a95e-fe53ed4a1ac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2018 AIR PPT</Template>
  <TotalTime>4790</TotalTime>
  <Words>2635</Words>
  <Application>Microsoft Office PowerPoint</Application>
  <PresentationFormat>Widescreen</PresentationFormat>
  <Paragraphs>204</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Narrow</vt:lpstr>
      <vt:lpstr>Calibri</vt:lpstr>
      <vt:lpstr>Franklin Gothic Book</vt:lpstr>
      <vt:lpstr>Franklin Gothic Medium</vt:lpstr>
      <vt:lpstr>Gill Sans MT</vt:lpstr>
      <vt:lpstr>Symbol</vt:lpstr>
      <vt:lpstr>Times New Roman</vt:lpstr>
      <vt:lpstr>Wingdings</vt:lpstr>
      <vt:lpstr>Cambium Assessment PPT</vt:lpstr>
      <vt:lpstr>Adding and Editing Students and Student Test Settings</vt:lpstr>
      <vt:lpstr>TIDE Training Modules</vt:lpstr>
      <vt:lpstr>Students</vt:lpstr>
      <vt:lpstr>Add Students</vt:lpstr>
      <vt:lpstr>Add Students (Continued)</vt:lpstr>
      <vt:lpstr>Domain Exemptions</vt:lpstr>
      <vt:lpstr>View/Edit/Export Students</vt:lpstr>
      <vt:lpstr>View/Edit/Export Students (Continued)</vt:lpstr>
      <vt:lpstr>View/Edit/Export Students Results</vt:lpstr>
      <vt:lpstr>Frequency Distribution Report</vt:lpstr>
      <vt:lpstr>Frequency Distribution Report (Continued)</vt:lpstr>
      <vt:lpstr>Transfer Student</vt:lpstr>
      <vt:lpstr>Transfer Student (Continued)</vt:lpstr>
      <vt:lpstr>Student Transfer In Report</vt:lpstr>
      <vt:lpstr>Student Transfer Out Report</vt:lpstr>
      <vt:lpstr>Test Settings and Tools</vt:lpstr>
      <vt:lpstr>View/Edit/Export Test Settings and Tools</vt:lpstr>
      <vt:lpstr>View/Edit/Export Test Settings and Tools (Continued)</vt:lpstr>
      <vt:lpstr>View/Edit/Export Test Settings and Tools Results</vt:lpstr>
      <vt:lpstr>View/Edit/Export Test Settings and Tools Results (Continued)</vt:lpstr>
      <vt:lpstr>Upload Student Settings</vt:lpstr>
      <vt:lpstr>Upload Student Settings (Continued)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Nadia McDowell</cp:lastModifiedBy>
  <cp:revision>118</cp:revision>
  <cp:lastPrinted>2017-10-19T00:36:21Z</cp:lastPrinted>
  <dcterms:created xsi:type="dcterms:W3CDTF">2020-02-03T21:37:34Z</dcterms:created>
  <dcterms:modified xsi:type="dcterms:W3CDTF">2023-07-25T19:29:59Z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BE2F7A27-87B3-4B06-AE99-47DCF41A888B</vt:lpwstr>
  </property>
  <property fmtid="{D5CDD505-2E9C-101B-9397-08002B2CF9AE}" pid="6" name="ArticulatePath">
    <vt:lpwstr>https://cambiumlearning-my.sharepoint.com/personal/jennifer_strittmatter_cambiumassessment_com/Documents/Desktop/Projects/ELPA21/TIDE 3 Adding and Editing Students Screener/23-24_Training_TIDE 3 Adding and Editing Students_no audio_DRAFT</vt:lpwstr>
  </property>
</Properties>
</file>