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4"/>
  </p:notesMasterIdLst>
  <p:handoutMasterIdLst>
    <p:handoutMasterId r:id="rId15"/>
  </p:handoutMasterIdLst>
  <p:sldIdLst>
    <p:sldId id="294" r:id="rId5"/>
    <p:sldId id="261" r:id="rId6"/>
    <p:sldId id="459" r:id="rId7"/>
    <p:sldId id="550" r:id="rId8"/>
    <p:sldId id="551" r:id="rId9"/>
    <p:sldId id="552" r:id="rId10"/>
    <p:sldId id="465" r:id="rId11"/>
    <p:sldId id="553" r:id="rId12"/>
    <p:sldId id="259" r:id="rId13"/>
  </p:sldIdLst>
  <p:sldSz cx="12192000" cy="6858000"/>
  <p:notesSz cx="9309100" cy="70231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 id="{22DEA62F-559C-CF0E-33DB-0E46D171C41F}" name="Makayla" initials="M" userId="Makayla" providerId="None"/>
  <p188:author id="{0B34C5E8-C80D-7F5C-F223-9D97D9EA631D}" name="Jennifer Strittmatter" initials="JS" userId="S::jennifer.strittmatter@cambiumassessment.com::e8934ff7-9e4a-4c8d-9513-cfdab75a79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Lila Yuen" initials="LY" lastIdx="3" clrIdx="8">
    <p:extLst>
      <p:ext uri="{19B8F6BF-5375-455C-9EA6-DF929625EA0E}">
        <p15:presenceInfo xmlns:p15="http://schemas.microsoft.com/office/powerpoint/2012/main" userId="4bbabeb9c0775d46" providerId="Windows Liv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Ledis Castillo" initials="LC" lastIdx="6" clrIdx="9">
    <p:extLst>
      <p:ext uri="{19B8F6BF-5375-455C-9EA6-DF929625EA0E}">
        <p15:presenceInfo xmlns:p15="http://schemas.microsoft.com/office/powerpoint/2012/main" userId="S-1-5-21-165637637-657010290-618671499-6273" providerId="AD"/>
      </p:ext>
    </p:extLst>
  </p:cmAuthor>
  <p:cmAuthor id="4" name="Note" initials="Note" lastIdx="2" clrIdx="3">
    <p:extLst>
      <p:ext uri="{19B8F6BF-5375-455C-9EA6-DF929625EA0E}">
        <p15:presenceInfo xmlns:p15="http://schemas.microsoft.com/office/powerpoint/2012/main" userId="Note" providerId="None"/>
      </p:ext>
    </p:extLst>
  </p:cmAuthor>
  <p:cmAuthor id="11" name="Truc Vo" initials="TV" lastIdx="1" clrIdx="10">
    <p:extLst>
      <p:ext uri="{19B8F6BF-5375-455C-9EA6-DF929625EA0E}">
        <p15:presenceInfo xmlns:p15="http://schemas.microsoft.com/office/powerpoint/2012/main" userId="S::truc.vo@cambiumassessment.com::d402882a-4358-404c-b429-f99634ede9fe"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1" autoAdjust="0"/>
    <p:restoredTop sz="85056" autoAdjust="0"/>
  </p:normalViewPr>
  <p:slideViewPr>
    <p:cSldViewPr snapToGrid="0">
      <p:cViewPr varScale="1">
        <p:scale>
          <a:sx n="101" d="100"/>
          <a:sy n="101" d="100"/>
        </p:scale>
        <p:origin x="1032" y="114"/>
      </p:cViewPr>
      <p:guideLst>
        <p:guide orient="horz" pos="3840"/>
        <p:guide pos="3840"/>
      </p:guideLst>
    </p:cSldViewPr>
  </p:slideViewPr>
  <p:outlineViewPr>
    <p:cViewPr>
      <p:scale>
        <a:sx n="33" d="100"/>
        <a:sy n="33" d="100"/>
      </p:scale>
      <p:origin x="0" y="-79560"/>
    </p:cViewPr>
  </p:outlineViewPr>
  <p:notesTextViewPr>
    <p:cViewPr>
      <p:scale>
        <a:sx n="125" d="100"/>
        <a:sy n="125"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the online training module for </a:t>
            </a:r>
            <a:r>
              <a:rPr lang="en-US" b="1" dirty="0"/>
              <a:t>Adding and Editing Users </a:t>
            </a:r>
            <a:r>
              <a:rPr lang="en-US" b="0" dirty="0"/>
              <a:t>in TIDE</a:t>
            </a:r>
            <a:r>
              <a:rPr lang="en-US" dirty="0"/>
              <a:t>. In this training module we will walk through the process for adding users, determining their roles and permissions, and editing existing users.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mn-lt"/>
              </a:rPr>
              <a:t>The</a:t>
            </a:r>
            <a:r>
              <a:rPr lang="en-US" baseline="0" dirty="0">
                <a:latin typeface="+mn-lt"/>
              </a:rPr>
              <a:t> </a:t>
            </a:r>
            <a:r>
              <a:rPr lang="en-US" i="0" baseline="0" dirty="0">
                <a:latin typeface="+mn-lt"/>
              </a:rPr>
              <a:t>“Adding and Editing Users” module</a:t>
            </a:r>
            <a:r>
              <a:rPr lang="en-US" dirty="0">
                <a:latin typeface="+mn-lt"/>
              </a:rPr>
              <a:t> is</a:t>
            </a:r>
            <a:r>
              <a:rPr lang="en-US" baseline="0" dirty="0">
                <a:latin typeface="+mn-lt"/>
              </a:rPr>
              <a:t> second in a series of online training modules on the TIDE system and its features. Visit the other training modules to learn about other features in TIDE and c</a:t>
            </a:r>
            <a:r>
              <a:rPr lang="en-US" dirty="0">
                <a:latin typeface="+mn-lt"/>
                <a:cs typeface="Arial" panose="020B0604020202020204" pitchFamily="34" charset="0"/>
              </a:rPr>
              <a:t>heck out the </a:t>
            </a:r>
            <a:r>
              <a:rPr lang="en-US" i="1" dirty="0">
                <a:latin typeface="+mn-lt"/>
                <a:cs typeface="Arial" panose="020B0604020202020204" pitchFamily="34" charset="0"/>
              </a:rPr>
              <a:t>TIDE User Guide</a:t>
            </a:r>
            <a:r>
              <a:rPr lang="en-US" dirty="0">
                <a:latin typeface="+mn-lt"/>
                <a:cs typeface="Arial" panose="020B0604020202020204" pitchFamily="34" charset="0"/>
              </a:rPr>
              <a:t> on your state’s portal for additional information about features in your state’s version of TIDE.</a:t>
            </a:r>
          </a:p>
          <a:p>
            <a:endParaRPr lang="en-US" dirty="0">
              <a:latin typeface="+mn-lt"/>
            </a:endParaRPr>
          </a:p>
          <a:p>
            <a:pPr defTabSz="933237">
              <a:defRPr/>
            </a:pPr>
            <a:r>
              <a:rPr lang="en-US" dirty="0">
                <a:latin typeface="+mn-lt"/>
                <a:cs typeface="Arial" panose="020B0604020202020204" pitchFamily="34" charset="0"/>
              </a:rPr>
              <a:t>Please note that your state’s version of TIDE may be different from the images shown in this presentation. </a:t>
            </a:r>
          </a:p>
          <a:p>
            <a:endParaRPr lang="en-US" dirty="0"/>
          </a:p>
        </p:txBody>
      </p:sp>
      <p:sp>
        <p:nvSpPr>
          <p:cNvPr id="4" name="Slide Number Placeholder 3"/>
          <p:cNvSpPr>
            <a:spLocks noGrp="1"/>
          </p:cNvSpPr>
          <p:nvPr>
            <p:ph type="sldNum" sz="quarter" idx="10"/>
          </p:nvPr>
        </p:nvSpPr>
        <p:spPr/>
        <p:txBody>
          <a:bodyPr/>
          <a:lstStyle/>
          <a:p>
            <a:fld id="{D1651DEC-5A18-481B-B4DD-7AE0F46493BE}" type="slidenum">
              <a:rPr lang="en-US" smtClean="0"/>
              <a:t>2</a:t>
            </a:fld>
            <a:endParaRPr lang="en-US" dirty="0"/>
          </a:p>
        </p:txBody>
      </p:sp>
    </p:spTree>
    <p:extLst>
      <p:ext uri="{BB962C8B-B14F-4D97-AF65-F5344CB8AC3E}">
        <p14:creationId xmlns:p14="http://schemas.microsoft.com/office/powerpoint/2010/main" val="328384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defTabSz="936876">
              <a:defRPr/>
            </a:pPr>
            <a:r>
              <a:rPr lang="en-US" dirty="0">
                <a:latin typeface="+mn-lt"/>
              </a:rPr>
              <a:t>Before testing begins, and throughout the school year, TIDE is used to manage user accounts for TIDE itself, the TA Interface, the Reporting System, and other systems. </a:t>
            </a:r>
          </a:p>
          <a:p>
            <a:pPr defTabSz="936876">
              <a:defRPr/>
            </a:pPr>
            <a:endParaRPr lang="en-US" dirty="0">
              <a:latin typeface="+mn-lt"/>
            </a:endParaRPr>
          </a:p>
          <a:p>
            <a:r>
              <a:rPr lang="en-US" dirty="0">
                <a:latin typeface="+mn-lt"/>
              </a:rPr>
              <a:t>Every TIDE account has an assigned role, and that role has certain permissions. Permissions </a:t>
            </a:r>
            <a:r>
              <a:rPr lang="en-US" b="0" dirty="0">
                <a:solidFill>
                  <a:srgbClr val="FF0000"/>
                </a:solidFill>
                <a:latin typeface="+mn-lt"/>
              </a:rPr>
              <a:t>define</a:t>
            </a:r>
            <a:r>
              <a:rPr lang="en-US" dirty="0">
                <a:latin typeface="+mn-lt"/>
              </a:rPr>
              <a:t> what tasks you can perform in TIDE. Your role also limits the scope of your data access. For example, a district-level user can work with data pertaining to that district, and a school-level user can work with data pertaining to that school. For detailed information on user roles and</a:t>
            </a:r>
            <a:r>
              <a:rPr lang="en-US" baseline="0" dirty="0">
                <a:latin typeface="+mn-lt"/>
              </a:rPr>
              <a:t> permissions, consult your </a:t>
            </a:r>
            <a:r>
              <a:rPr lang="en-US" i="1" baseline="0" dirty="0">
                <a:latin typeface="+mn-lt"/>
              </a:rPr>
              <a:t>TIDE User Guide</a:t>
            </a:r>
            <a:r>
              <a:rPr lang="en-US" baseline="0" dirty="0">
                <a:latin typeface="+mn-lt"/>
              </a:rPr>
              <a:t>.</a:t>
            </a:r>
            <a:endParaRPr lang="en-US" dirty="0">
              <a:latin typeface="+mn-lt"/>
            </a:endParaRPr>
          </a:p>
          <a:p>
            <a:pPr defTabSz="936876">
              <a:defRPr/>
            </a:pPr>
            <a:endParaRPr lang="en-US" dirty="0">
              <a:latin typeface="+mn-lt"/>
            </a:endParaRPr>
          </a:p>
          <a:p>
            <a:pPr defTabSz="936876">
              <a:defRPr/>
            </a:pPr>
            <a:r>
              <a:rPr lang="en-US" dirty="0">
                <a:latin typeface="+mn-lt"/>
              </a:rPr>
              <a:t>Depending on your role, the </a:t>
            </a:r>
            <a:r>
              <a:rPr lang="en-US" b="1" dirty="0">
                <a:latin typeface="+mn-lt"/>
              </a:rPr>
              <a:t>Users</a:t>
            </a:r>
            <a:r>
              <a:rPr lang="en-US" dirty="0">
                <a:latin typeface="+mn-lt"/>
              </a:rPr>
              <a:t> task menu allows you to </a:t>
            </a:r>
            <a:r>
              <a:rPr lang="en-US" baseline="0" dirty="0">
                <a:solidFill>
                  <a:schemeClr val="tx1"/>
                </a:solidFill>
                <a:latin typeface="+mn-lt"/>
                <a:cs typeface="Arial" panose="020B0604020202020204" pitchFamily="34" charset="0"/>
              </a:rPr>
              <a:t>add users; view, edit, or export users; and upload users from an external file.</a:t>
            </a:r>
            <a:endParaRPr lang="en-US" dirty="0">
              <a:latin typeface="+mn-lt"/>
            </a:endParaRPr>
          </a:p>
        </p:txBody>
      </p:sp>
      <p:sp>
        <p:nvSpPr>
          <p:cNvPr id="4" name="Slide Number Placeholder 3"/>
          <p:cNvSpPr>
            <a:spLocks noGrp="1"/>
          </p:cNvSpPr>
          <p:nvPr>
            <p:ph type="sldNum" sz="quarter" idx="10"/>
          </p:nvPr>
        </p:nvSpPr>
        <p:spPr/>
        <p:txBody>
          <a:bodyPr/>
          <a:lstStyle/>
          <a:p>
            <a:fld id="{DBA2C2E2-0E08-480B-A22D-C2F2EBF6A27D}" type="slidenum">
              <a:rPr lang="en-US" smtClean="0"/>
              <a:pPr/>
              <a:t>3</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420745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09613"/>
            <a:ext cx="6319837" cy="3554412"/>
          </a:xfrm>
        </p:spPr>
      </p:sp>
      <p:sp>
        <p:nvSpPr>
          <p:cNvPr id="3" name="Notes Placeholder 2"/>
          <p:cNvSpPr>
            <a:spLocks noGrp="1"/>
          </p:cNvSpPr>
          <p:nvPr>
            <p:ph type="body" idx="1"/>
          </p:nvPr>
        </p:nvSpPr>
        <p:spPr/>
        <p:txBody>
          <a:bodyPr/>
          <a:lstStyle/>
          <a:p>
            <a:r>
              <a:rPr lang="en-US" altLang="en-US" b="0" dirty="0">
                <a:solidFill>
                  <a:schemeClr val="tx1"/>
                </a:solidFill>
                <a:latin typeface="+mn-lt"/>
                <a:cs typeface="Arial" panose="020B0604020202020204" pitchFamily="34" charset="0"/>
              </a:rPr>
              <a:t>You can manually add new users </a:t>
            </a:r>
            <a:r>
              <a:rPr lang="en-US" altLang="en-US" b="0" baseline="0" dirty="0">
                <a:solidFill>
                  <a:schemeClr val="tx1"/>
                </a:solidFill>
                <a:latin typeface="+mn-lt"/>
                <a:cs typeface="Arial" panose="020B0604020202020204" pitchFamily="34" charset="0"/>
              </a:rPr>
              <a:t>from the </a:t>
            </a:r>
            <a:r>
              <a:rPr lang="en-US" altLang="en-US" b="1" baseline="0" dirty="0">
                <a:solidFill>
                  <a:schemeClr val="tx1"/>
                </a:solidFill>
                <a:latin typeface="+mn-lt"/>
                <a:cs typeface="Arial" panose="020B0604020202020204" pitchFamily="34" charset="0"/>
              </a:rPr>
              <a:t>Add Users </a:t>
            </a:r>
            <a:r>
              <a:rPr lang="en-US" altLang="en-US" b="0" u="none" strike="noStrike" baseline="0" dirty="0">
                <a:solidFill>
                  <a:schemeClr val="tx1"/>
                </a:solidFill>
                <a:latin typeface="+mn-lt"/>
                <a:cs typeface="Arial" panose="020B0604020202020204" pitchFamily="34" charset="0"/>
              </a:rPr>
              <a:t>page.</a:t>
            </a:r>
            <a:r>
              <a:rPr lang="en-US" altLang="en-US" b="0" baseline="0" dirty="0">
                <a:solidFill>
                  <a:schemeClr val="tx1"/>
                </a:solidFill>
                <a:latin typeface="+mn-lt"/>
                <a:cs typeface="Arial" panose="020B0604020202020204" pitchFamily="34" charset="0"/>
              </a:rPr>
              <a:t> </a:t>
            </a:r>
            <a:r>
              <a:rPr lang="en-US" sz="1200" kern="1200" dirty="0">
                <a:solidFill>
                  <a:schemeClr val="tx1"/>
                </a:solidFill>
                <a:latin typeface="+mn-lt"/>
                <a:ea typeface="+mn-ea"/>
                <a:cs typeface="+mn-cs"/>
              </a:rPr>
              <a:t>Enter the email address for the user you want to add. Click </a:t>
            </a:r>
            <a:r>
              <a:rPr lang="en-US" sz="1200" b="1" kern="1200" dirty="0">
                <a:solidFill>
                  <a:schemeClr val="tx1"/>
                </a:solidFill>
                <a:latin typeface="+mn-lt"/>
                <a:ea typeface="+mn-ea"/>
                <a:cs typeface="+mn-cs"/>
              </a:rPr>
              <a:t>+ Add user or add roles to user with this email</a:t>
            </a:r>
            <a:r>
              <a:rPr lang="en-US" sz="1200" kern="1200" dirty="0">
                <a:solidFill>
                  <a:schemeClr val="tx1"/>
                </a:solidFill>
                <a:latin typeface="+mn-lt"/>
                <a:ea typeface="+mn-ea"/>
                <a:cs typeface="+mn-cs"/>
              </a:rPr>
              <a:t>. If the email exists, then options will be available to add multiple roles for the user.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new user’s email address will serve as their username when logging in to any system.</a:t>
            </a:r>
          </a:p>
          <a:p>
            <a:endParaRPr lang="en-US" altLang="en-US"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a:t>
            </a:fld>
            <a:endParaRPr lang="en-US" dirty="0"/>
          </a:p>
        </p:txBody>
      </p:sp>
    </p:spTree>
    <p:extLst>
      <p:ext uri="{BB962C8B-B14F-4D97-AF65-F5344CB8AC3E}">
        <p14:creationId xmlns:p14="http://schemas.microsoft.com/office/powerpoint/2010/main" val="357051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09613"/>
            <a:ext cx="6319837" cy="3554412"/>
          </a:xfrm>
        </p:spPr>
      </p:sp>
      <p:sp>
        <p:nvSpPr>
          <p:cNvPr id="3" name="Notes Placeholder 2"/>
          <p:cNvSpPr>
            <a:spLocks noGrp="1"/>
          </p:cNvSpPr>
          <p:nvPr>
            <p:ph type="body" idx="1"/>
          </p:nvPr>
        </p:nvSpPr>
        <p:spPr/>
        <p:txBody>
          <a:bodyPr/>
          <a:lstStyle/>
          <a:p>
            <a:r>
              <a:rPr lang="en-US" b="0" dirty="0">
                <a:solidFill>
                  <a:schemeClr val="tx1"/>
                </a:solidFill>
                <a:latin typeface="+mn-lt"/>
                <a:cs typeface="Arial" panose="020B0604020202020204" pitchFamily="34" charset="0"/>
              </a:rPr>
              <a:t>A second way </a:t>
            </a:r>
            <a:r>
              <a:rPr lang="en-US" b="0" baseline="0" dirty="0">
                <a:solidFill>
                  <a:schemeClr val="tx1"/>
                </a:solidFill>
                <a:latin typeface="+mn-lt"/>
                <a:cs typeface="Arial" panose="020B0604020202020204" pitchFamily="34" charset="0"/>
              </a:rPr>
              <a:t>to add new users to TIDE is to use the </a:t>
            </a:r>
            <a:r>
              <a:rPr lang="en-US" b="1" baseline="0" dirty="0">
                <a:solidFill>
                  <a:schemeClr val="tx1"/>
                </a:solidFill>
                <a:latin typeface="+mn-lt"/>
                <a:cs typeface="Arial" panose="020B0604020202020204" pitchFamily="34" charset="0"/>
              </a:rPr>
              <a:t>Upload Users </a:t>
            </a:r>
            <a:r>
              <a:rPr lang="en-US" b="0" baseline="0" dirty="0">
                <a:solidFill>
                  <a:schemeClr val="tx1"/>
                </a:solidFill>
                <a:latin typeface="+mn-lt"/>
                <a:cs typeface="Arial" panose="020B0604020202020204" pitchFamily="34" charset="0"/>
              </a:rPr>
              <a:t>page to compose an upload file in Excel or CSV format and then upload that file. This method is easiest if you have many new users and you don’t want to add them one at a time from the </a:t>
            </a:r>
            <a:r>
              <a:rPr lang="en-US" b="1" baseline="0" dirty="0">
                <a:solidFill>
                  <a:schemeClr val="tx1"/>
                </a:solidFill>
                <a:latin typeface="+mn-lt"/>
                <a:cs typeface="Arial" panose="020B0604020202020204" pitchFamily="34" charset="0"/>
              </a:rPr>
              <a:t>Add User </a:t>
            </a:r>
            <a:r>
              <a:rPr lang="en-US" b="0" baseline="0" dirty="0">
                <a:solidFill>
                  <a:schemeClr val="tx1"/>
                </a:solidFill>
                <a:latin typeface="+mn-lt"/>
                <a:cs typeface="Arial" panose="020B0604020202020204" pitchFamily="34" charset="0"/>
              </a:rPr>
              <a:t>page.</a:t>
            </a:r>
          </a:p>
          <a:p>
            <a:endParaRPr lang="en-US" b="0" baseline="0" dirty="0">
              <a:solidFill>
                <a:schemeClr val="tx1"/>
              </a:solidFill>
              <a:latin typeface="+mn-lt"/>
              <a:cs typeface="Arial" panose="020B0604020202020204" pitchFamily="34" charset="0"/>
            </a:endParaRPr>
          </a:p>
          <a:p>
            <a:pPr defTabSz="936876">
              <a:defRPr/>
            </a:pPr>
            <a:r>
              <a:rPr lang="en-US" b="0" baseline="0" dirty="0">
                <a:solidFill>
                  <a:schemeClr val="tx1"/>
                </a:solidFill>
                <a:latin typeface="+mn-lt"/>
                <a:cs typeface="Arial" panose="020B0604020202020204" pitchFamily="34" charset="0"/>
              </a:rPr>
              <a:t>The easiest way to compose an upload file is to download an available template by clicking </a:t>
            </a:r>
            <a:r>
              <a:rPr lang="en-US" b="1" baseline="0" dirty="0">
                <a:solidFill>
                  <a:schemeClr val="tx1"/>
                </a:solidFill>
                <a:latin typeface="+mn-lt"/>
                <a:cs typeface="Arial" panose="020B0604020202020204" pitchFamily="34" charset="0"/>
              </a:rPr>
              <a:t>Download Templates</a:t>
            </a:r>
            <a:r>
              <a:rPr lang="en-US" b="0" baseline="0" dirty="0">
                <a:solidFill>
                  <a:schemeClr val="tx1"/>
                </a:solidFill>
                <a:latin typeface="+mn-lt"/>
                <a:cs typeface="Arial" panose="020B0604020202020204" pitchFamily="34" charset="0"/>
              </a:rPr>
              <a:t>. You may also access files that you have previously uploaded by clicking the blue plus sign to expand the </a:t>
            </a:r>
            <a:r>
              <a:rPr lang="en-US" b="1" baseline="0" dirty="0">
                <a:solidFill>
                  <a:schemeClr val="tx1"/>
                </a:solidFill>
                <a:latin typeface="+mn-lt"/>
                <a:cs typeface="Arial" panose="020B0604020202020204" pitchFamily="34" charset="0"/>
              </a:rPr>
              <a:t>Upload History </a:t>
            </a:r>
            <a:r>
              <a:rPr lang="en-US" b="0" baseline="0" dirty="0">
                <a:solidFill>
                  <a:schemeClr val="tx1"/>
                </a:solidFill>
                <a:latin typeface="+mn-lt"/>
                <a:cs typeface="Arial" panose="020B0604020202020204" pitchFamily="34" charset="0"/>
              </a:rPr>
              <a:t>panel.</a:t>
            </a:r>
          </a:p>
          <a:p>
            <a:endParaRPr lang="en-US" b="0" baseline="0" dirty="0">
              <a:solidFill>
                <a:schemeClr val="tx1"/>
              </a:solidFill>
              <a:latin typeface="+mn-lt"/>
              <a:cs typeface="Arial" panose="020B0604020202020204" pitchFamily="34" charset="0"/>
            </a:endParaRPr>
          </a:p>
          <a:p>
            <a:r>
              <a:rPr lang="en-US" b="0" baseline="0" dirty="0">
                <a:solidFill>
                  <a:schemeClr val="tx1"/>
                </a:solidFill>
                <a:latin typeface="+mn-lt"/>
                <a:cs typeface="Arial" panose="020B0604020202020204" pitchFamily="34" charset="0"/>
              </a:rPr>
              <a:t>Open the template, enter information for the users you wish to add using Excel or another program, and save the file in Excel or CSV format. Detailed instructions for composing an upload file can be found in the </a:t>
            </a:r>
            <a:r>
              <a:rPr lang="en-US" b="0" i="1" baseline="0" dirty="0">
                <a:solidFill>
                  <a:schemeClr val="tx1"/>
                </a:solidFill>
                <a:latin typeface="+mn-lt"/>
                <a:cs typeface="Arial" panose="020B0604020202020204" pitchFamily="34" charset="0"/>
              </a:rPr>
              <a:t>TIDE User Guide</a:t>
            </a:r>
            <a:r>
              <a:rPr lang="en-US" b="0" baseline="0" dirty="0">
                <a:solidFill>
                  <a:schemeClr val="tx1"/>
                </a:solidFill>
                <a:latin typeface="+mn-lt"/>
                <a:cs typeface="Arial" panose="020B0604020202020204" pitchFamily="34" charset="0"/>
              </a:rPr>
              <a:t>.</a:t>
            </a:r>
          </a:p>
          <a:p>
            <a:endParaRPr lang="en-US" b="0" baseline="0" dirty="0">
              <a:solidFill>
                <a:schemeClr val="tx1"/>
              </a:solidFill>
              <a:latin typeface="+mn-lt"/>
              <a:cs typeface="Arial" panose="020B0604020202020204" pitchFamily="34" charset="0"/>
            </a:endParaRPr>
          </a:p>
          <a:p>
            <a:r>
              <a:rPr lang="en-US" b="0" baseline="0" dirty="0">
                <a:solidFill>
                  <a:schemeClr val="tx1"/>
                </a:solidFill>
                <a:latin typeface="+mn-lt"/>
                <a:cs typeface="Arial" panose="020B0604020202020204" pitchFamily="34" charset="0"/>
              </a:rPr>
              <a:t>Once you return to TIDE, click </a:t>
            </a:r>
            <a:r>
              <a:rPr lang="en-US" b="1" baseline="0" dirty="0">
                <a:solidFill>
                  <a:schemeClr val="tx1"/>
                </a:solidFill>
                <a:latin typeface="+mn-lt"/>
                <a:cs typeface="Arial" panose="020B0604020202020204" pitchFamily="34" charset="0"/>
              </a:rPr>
              <a:t>Choose File</a:t>
            </a:r>
            <a:r>
              <a:rPr lang="en-US" b="0" baseline="0" dirty="0">
                <a:solidFill>
                  <a:schemeClr val="tx1"/>
                </a:solidFill>
                <a:latin typeface="+mn-lt"/>
                <a:cs typeface="Arial" panose="020B0604020202020204" pitchFamily="34" charset="0"/>
              </a:rPr>
              <a:t>, and select the file you just saved.</a:t>
            </a:r>
          </a:p>
          <a:p>
            <a:endParaRPr lang="en-US" b="0" baseline="0" dirty="0">
              <a:solidFill>
                <a:schemeClr val="tx1"/>
              </a:solidFill>
              <a:latin typeface="+mn-lt"/>
              <a:cs typeface="Arial" panose="020B0604020202020204" pitchFamily="34" charset="0"/>
            </a:endParaRPr>
          </a:p>
          <a:p>
            <a:r>
              <a:rPr lang="en-US" b="0" baseline="0" dirty="0">
                <a:solidFill>
                  <a:schemeClr val="tx1"/>
                </a:solidFill>
                <a:latin typeface="+mn-lt"/>
                <a:cs typeface="Arial" panose="020B0604020202020204" pitchFamily="34" charset="0"/>
              </a:rPr>
              <a:t>Click </a:t>
            </a:r>
            <a:r>
              <a:rPr lang="en-US" b="1" baseline="0" dirty="0">
                <a:solidFill>
                  <a:schemeClr val="tx1"/>
                </a:solidFill>
                <a:latin typeface="+mn-lt"/>
                <a:cs typeface="Arial" panose="020B0604020202020204" pitchFamily="34" charset="0"/>
              </a:rPr>
              <a:t>Next</a:t>
            </a:r>
            <a:r>
              <a:rPr lang="en-US" b="0" baseline="0" dirty="0">
                <a:solidFill>
                  <a:schemeClr val="tx1"/>
                </a:solidFill>
                <a:latin typeface="+mn-lt"/>
                <a:cs typeface="Arial" panose="020B0604020202020204" pitchFamily="34" charset="0"/>
              </a:rPr>
              <a:t> to upload the file. A file preview page will appear, allowing you to verify you uploaded the correct file. If the preview is correct, click </a:t>
            </a:r>
            <a:r>
              <a:rPr lang="en-US" b="1" baseline="0" dirty="0">
                <a:solidFill>
                  <a:schemeClr val="tx1"/>
                </a:solidFill>
                <a:latin typeface="+mn-lt"/>
                <a:cs typeface="Arial" panose="020B0604020202020204" pitchFamily="34" charset="0"/>
              </a:rPr>
              <a:t>Next</a:t>
            </a:r>
            <a:r>
              <a:rPr lang="en-US" b="0" baseline="0" dirty="0">
                <a:solidFill>
                  <a:schemeClr val="tx1"/>
                </a:solidFill>
                <a:latin typeface="+mn-lt"/>
                <a:cs typeface="Arial" panose="020B0604020202020204" pitchFamily="34" charset="0"/>
              </a:rPr>
              <a:t> to continue.</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5</a:t>
            </a:fld>
            <a:endParaRPr lang="en-US" dirty="0"/>
          </a:p>
        </p:txBody>
      </p:sp>
    </p:spTree>
    <p:extLst>
      <p:ext uri="{BB962C8B-B14F-4D97-AF65-F5344CB8AC3E}">
        <p14:creationId xmlns:p14="http://schemas.microsoft.com/office/powerpoint/2010/main" val="339977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09613"/>
            <a:ext cx="6319837" cy="3554412"/>
          </a:xfrm>
        </p:spPr>
      </p:sp>
      <p:sp>
        <p:nvSpPr>
          <p:cNvPr id="3" name="Notes Placeholder 2"/>
          <p:cNvSpPr>
            <a:spLocks noGrp="1"/>
          </p:cNvSpPr>
          <p:nvPr>
            <p:ph type="body" idx="1"/>
          </p:nvPr>
        </p:nvSpPr>
        <p:spPr/>
        <p:txBody>
          <a:bodyPr/>
          <a:lstStyle/>
          <a:p>
            <a:pPr defTabSz="936876">
              <a:defRPr/>
            </a:pPr>
            <a:r>
              <a:rPr lang="en-US" dirty="0">
                <a:latin typeface="+mn-lt"/>
                <a:cs typeface="Arial" panose="020B0604020202020204" pitchFamily="34" charset="0"/>
              </a:rPr>
              <a:t>Next, TIDE will validate the file and display any errors or warnings according to the legend on the page. </a:t>
            </a:r>
            <a:r>
              <a:rPr lang="en-US" b="0" baseline="0" dirty="0">
                <a:solidFill>
                  <a:schemeClr val="tx1"/>
                </a:solidFill>
                <a:latin typeface="+mn-lt"/>
                <a:cs typeface="Arial" panose="020B0604020202020204" pitchFamily="34" charset="0"/>
              </a:rPr>
              <a:t>Click the orange error icons and blue warning icons in the validation results to view the reason a field is invalid. </a:t>
            </a:r>
            <a:r>
              <a:rPr lang="en-US" dirty="0">
                <a:latin typeface="+mn-lt"/>
                <a:cs typeface="Arial" panose="020B0604020202020204" pitchFamily="34" charset="0"/>
              </a:rPr>
              <a:t>If a record contains an error, that record will not be included in the upload. If a record contains a warning, that record will be uploaded, but the field with the warning will be invalid.</a:t>
            </a:r>
          </a:p>
          <a:p>
            <a:endParaRPr lang="en-US" dirty="0">
              <a:latin typeface="+mn-lt"/>
              <a:cs typeface="Arial" panose="020B0604020202020204" pitchFamily="34" charset="0"/>
            </a:endParaRPr>
          </a:p>
          <a:p>
            <a:r>
              <a:rPr lang="en-US" b="0" baseline="0" dirty="0">
                <a:solidFill>
                  <a:schemeClr val="tx1"/>
                </a:solidFill>
                <a:latin typeface="+mn-lt"/>
                <a:cs typeface="Arial" panose="020B0604020202020204" pitchFamily="34" charset="0"/>
              </a:rPr>
              <a:t>To complete the upload, click </a:t>
            </a:r>
            <a:r>
              <a:rPr lang="en-US" b="1" baseline="0" dirty="0">
                <a:solidFill>
                  <a:schemeClr val="tx1"/>
                </a:solidFill>
                <a:latin typeface="+mn-lt"/>
                <a:cs typeface="Arial" panose="020B0604020202020204" pitchFamily="34" charset="0"/>
              </a:rPr>
              <a:t>Continue with Upload</a:t>
            </a:r>
            <a:r>
              <a:rPr lang="en-US" b="0" baseline="0" dirty="0">
                <a:solidFill>
                  <a:schemeClr val="tx1"/>
                </a:solidFill>
                <a:latin typeface="+mn-lt"/>
                <a:cs typeface="Arial" panose="020B0604020202020204" pitchFamily="34" charset="0"/>
              </a:rPr>
              <a:t>. </a:t>
            </a:r>
          </a:p>
          <a:p>
            <a:r>
              <a:rPr lang="en-US" b="0" baseline="0" dirty="0">
                <a:solidFill>
                  <a:schemeClr val="tx1"/>
                </a:solidFill>
                <a:latin typeface="+mn-lt"/>
                <a:cs typeface="Arial" panose="020B0604020202020204" pitchFamily="34" charset="0"/>
              </a:rPr>
              <a:t>To upload a different file, click </a:t>
            </a:r>
            <a:r>
              <a:rPr lang="en-US" b="1" baseline="0" dirty="0">
                <a:solidFill>
                  <a:schemeClr val="tx1"/>
                </a:solidFill>
                <a:latin typeface="+mn-lt"/>
                <a:cs typeface="Arial" panose="020B0604020202020204" pitchFamily="34" charset="0"/>
              </a:rPr>
              <a:t>Upload Revised File</a:t>
            </a:r>
            <a:r>
              <a:rPr lang="en-US" b="0" baseline="0" dirty="0">
                <a:solidFill>
                  <a:schemeClr val="tx1"/>
                </a:solidFill>
                <a:latin typeface="+mn-lt"/>
                <a:cs typeface="Arial" panose="020B0604020202020204" pitchFamily="34" charset="0"/>
              </a:rPr>
              <a:t>.</a:t>
            </a:r>
          </a:p>
          <a:p>
            <a:endParaRPr lang="en-US" dirty="0">
              <a:latin typeface="+mn-lt"/>
              <a:cs typeface="Arial" panose="020B0604020202020204" pitchFamily="34" charset="0"/>
            </a:endParaRPr>
          </a:p>
          <a:p>
            <a:r>
              <a:rPr lang="en-US" dirty="0">
                <a:latin typeface="+mn-lt"/>
                <a:cs typeface="Arial" panose="020B0604020202020204" pitchFamily="34" charset="0"/>
              </a:rPr>
              <a:t>If your file contains a large number of records, TIDE will process it offline and send you a confirmation email when complete. While TIDE is validating the file, do not press </a:t>
            </a:r>
            <a:r>
              <a:rPr lang="en-US" b="1" dirty="0">
                <a:latin typeface="+mn-lt"/>
                <a:cs typeface="Arial" panose="020B0604020202020204" pitchFamily="34" charset="0"/>
              </a:rPr>
              <a:t>Cancel</a:t>
            </a:r>
            <a:r>
              <a:rPr lang="en-US" dirty="0">
                <a:latin typeface="+mn-lt"/>
                <a:cs typeface="Arial" panose="020B0604020202020204" pitchFamily="34" charset="0"/>
              </a:rPr>
              <a:t>, as TIDE may have already started processing some of the records.</a:t>
            </a:r>
          </a:p>
          <a:p>
            <a:endParaRPr lang="en-US" dirty="0">
              <a:latin typeface="+mn-lt"/>
              <a:cs typeface="Arial" panose="020B0604020202020204" pitchFamily="34" charset="0"/>
            </a:endParaRPr>
          </a:p>
          <a:p>
            <a:r>
              <a:rPr lang="en-US" b="0" baseline="0" dirty="0">
                <a:solidFill>
                  <a:schemeClr val="tx1"/>
                </a:solidFill>
                <a:latin typeface="+mn-lt"/>
                <a:cs typeface="Arial" panose="020B0604020202020204" pitchFamily="34" charset="0"/>
              </a:rPr>
              <a:t>To view a PDF file listing the validation results for the upload file, click </a:t>
            </a:r>
            <a:r>
              <a:rPr lang="en-US" b="1" baseline="0" dirty="0">
                <a:solidFill>
                  <a:schemeClr val="tx1"/>
                </a:solidFill>
                <a:latin typeface="+mn-lt"/>
                <a:cs typeface="Arial" panose="020B0604020202020204" pitchFamily="34" charset="0"/>
              </a:rPr>
              <a:t>Download Validation Report</a:t>
            </a:r>
            <a:r>
              <a:rPr lang="en-US" b="0" baseline="0" dirty="0">
                <a:solidFill>
                  <a:schemeClr val="tx1"/>
                </a:solidFill>
                <a:latin typeface="+mn-lt"/>
                <a:cs typeface="Arial" panose="020B0604020202020204" pitchFamily="34" charset="0"/>
              </a:rPr>
              <a:t>.</a:t>
            </a:r>
          </a:p>
          <a:p>
            <a:endParaRPr lang="en-US" dirty="0">
              <a:latin typeface="+mn-lt"/>
              <a:cs typeface="Arial" panose="020B0604020202020204" pitchFamily="34" charset="0"/>
            </a:endParaRPr>
          </a:p>
          <a:p>
            <a:pPr defTabSz="936876">
              <a:defRPr/>
            </a:pPr>
            <a:r>
              <a:rPr lang="en-US" b="0" baseline="0" dirty="0">
                <a:solidFill>
                  <a:schemeClr val="tx1"/>
                </a:solidFill>
                <a:latin typeface="+mn-lt"/>
                <a:cs typeface="Arial" panose="020B0604020202020204" pitchFamily="34" charset="0"/>
              </a:rPr>
              <a:t>When the upload is complete, a confirmation page will appear with a message that summarizes how many records were committed and how many were excluded.</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1249455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Users with certain roles may use the </a:t>
            </a:r>
            <a:r>
              <a:rPr lang="en-US" b="1" dirty="0"/>
              <a:t>View/Edit/Export Users </a:t>
            </a:r>
            <a:r>
              <a:rPr lang="en-US" dirty="0"/>
              <a:t>page to retrieve users who match search criteria. The user’s role, district, and school are required criteria. Other criteria are optional, such as the first or last name. Click </a:t>
            </a:r>
            <a:r>
              <a:rPr lang="en-US" b="1" dirty="0"/>
              <a:t>Search</a:t>
            </a:r>
            <a:r>
              <a:rPr lang="en-US" dirty="0"/>
              <a:t> to continue. T</a:t>
            </a:r>
            <a:r>
              <a:rPr lang="en-US" altLang="en-US" dirty="0"/>
              <a:t>he search panel will automatically collapse, and your search results will appear below. </a:t>
            </a:r>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7</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331227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After clicking </a:t>
            </a:r>
            <a:r>
              <a:rPr lang="en-US" sz="1200" b="1" kern="1200" dirty="0">
                <a:solidFill>
                  <a:schemeClr val="tx1"/>
                </a:solidFill>
                <a:latin typeface="+mn-lt"/>
                <a:ea typeface="+mn-ea"/>
                <a:cs typeface="+mn-cs"/>
              </a:rPr>
              <a:t>Search</a:t>
            </a:r>
            <a:r>
              <a:rPr lang="en-US" sz="1200" kern="1200" dirty="0">
                <a:solidFill>
                  <a:schemeClr val="tx1"/>
                </a:solidFill>
                <a:latin typeface="+mn-lt"/>
                <a:ea typeface="+mn-ea"/>
                <a:cs typeface="+mn-cs"/>
              </a:rPr>
              <a:t>, TIDE will display all the users satisfying the search criteria. If your user role permits, you can edit a user’s information by clicking </a:t>
            </a:r>
            <a:r>
              <a:rPr lang="en-US" sz="1200" kern="1200">
                <a:solidFill>
                  <a:schemeClr val="tx1"/>
                </a:solidFill>
                <a:latin typeface="+mn-lt"/>
                <a:ea typeface="+mn-ea"/>
                <a:cs typeface="+mn-cs"/>
              </a:rPr>
              <a:t>the pencil </a:t>
            </a:r>
            <a:r>
              <a:rPr lang="en-US" sz="1200" kern="1200" dirty="0">
                <a:solidFill>
                  <a:schemeClr val="tx1"/>
                </a:solidFill>
                <a:latin typeface="+mn-lt"/>
                <a:ea typeface="+mn-ea"/>
                <a:cs typeface="+mn-cs"/>
              </a:rPr>
              <a:t>icon. Another page will appear for you to edit and save information.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To export user information, mark the checkboxes next to the users you wish to export and click the export button above the search results. A pop-up window will appear with the option to export to the Inbox in either Excel or CSV format.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To delete users from TIDE, mark the checkboxes next to the users you wish to delete and click the trash can button above the search results.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To make the search form re-appear and search for additional users, click the plus sign in the </a:t>
            </a:r>
            <a:r>
              <a:rPr lang="en-US" sz="1200" b="1" kern="1200" dirty="0">
                <a:solidFill>
                  <a:schemeClr val="tx1"/>
                </a:solidFill>
                <a:latin typeface="+mn-lt"/>
                <a:ea typeface="+mn-ea"/>
                <a:cs typeface="+mn-cs"/>
              </a:rPr>
              <a:t>Search Users </a:t>
            </a:r>
            <a:r>
              <a:rPr lang="en-US" sz="1200" kern="1200" dirty="0">
                <a:solidFill>
                  <a:schemeClr val="tx1"/>
                </a:solidFill>
                <a:latin typeface="+mn-lt"/>
                <a:ea typeface="+mn-ea"/>
                <a:cs typeface="+mn-cs"/>
              </a:rPr>
              <a:t>panel, which appears as a blue bar. For more detailed information on managing users, see your </a:t>
            </a:r>
            <a:r>
              <a:rPr lang="en-US" sz="1200" i="1" kern="1200" dirty="0">
                <a:solidFill>
                  <a:schemeClr val="tx1"/>
                </a:solidFill>
                <a:latin typeface="+mn-lt"/>
                <a:ea typeface="+mn-ea"/>
                <a:cs typeface="+mn-cs"/>
              </a:rPr>
              <a:t>TIDE User Guide</a:t>
            </a:r>
            <a:r>
              <a:rPr lang="en-US" sz="1200" kern="1200" dirty="0">
                <a:solidFill>
                  <a:schemeClr val="tx1"/>
                </a:solidFill>
                <a:latin typeface="+mn-lt"/>
                <a:ea typeface="+mn-ea"/>
                <a:cs typeface="+mn-cs"/>
              </a:rPr>
              <a:t>.</a:t>
            </a:r>
          </a:p>
          <a:p>
            <a:endParaRPr lang="en-US" alt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8</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2239669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altLang="en-US" dirty="0">
                <a:latin typeface="+mn-lt"/>
                <a:cs typeface="Arial" panose="020B0604020202020204" pitchFamily="34" charset="0"/>
              </a:rPr>
              <a:t>Thank you for viewing this training module. </a:t>
            </a:r>
            <a:r>
              <a:rPr lang="en-US" dirty="0">
                <a:solidFill>
                  <a:schemeClr val="tx1"/>
                </a:solidFill>
                <a:latin typeface="+mn-lt"/>
                <a:cs typeface="Arial" panose="020B0604020202020204" pitchFamily="34" charset="0"/>
              </a:rPr>
              <a:t>For</a:t>
            </a:r>
            <a:r>
              <a:rPr lang="en-US" baseline="0" dirty="0">
                <a:solidFill>
                  <a:schemeClr val="tx1"/>
                </a:solidFill>
                <a:latin typeface="+mn-lt"/>
                <a:cs typeface="Arial" panose="020B0604020202020204" pitchFamily="34" charset="0"/>
              </a:rPr>
              <a:t> additional information, refer to your </a:t>
            </a:r>
            <a:r>
              <a:rPr lang="en-US" i="1" baseline="0" dirty="0">
                <a:solidFill>
                  <a:schemeClr val="tx1"/>
                </a:solidFill>
                <a:latin typeface="+mn-lt"/>
                <a:cs typeface="Arial" panose="020B0604020202020204" pitchFamily="34" charset="0"/>
              </a:rPr>
              <a:t>TIDE User Guide </a:t>
            </a:r>
            <a:r>
              <a:rPr lang="en-US" baseline="0" dirty="0">
                <a:solidFill>
                  <a:schemeClr val="tx1"/>
                </a:solidFill>
                <a:latin typeface="+mn-lt"/>
                <a:cs typeface="Arial" panose="020B0604020202020204" pitchFamily="34" charset="0"/>
              </a:rPr>
              <a:t>located on your state’s portal. </a:t>
            </a:r>
            <a:r>
              <a:rPr lang="en-US" altLang="en-US" dirty="0">
                <a:latin typeface="+mn-lt"/>
                <a:cs typeface="Arial" panose="020B0604020202020204" pitchFamily="34" charset="0"/>
              </a:rPr>
              <a:t>You may also wish to view</a:t>
            </a:r>
            <a:r>
              <a:rPr lang="en-US" altLang="en-US" baseline="0" dirty="0">
                <a:latin typeface="+mn-lt"/>
                <a:cs typeface="Arial" panose="020B0604020202020204" pitchFamily="34" charset="0"/>
              </a:rPr>
              <a:t> additional resources available on the portal. </a:t>
            </a:r>
          </a:p>
          <a:p>
            <a:pPr defTabSz="933237" eaLnBrk="0" fontAlgn="base" hangingPunct="0">
              <a:spcBef>
                <a:spcPct val="30000"/>
              </a:spcBef>
              <a:spcAft>
                <a:spcPct val="0"/>
              </a:spcAft>
              <a:defRPr/>
            </a:pPr>
            <a:endParaRPr lang="en-US" altLang="en-US" baseline="0" dirty="0">
              <a:latin typeface="+mn-lt"/>
              <a:cs typeface="Arial" panose="020B0604020202020204" pitchFamily="34" charset="0"/>
            </a:endParaRPr>
          </a:p>
          <a:p>
            <a:pPr defTabSz="933237" eaLnBrk="0" fontAlgn="base" hangingPunct="0">
              <a:spcBef>
                <a:spcPct val="30000"/>
              </a:spcBef>
              <a:spcAft>
                <a:spcPct val="0"/>
              </a:spcAft>
              <a:defRPr/>
            </a:pPr>
            <a:r>
              <a:rPr lang="en-US" altLang="en-US" baseline="0" dirty="0">
                <a:latin typeface="+mn-lt"/>
                <a:cs typeface="Arial" panose="020B0604020202020204" pitchFamily="34" charset="0"/>
              </a:rPr>
              <a:t>I</a:t>
            </a:r>
            <a:r>
              <a:rPr lang="en-US" altLang="en-US" dirty="0">
                <a:latin typeface="+mn-lt"/>
                <a:cs typeface="Arial" panose="020B0604020202020204" pitchFamily="34" charset="0"/>
              </a:rPr>
              <a:t>f you have general questions or need further information, please consult your state’s Help Desk for assistance.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1521360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5800" y="1342581"/>
            <a:ext cx="11197167"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949773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18496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88302"/>
            <a:ext cx="1119716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69752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9.xml"/><Relationship Id="rId1" Type="http://schemas.openxmlformats.org/officeDocument/2006/relationships/tags" Target="../tags/tag6.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9.xml"/><Relationship Id="rId1" Type="http://schemas.openxmlformats.org/officeDocument/2006/relationships/tags" Target="../tags/tag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9.xml"/><Relationship Id="rId1" Type="http://schemas.openxmlformats.org/officeDocument/2006/relationships/tags" Target="../tags/tag8.xml"/><Relationship Id="rId5" Type="http://schemas.openxmlformats.org/officeDocument/2006/relationships/image" Target="../media/image1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tags" Target="../tags/tag9.xml"/><Relationship Id="rId5" Type="http://schemas.openxmlformats.org/officeDocument/2006/relationships/image" Target="../media/image12.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0.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1" y="2304538"/>
            <a:ext cx="8540496" cy="1124462"/>
          </a:xfrm>
        </p:spPr>
        <p:txBody>
          <a:bodyPr>
            <a:normAutofit/>
          </a:bodyPr>
          <a:lstStyle/>
          <a:p>
            <a:pPr algn="l"/>
            <a:r>
              <a:rPr lang="en-US" cap="none" dirty="0"/>
              <a:t>Adding and Editing Users</a:t>
            </a:r>
          </a:p>
        </p:txBody>
      </p:sp>
      <p:sp>
        <p:nvSpPr>
          <p:cNvPr id="3" name="Subtitle 2"/>
          <p:cNvSpPr>
            <a:spLocks noGrp="1"/>
          </p:cNvSpPr>
          <p:nvPr>
            <p:ph type="subTitle" idx="1"/>
          </p:nvPr>
        </p:nvSpPr>
        <p:spPr>
          <a:xfrm>
            <a:off x="2589491" y="3173754"/>
            <a:ext cx="8540496" cy="510491"/>
          </a:xfrm>
        </p:spPr>
        <p:txBody>
          <a:bodyPr>
            <a:noAutofit/>
          </a:bodyPr>
          <a:lstStyle/>
          <a:p>
            <a:pPr algn="l"/>
            <a:r>
              <a:rPr lang="en-US" sz="2800" cap="none" dirty="0"/>
              <a:t>TIDE Training Module #2</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2023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15450"/>
    </mc:Choice>
    <mc:Fallback xmlns="">
      <p:transition spd="slow" advTm="154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8369" y="883920"/>
            <a:ext cx="9857232" cy="4892040"/>
          </a:xfrm>
        </p:spPr>
        <p:txBody>
          <a:bodyPr>
            <a:normAutofit fontScale="92500" lnSpcReduction="20000"/>
          </a:bodyPr>
          <a:lstStyle/>
          <a:p>
            <a:pPr marL="457200" indent="-457200">
              <a:buAutoNum type="arabicPeriod"/>
            </a:pPr>
            <a:r>
              <a:rPr lang="en-US" dirty="0">
                <a:solidFill>
                  <a:srgbClr val="505A08"/>
                </a:solidFill>
              </a:rPr>
              <a:t>Activating Your Account and Navigating Through TIDE</a:t>
            </a:r>
          </a:p>
          <a:p>
            <a:pPr marL="457200" indent="-457200">
              <a:buAutoNum type="arabicPeriod"/>
            </a:pPr>
            <a:r>
              <a:rPr lang="en-US" b="1" dirty="0">
                <a:solidFill>
                  <a:srgbClr val="505A08"/>
                </a:solidFill>
              </a:rPr>
              <a:t>Adding and Editing Users</a:t>
            </a:r>
          </a:p>
          <a:p>
            <a:pPr marL="457200" indent="-457200">
              <a:buAutoNum type="arabicPeriod"/>
            </a:pPr>
            <a:r>
              <a:rPr lang="en-US" dirty="0">
                <a:solidFill>
                  <a:srgbClr val="505A08"/>
                </a:solidFill>
              </a:rPr>
              <a:t>Adding and Editing Students and Student Test Settings</a:t>
            </a:r>
          </a:p>
          <a:p>
            <a:pPr marL="457200" indent="-457200">
              <a:buAutoNum type="arabicPeriod"/>
            </a:pPr>
            <a:r>
              <a:rPr lang="en-US" dirty="0">
                <a:solidFill>
                  <a:srgbClr val="505A08"/>
                </a:solidFill>
              </a:rPr>
              <a:t>Adding Students with a Temporary ID </a:t>
            </a:r>
            <a:r>
              <a:rPr lang="en-US" i="1" dirty="0">
                <a:solidFill>
                  <a:srgbClr val="505A08"/>
                </a:solidFill>
              </a:rPr>
              <a:t>(for Screener only)</a:t>
            </a:r>
          </a:p>
          <a:p>
            <a:pPr marL="457200" indent="-457200">
              <a:buAutoNum type="arabicPeriod"/>
            </a:pPr>
            <a:r>
              <a:rPr lang="en-US" dirty="0">
                <a:solidFill>
                  <a:srgbClr val="505A08"/>
                </a:solidFill>
              </a:rPr>
              <a:t>Managing Rosters</a:t>
            </a:r>
          </a:p>
          <a:p>
            <a:pPr marL="457200" indent="-457200">
              <a:buAutoNum type="arabicPeriod"/>
            </a:pPr>
            <a:r>
              <a:rPr lang="en-US" dirty="0">
                <a:solidFill>
                  <a:srgbClr val="505A08"/>
                </a:solidFill>
              </a:rPr>
              <a:t>Appeals Process</a:t>
            </a:r>
          </a:p>
          <a:p>
            <a:pPr marL="457200" indent="-457200">
              <a:buAutoNum type="arabicPeriod"/>
            </a:pPr>
            <a:r>
              <a:rPr lang="en-US" dirty="0">
                <a:solidFill>
                  <a:srgbClr val="505A08"/>
                </a:solidFill>
              </a:rPr>
              <a:t>Printing Test Tickets and Pre-ID Labels</a:t>
            </a:r>
          </a:p>
          <a:p>
            <a:pPr marL="457200" indent="-457200">
              <a:buAutoNum type="arabicPeriod"/>
            </a:pPr>
            <a:r>
              <a:rPr lang="en-US" dirty="0">
                <a:solidFill>
                  <a:srgbClr val="505A08"/>
                </a:solidFill>
              </a:rPr>
              <a:t>Ordering Paper, Large Print, and Braille Tests and Tracking Shipments*</a:t>
            </a:r>
          </a:p>
          <a:p>
            <a:pPr marL="457200" indent="-457200">
              <a:buAutoNum type="arabicPeriod"/>
            </a:pPr>
            <a:r>
              <a:rPr lang="en-US" dirty="0">
                <a:solidFill>
                  <a:srgbClr val="505A08"/>
                </a:solidFill>
              </a:rPr>
              <a:t>Entering Reason Not Tested Codes </a:t>
            </a:r>
            <a:r>
              <a:rPr lang="en-US" i="1" dirty="0">
                <a:solidFill>
                  <a:srgbClr val="505A08"/>
                </a:solidFill>
              </a:rPr>
              <a:t>(for Summative administration only)</a:t>
            </a:r>
          </a:p>
        </p:txBody>
      </p:sp>
      <p:sp>
        <p:nvSpPr>
          <p:cNvPr id="3" name="Title 2"/>
          <p:cNvSpPr>
            <a:spLocks noGrp="1"/>
          </p:cNvSpPr>
          <p:nvPr>
            <p:ph type="title"/>
          </p:nvPr>
        </p:nvSpPr>
        <p:spPr>
          <a:xfrm>
            <a:off x="457200" y="91440"/>
            <a:ext cx="11016200" cy="548640"/>
          </a:xfrm>
        </p:spPr>
        <p:txBody>
          <a:bodyPr/>
          <a:lstStyle/>
          <a:p>
            <a:r>
              <a:rPr lang="en-US" dirty="0"/>
              <a:t>TIDE Training Modules</a:t>
            </a:r>
          </a:p>
        </p:txBody>
      </p:sp>
      <p:sp>
        <p:nvSpPr>
          <p:cNvPr id="6" name="Slide Number Placeholder 2">
            <a:extLst>
              <a:ext uri="{FF2B5EF4-FFF2-40B4-BE49-F238E27FC236}">
                <a16:creationId xmlns:a16="http://schemas.microsoft.com/office/drawing/2014/main" id="{B7CF63C3-5FEE-4DA8-85F9-46AAE95644A4}"/>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2</a:t>
            </a:fld>
            <a:endParaRPr dirty="0"/>
          </a:p>
        </p:txBody>
      </p:sp>
      <p:sp>
        <p:nvSpPr>
          <p:cNvPr id="4" name="TextBox 3">
            <a:extLst>
              <a:ext uri="{FF2B5EF4-FFF2-40B4-BE49-F238E27FC236}">
                <a16:creationId xmlns:a16="http://schemas.microsoft.com/office/drawing/2014/main" id="{52283215-3DAB-4DAA-AC13-4231FE4EC5EC}"/>
              </a:ext>
            </a:extLst>
          </p:cNvPr>
          <p:cNvSpPr txBox="1"/>
          <p:nvPr/>
        </p:nvSpPr>
        <p:spPr>
          <a:xfrm>
            <a:off x="457200" y="5893740"/>
            <a:ext cx="7708970" cy="646331"/>
          </a:xfrm>
          <a:prstGeom prst="rect">
            <a:avLst/>
          </a:prstGeom>
          <a:noFill/>
        </p:spPr>
        <p:txBody>
          <a:bodyPr wrap="none" rtlCol="0">
            <a:spAutoFit/>
          </a:bodyPr>
          <a:lstStyle/>
          <a:p>
            <a:r>
              <a:rPr lang="en-US" dirty="0">
                <a:solidFill>
                  <a:srgbClr val="505A08"/>
                </a:solidFill>
              </a:rPr>
              <a:t>*Only applicable to states that elect to use the paper ordering module in TIDE</a:t>
            </a:r>
          </a:p>
          <a:p>
            <a:endParaRPr lang="en-US" dirty="0"/>
          </a:p>
        </p:txBody>
      </p:sp>
    </p:spTree>
    <p:custDataLst>
      <p:tags r:id="rId1"/>
    </p:custDataLst>
    <p:extLst>
      <p:ext uri="{BB962C8B-B14F-4D97-AF65-F5344CB8AC3E}">
        <p14:creationId xmlns:p14="http://schemas.microsoft.com/office/powerpoint/2010/main" val="2003242485"/>
      </p:ext>
    </p:extLst>
  </p:cSld>
  <p:clrMapOvr>
    <a:masterClrMapping/>
  </p:clrMapOvr>
  <mc:AlternateContent xmlns:mc="http://schemas.openxmlformats.org/markup-compatibility/2006" xmlns:p14="http://schemas.microsoft.com/office/powerpoint/2010/main">
    <mc:Choice Requires="p14">
      <p:transition spd="slow" p14:dur="2000" advTm="26150"/>
    </mc:Choice>
    <mc:Fallback xmlns="">
      <p:transition spd="slow" advTm="2615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Autofit/>
          </a:bodyPr>
          <a:lstStyle/>
          <a:p>
            <a:r>
              <a:rPr lang="en-US" dirty="0"/>
              <a:t>Users</a:t>
            </a:r>
          </a:p>
        </p:txBody>
      </p:sp>
      <p:grpSp>
        <p:nvGrpSpPr>
          <p:cNvPr id="7" name="Group 6">
            <a:extLst>
              <a:ext uri="{FF2B5EF4-FFF2-40B4-BE49-F238E27FC236}">
                <a16:creationId xmlns:a16="http://schemas.microsoft.com/office/drawing/2014/main" id="{E0D43398-5777-4C0A-81F2-0987146E1735}"/>
              </a:ext>
            </a:extLst>
          </p:cNvPr>
          <p:cNvGrpSpPr/>
          <p:nvPr/>
        </p:nvGrpSpPr>
        <p:grpSpPr>
          <a:xfrm>
            <a:off x="3365335" y="1201140"/>
            <a:ext cx="4224873" cy="4646380"/>
            <a:chOff x="3583050" y="1123949"/>
            <a:chExt cx="4224873" cy="4646380"/>
          </a:xfrm>
        </p:grpSpPr>
        <p:pic>
          <p:nvPicPr>
            <p:cNvPr id="6" name="Picture 5">
              <a:extLst>
                <a:ext uri="{FF2B5EF4-FFF2-40B4-BE49-F238E27FC236}">
                  <a16:creationId xmlns:a16="http://schemas.microsoft.com/office/drawing/2014/main" id="{E8DE270C-71DD-4519-A76F-681F981A759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760841" y="1123949"/>
              <a:ext cx="3047082" cy="4646380"/>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nvGrpSpPr>
            <p:cNvPr id="4" name="Group 3">
              <a:extLst>
                <a:ext uri="{FF2B5EF4-FFF2-40B4-BE49-F238E27FC236}">
                  <a16:creationId xmlns:a16="http://schemas.microsoft.com/office/drawing/2014/main" id="{060C8C71-18EA-457C-B628-44C28D9AAA5E}"/>
                </a:ext>
              </a:extLst>
            </p:cNvPr>
            <p:cNvGrpSpPr/>
            <p:nvPr/>
          </p:nvGrpSpPr>
          <p:grpSpPr>
            <a:xfrm>
              <a:off x="3583050" y="2701942"/>
              <a:ext cx="4224873" cy="1330157"/>
              <a:chOff x="7089806" y="2960297"/>
              <a:chExt cx="4124749" cy="1219583"/>
            </a:xfrm>
          </p:grpSpPr>
          <p:sp>
            <p:nvSpPr>
              <p:cNvPr id="2" name="Rectangle 1"/>
              <p:cNvSpPr/>
              <p:nvPr/>
            </p:nvSpPr>
            <p:spPr>
              <a:xfrm>
                <a:off x="8239685" y="2999811"/>
                <a:ext cx="2974870" cy="11800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rot="16200000">
                <a:off x="7327839" y="2722264"/>
                <a:ext cx="595844" cy="107191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5" name="Slide Number Placeholder 3">
            <a:extLst>
              <a:ext uri="{FF2B5EF4-FFF2-40B4-BE49-F238E27FC236}">
                <a16:creationId xmlns:a16="http://schemas.microsoft.com/office/drawing/2014/main" id="{EF704E18-DC45-903E-AB46-B3DDB4916F01}"/>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3</a:t>
            </a:fld>
            <a:endParaRPr dirty="0"/>
          </a:p>
        </p:txBody>
      </p:sp>
    </p:spTree>
    <p:custDataLst>
      <p:tags r:id="rId1"/>
    </p:custDataLst>
    <p:extLst>
      <p:ext uri="{BB962C8B-B14F-4D97-AF65-F5344CB8AC3E}">
        <p14:creationId xmlns:p14="http://schemas.microsoft.com/office/powerpoint/2010/main" val="3385064661"/>
      </p:ext>
    </p:extLst>
  </p:cSld>
  <p:clrMapOvr>
    <a:masterClrMapping/>
  </p:clrMapOvr>
  <mc:AlternateContent xmlns:mc="http://schemas.openxmlformats.org/markup-compatibility/2006" xmlns:p14="http://schemas.microsoft.com/office/powerpoint/2010/main">
    <mc:Choice Requires="p14">
      <p:transition spd="slow" p14:dur="2000" advTm="48680"/>
    </mc:Choice>
    <mc:Fallback xmlns="">
      <p:transition spd="slow" advTm="4868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Add Users</a:t>
            </a:r>
          </a:p>
        </p:txBody>
      </p:sp>
      <p:grpSp>
        <p:nvGrpSpPr>
          <p:cNvPr id="14" name="Group 13">
            <a:extLst>
              <a:ext uri="{FF2B5EF4-FFF2-40B4-BE49-F238E27FC236}">
                <a16:creationId xmlns:a16="http://schemas.microsoft.com/office/drawing/2014/main" id="{4F550A26-7742-4AE1-9DFB-B238399664A7}"/>
              </a:ext>
            </a:extLst>
          </p:cNvPr>
          <p:cNvGrpSpPr/>
          <p:nvPr/>
        </p:nvGrpSpPr>
        <p:grpSpPr>
          <a:xfrm>
            <a:off x="528468" y="1243630"/>
            <a:ext cx="2866318" cy="4370740"/>
            <a:chOff x="811932" y="1329823"/>
            <a:chExt cx="2866318" cy="4370740"/>
          </a:xfrm>
        </p:grpSpPr>
        <p:pic>
          <p:nvPicPr>
            <p:cNvPr id="5" name="Picture 4">
              <a:extLst>
                <a:ext uri="{FF2B5EF4-FFF2-40B4-BE49-F238E27FC236}">
                  <a16:creationId xmlns:a16="http://schemas.microsoft.com/office/drawing/2014/main" id="{49231448-F763-4E81-B1C5-E46D0428727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11932" y="1329823"/>
              <a:ext cx="2866318" cy="437074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Rectangle 9"/>
            <p:cNvSpPr/>
            <p:nvPr/>
          </p:nvSpPr>
          <p:spPr>
            <a:xfrm>
              <a:off x="1186846" y="3241968"/>
              <a:ext cx="2368627" cy="2732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5378B64F-D55E-4609-9AB6-F966CB40A2C5}"/>
              </a:ext>
            </a:extLst>
          </p:cNvPr>
          <p:cNvGrpSpPr/>
          <p:nvPr/>
        </p:nvGrpSpPr>
        <p:grpSpPr>
          <a:xfrm>
            <a:off x="3907727" y="2472134"/>
            <a:ext cx="7834176" cy="1572319"/>
            <a:chOff x="4064259" y="2777319"/>
            <a:chExt cx="7834176" cy="1572319"/>
          </a:xfrm>
        </p:grpSpPr>
        <p:pic>
          <p:nvPicPr>
            <p:cNvPr id="9" name="Picture 8">
              <a:extLst>
                <a:ext uri="{FF2B5EF4-FFF2-40B4-BE49-F238E27FC236}">
                  <a16:creationId xmlns:a16="http://schemas.microsoft.com/office/drawing/2014/main" id="{764AEE6B-5144-4DEA-8C22-48B696E3094F}"/>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064259" y="2777319"/>
              <a:ext cx="7834176" cy="157231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2" name="Rectangle 11">
              <a:extLst>
                <a:ext uri="{FF2B5EF4-FFF2-40B4-BE49-F238E27FC236}">
                  <a16:creationId xmlns:a16="http://schemas.microsoft.com/office/drawing/2014/main" id="{2953A7CF-07AB-440E-85BF-D89DCEB072A8}"/>
                </a:ext>
              </a:extLst>
            </p:cNvPr>
            <p:cNvSpPr/>
            <p:nvPr/>
          </p:nvSpPr>
          <p:spPr>
            <a:xfrm>
              <a:off x="6278741" y="3918718"/>
              <a:ext cx="3405211" cy="2445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Down Arrow 12">
            <a:extLst>
              <a:ext uri="{FF2B5EF4-FFF2-40B4-BE49-F238E27FC236}">
                <a16:creationId xmlns:a16="http://schemas.microsoft.com/office/drawing/2014/main" id="{93A61178-166F-5895-56AD-DAE141551EC3}"/>
              </a:ext>
            </a:extLst>
          </p:cNvPr>
          <p:cNvSpPr/>
          <p:nvPr/>
        </p:nvSpPr>
        <p:spPr>
          <a:xfrm rot="10800000">
            <a:off x="5101469" y="3613533"/>
            <a:ext cx="283687"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5B87D7EB-43FB-3CA7-A690-CFD04CBB8E14}"/>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4</a:t>
            </a:fld>
            <a:endParaRPr dirty="0"/>
          </a:p>
        </p:txBody>
      </p:sp>
    </p:spTree>
    <p:custDataLst>
      <p:tags r:id="rId1"/>
    </p:custDataLst>
    <p:extLst>
      <p:ext uri="{BB962C8B-B14F-4D97-AF65-F5344CB8AC3E}">
        <p14:creationId xmlns:p14="http://schemas.microsoft.com/office/powerpoint/2010/main" val="2664374623"/>
      </p:ext>
    </p:extLst>
  </p:cSld>
  <p:clrMapOvr>
    <a:masterClrMapping/>
  </p:clrMapOvr>
  <mc:AlternateContent xmlns:mc="http://schemas.openxmlformats.org/markup-compatibility/2006" xmlns:p14="http://schemas.microsoft.com/office/powerpoint/2010/main">
    <mc:Choice Requires="p14">
      <p:transition spd="slow" p14:dur="2000" advTm="23810"/>
    </mc:Choice>
    <mc:Fallback xmlns="">
      <p:transition spd="slow" advTm="2381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A479D48-D901-4258-8710-B83DF17A42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242651" y="782594"/>
            <a:ext cx="4894808" cy="2595732"/>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2"/>
          <p:cNvSpPr>
            <a:spLocks noGrp="1"/>
          </p:cNvSpPr>
          <p:nvPr>
            <p:ph type="title"/>
          </p:nvPr>
        </p:nvSpPr>
        <p:spPr/>
        <p:txBody>
          <a:bodyPr>
            <a:noAutofit/>
          </a:bodyPr>
          <a:lstStyle/>
          <a:p>
            <a:r>
              <a:rPr lang="en-US" dirty="0"/>
              <a:t>Upload Users</a:t>
            </a:r>
          </a:p>
        </p:txBody>
      </p:sp>
      <p:sp>
        <p:nvSpPr>
          <p:cNvPr id="13" name="Down Arrow 12"/>
          <p:cNvSpPr/>
          <p:nvPr/>
        </p:nvSpPr>
        <p:spPr>
          <a:xfrm rot="5400000">
            <a:off x="8992259" y="1968088"/>
            <a:ext cx="283687"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6B1FE3FC-3022-47E2-AB55-F33B96BF0433}"/>
              </a:ext>
            </a:extLst>
          </p:cNvPr>
          <p:cNvGrpSpPr/>
          <p:nvPr/>
        </p:nvGrpSpPr>
        <p:grpSpPr>
          <a:xfrm>
            <a:off x="1017577" y="1342523"/>
            <a:ext cx="2866318" cy="4370740"/>
            <a:chOff x="811932" y="1329823"/>
            <a:chExt cx="2866318" cy="4370740"/>
          </a:xfrm>
        </p:grpSpPr>
        <p:pic>
          <p:nvPicPr>
            <p:cNvPr id="15" name="Picture 14">
              <a:extLst>
                <a:ext uri="{FF2B5EF4-FFF2-40B4-BE49-F238E27FC236}">
                  <a16:creationId xmlns:a16="http://schemas.microsoft.com/office/drawing/2014/main" id="{653C086D-2917-458C-9A01-4184A1F1D7A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11932" y="1329823"/>
              <a:ext cx="2866318" cy="437074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4" name="Rectangle 13"/>
            <p:cNvSpPr/>
            <p:nvPr/>
          </p:nvSpPr>
          <p:spPr>
            <a:xfrm>
              <a:off x="1193497" y="3783110"/>
              <a:ext cx="2313542" cy="1922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a:extLst>
              <a:ext uri="{FF2B5EF4-FFF2-40B4-BE49-F238E27FC236}">
                <a16:creationId xmlns:a16="http://schemas.microsoft.com/office/drawing/2014/main" id="{A3703774-9FA6-8EF7-CDD3-0B3EB80F6F48}"/>
              </a:ext>
            </a:extLst>
          </p:cNvPr>
          <p:cNvPicPr>
            <a:picLocks noChangeAspect="1"/>
          </p:cNvPicPr>
          <p:nvPr/>
        </p:nvPicPr>
        <p:blipFill>
          <a:blip r:embed="rId6"/>
          <a:stretch>
            <a:fillRect/>
          </a:stretch>
        </p:blipFill>
        <p:spPr>
          <a:xfrm>
            <a:off x="5053209" y="3891958"/>
            <a:ext cx="5273693" cy="2183448"/>
          </a:xfrm>
          <a:prstGeom prst="rect">
            <a:avLst/>
          </a:prstGeom>
          <a:ln>
            <a:solidFill>
              <a:schemeClr val="bg1">
                <a:lumMod val="75000"/>
              </a:schemeClr>
            </a:solidFill>
          </a:ln>
          <a:effectLst>
            <a:outerShdw blurRad="292100" dist="139700" dir="2700000" algn="tl" rotWithShape="0">
              <a:prstClr val="black">
                <a:alpha val="65000"/>
              </a:prstClr>
            </a:outerShdw>
          </a:effectLst>
        </p:spPr>
      </p:pic>
      <p:sp>
        <p:nvSpPr>
          <p:cNvPr id="8" name="Down Arrow 12">
            <a:extLst>
              <a:ext uri="{FF2B5EF4-FFF2-40B4-BE49-F238E27FC236}">
                <a16:creationId xmlns:a16="http://schemas.microsoft.com/office/drawing/2014/main" id="{038027E0-6C8A-CB23-1C2A-3CFFD5C51A1C}"/>
              </a:ext>
            </a:extLst>
          </p:cNvPr>
          <p:cNvSpPr/>
          <p:nvPr/>
        </p:nvSpPr>
        <p:spPr>
          <a:xfrm rot="10800000">
            <a:off x="6632743" y="2966042"/>
            <a:ext cx="283688" cy="51363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D1C01CC-1D21-CC2F-FF9A-1AE3671E03A4}"/>
              </a:ext>
            </a:extLst>
          </p:cNvPr>
          <p:cNvSpPr/>
          <p:nvPr/>
        </p:nvSpPr>
        <p:spPr>
          <a:xfrm>
            <a:off x="7138930" y="5713263"/>
            <a:ext cx="1190102" cy="3621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56CB3931-C3A7-8BCC-6ABE-A6F183108B42}"/>
              </a:ext>
            </a:extLst>
          </p:cNvPr>
          <p:cNvSpPr/>
          <p:nvPr/>
        </p:nvSpPr>
        <p:spPr>
          <a:xfrm>
            <a:off x="7138930" y="3091927"/>
            <a:ext cx="1190102" cy="3370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Isosceles Triangle 5">
            <a:extLst>
              <a:ext uri="{FF2B5EF4-FFF2-40B4-BE49-F238E27FC236}">
                <a16:creationId xmlns:a16="http://schemas.microsoft.com/office/drawing/2014/main" id="{9DAA746A-952C-D9AB-5DDD-6317FC5CC9D3}"/>
              </a:ext>
            </a:extLst>
          </p:cNvPr>
          <p:cNvSpPr/>
          <p:nvPr/>
        </p:nvSpPr>
        <p:spPr>
          <a:xfrm rot="10800000">
            <a:off x="7243702" y="3513584"/>
            <a:ext cx="892706" cy="418839"/>
          </a:xfrm>
          <a:prstGeom prst="triangle">
            <a:avLst/>
          </a:prstGeom>
          <a:solidFill>
            <a:srgbClr val="FF0000"/>
          </a:solidFill>
        </p:spPr>
        <p:style>
          <a:lnRef idx="0">
            <a:schemeClr val="dk2">
              <a:tint val="60000"/>
              <a:hueOff val="0"/>
              <a:satOff val="0"/>
              <a:lumOff val="0"/>
              <a:alphaOff val="0"/>
            </a:schemeClr>
          </a:lnRef>
          <a:fillRef idx="3">
            <a:schemeClr val="dk2">
              <a:tint val="60000"/>
              <a:hueOff val="0"/>
              <a:satOff val="0"/>
              <a:lumOff val="0"/>
              <a:alphaOff val="0"/>
            </a:schemeClr>
          </a:fillRef>
          <a:effectRef idx="2">
            <a:schemeClr val="dk2">
              <a:tint val="60000"/>
              <a:hueOff val="0"/>
              <a:satOff val="0"/>
              <a:lumOff val="0"/>
              <a:alphaOff val="0"/>
            </a:schemeClr>
          </a:effectRef>
          <a:fontRef idx="minor">
            <a:schemeClr val="lt1"/>
          </a:fontRef>
        </p:style>
        <p:txBody>
          <a:bodyPr/>
          <a:lstStyle/>
          <a:p>
            <a:endParaRPr lang="en-US" dirty="0"/>
          </a:p>
        </p:txBody>
      </p:sp>
      <p:sp>
        <p:nvSpPr>
          <p:cNvPr id="11" name="Slide Number Placeholder 3">
            <a:extLst>
              <a:ext uri="{FF2B5EF4-FFF2-40B4-BE49-F238E27FC236}">
                <a16:creationId xmlns:a16="http://schemas.microsoft.com/office/drawing/2014/main" id="{60DB1A20-F76B-9672-1DFC-544E3BB674FF}"/>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5</a:t>
            </a:fld>
            <a:endParaRPr dirty="0"/>
          </a:p>
        </p:txBody>
      </p:sp>
    </p:spTree>
    <p:custDataLst>
      <p:tags r:id="rId1"/>
    </p:custDataLst>
    <p:extLst>
      <p:ext uri="{BB962C8B-B14F-4D97-AF65-F5344CB8AC3E}">
        <p14:creationId xmlns:p14="http://schemas.microsoft.com/office/powerpoint/2010/main" val="1623963424"/>
      </p:ext>
    </p:extLst>
  </p:cSld>
  <p:clrMapOvr>
    <a:masterClrMapping/>
  </p:clrMapOvr>
  <mc:AlternateContent xmlns:mc="http://schemas.openxmlformats.org/markup-compatibility/2006" xmlns:p14="http://schemas.microsoft.com/office/powerpoint/2010/main">
    <mc:Choice Requires="p14">
      <p:transition spd="slow" p14:dur="2000" advTm="65370"/>
    </mc:Choice>
    <mc:Fallback xmlns="">
      <p:transition spd="slow" advTm="653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Upload Users</a:t>
            </a:r>
          </a:p>
        </p:txBody>
      </p:sp>
      <p:grpSp>
        <p:nvGrpSpPr>
          <p:cNvPr id="7" name="Group 6">
            <a:extLst>
              <a:ext uri="{FF2B5EF4-FFF2-40B4-BE49-F238E27FC236}">
                <a16:creationId xmlns:a16="http://schemas.microsoft.com/office/drawing/2014/main" id="{6F4E0FC2-36FA-459B-A66C-A35AB5F2FF80}"/>
              </a:ext>
            </a:extLst>
          </p:cNvPr>
          <p:cNvGrpSpPr/>
          <p:nvPr/>
        </p:nvGrpSpPr>
        <p:grpSpPr>
          <a:xfrm>
            <a:off x="528468" y="1329823"/>
            <a:ext cx="2866318" cy="4370740"/>
            <a:chOff x="528468" y="1329823"/>
            <a:chExt cx="2866318" cy="4370740"/>
          </a:xfrm>
        </p:grpSpPr>
        <p:pic>
          <p:nvPicPr>
            <p:cNvPr id="20" name="Picture 19">
              <a:extLst>
                <a:ext uri="{FF2B5EF4-FFF2-40B4-BE49-F238E27FC236}">
                  <a16:creationId xmlns:a16="http://schemas.microsoft.com/office/drawing/2014/main" id="{4B629D87-9979-4A16-AE4B-329DBD5B6C6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28468" y="1329823"/>
              <a:ext cx="2866318" cy="437074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1" name="Rectangle 20">
              <a:extLst>
                <a:ext uri="{FF2B5EF4-FFF2-40B4-BE49-F238E27FC236}">
                  <a16:creationId xmlns:a16="http://schemas.microsoft.com/office/drawing/2014/main" id="{E760132A-8DEC-4DAA-89E2-66DAA23B393A}"/>
                </a:ext>
              </a:extLst>
            </p:cNvPr>
            <p:cNvSpPr/>
            <p:nvPr/>
          </p:nvSpPr>
          <p:spPr>
            <a:xfrm>
              <a:off x="947451" y="3783109"/>
              <a:ext cx="2269474" cy="1829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Down Arrow 12">
            <a:extLst>
              <a:ext uri="{FF2B5EF4-FFF2-40B4-BE49-F238E27FC236}">
                <a16:creationId xmlns:a16="http://schemas.microsoft.com/office/drawing/2014/main" id="{73670803-8592-8452-2757-102279E792B7}"/>
              </a:ext>
            </a:extLst>
          </p:cNvPr>
          <p:cNvSpPr/>
          <p:nvPr/>
        </p:nvSpPr>
        <p:spPr>
          <a:xfrm rot="10800000">
            <a:off x="6096000" y="4930318"/>
            <a:ext cx="283687"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2">
            <a:extLst>
              <a:ext uri="{FF2B5EF4-FFF2-40B4-BE49-F238E27FC236}">
                <a16:creationId xmlns:a16="http://schemas.microsoft.com/office/drawing/2014/main" id="{9239828F-AD6C-6767-7BCF-1552E79F80B2}"/>
              </a:ext>
            </a:extLst>
          </p:cNvPr>
          <p:cNvSpPr/>
          <p:nvPr/>
        </p:nvSpPr>
        <p:spPr>
          <a:xfrm rot="10800000">
            <a:off x="6895273" y="4930319"/>
            <a:ext cx="283687"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wn Arrow 12">
            <a:extLst>
              <a:ext uri="{FF2B5EF4-FFF2-40B4-BE49-F238E27FC236}">
                <a16:creationId xmlns:a16="http://schemas.microsoft.com/office/drawing/2014/main" id="{41A6A295-5EF8-098E-099A-CFB90E600787}"/>
              </a:ext>
            </a:extLst>
          </p:cNvPr>
          <p:cNvSpPr/>
          <p:nvPr/>
        </p:nvSpPr>
        <p:spPr>
          <a:xfrm rot="10800000">
            <a:off x="7775264" y="4908999"/>
            <a:ext cx="283687"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21E9010E-6C3E-CED0-B15E-448B040C2FB0}"/>
              </a:ext>
            </a:extLst>
          </p:cNvPr>
          <p:cNvPicPr>
            <a:picLocks noChangeAspect="1"/>
          </p:cNvPicPr>
          <p:nvPr/>
        </p:nvPicPr>
        <p:blipFill>
          <a:blip r:embed="rId5"/>
          <a:stretch>
            <a:fillRect/>
          </a:stretch>
        </p:blipFill>
        <p:spPr>
          <a:xfrm>
            <a:off x="9204777" y="1831981"/>
            <a:ext cx="2142595" cy="635033"/>
          </a:xfrm>
          <a:prstGeom prst="rect">
            <a:avLst/>
          </a:prstGeom>
        </p:spPr>
      </p:pic>
      <p:pic>
        <p:nvPicPr>
          <p:cNvPr id="6" name="Picture 5">
            <a:extLst>
              <a:ext uri="{FF2B5EF4-FFF2-40B4-BE49-F238E27FC236}">
                <a16:creationId xmlns:a16="http://schemas.microsoft.com/office/drawing/2014/main" id="{68B4DDF3-B9C8-07B0-6798-B8573A6479A1}"/>
              </a:ext>
            </a:extLst>
          </p:cNvPr>
          <p:cNvPicPr>
            <a:picLocks noChangeAspect="1"/>
          </p:cNvPicPr>
          <p:nvPr/>
        </p:nvPicPr>
        <p:blipFill>
          <a:blip r:embed="rId6"/>
          <a:stretch>
            <a:fillRect/>
          </a:stretch>
        </p:blipFill>
        <p:spPr>
          <a:xfrm>
            <a:off x="4132934" y="1622792"/>
            <a:ext cx="6092053" cy="3286207"/>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5" name="Slide Number Placeholder 3">
            <a:extLst>
              <a:ext uri="{FF2B5EF4-FFF2-40B4-BE49-F238E27FC236}">
                <a16:creationId xmlns:a16="http://schemas.microsoft.com/office/drawing/2014/main" id="{65F706AC-2E0F-BB8D-4C6D-5A4A4BD037A2}"/>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6</a:t>
            </a:fld>
            <a:endParaRPr dirty="0"/>
          </a:p>
        </p:txBody>
      </p:sp>
    </p:spTree>
    <p:custDataLst>
      <p:tags r:id="rId1"/>
    </p:custDataLst>
    <p:extLst>
      <p:ext uri="{BB962C8B-B14F-4D97-AF65-F5344CB8AC3E}">
        <p14:creationId xmlns:p14="http://schemas.microsoft.com/office/powerpoint/2010/main" val="3234235495"/>
      </p:ext>
    </p:extLst>
  </p:cSld>
  <p:clrMapOvr>
    <a:masterClrMapping/>
  </p:clrMapOvr>
  <mc:AlternateContent xmlns:mc="http://schemas.openxmlformats.org/markup-compatibility/2006" xmlns:p14="http://schemas.microsoft.com/office/powerpoint/2010/main">
    <mc:Choice Requires="p14">
      <p:transition spd="slow" p14:dur="2000" advTm="65150"/>
    </mc:Choice>
    <mc:Fallback xmlns="">
      <p:transition spd="slow" advTm="651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View/Edit/Export Users (Continued)</a:t>
            </a:r>
          </a:p>
        </p:txBody>
      </p:sp>
      <p:pic>
        <p:nvPicPr>
          <p:cNvPr id="14" name="Picture 13">
            <a:extLst>
              <a:ext uri="{FF2B5EF4-FFF2-40B4-BE49-F238E27FC236}">
                <a16:creationId xmlns:a16="http://schemas.microsoft.com/office/drawing/2014/main" id="{A9F8C415-7C97-41E7-B9F8-B232FCBD0E4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28468" y="1329823"/>
            <a:ext cx="2866318" cy="4370740"/>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nvGrpSpPr>
          <p:cNvPr id="15" name="Group 14">
            <a:extLst>
              <a:ext uri="{FF2B5EF4-FFF2-40B4-BE49-F238E27FC236}">
                <a16:creationId xmlns:a16="http://schemas.microsoft.com/office/drawing/2014/main" id="{B288423B-F455-4184-98C1-44F5C739FE90}"/>
              </a:ext>
            </a:extLst>
          </p:cNvPr>
          <p:cNvGrpSpPr/>
          <p:nvPr/>
        </p:nvGrpSpPr>
        <p:grpSpPr>
          <a:xfrm>
            <a:off x="4001707" y="1947018"/>
            <a:ext cx="7658240" cy="2963963"/>
            <a:chOff x="4001707" y="1947018"/>
            <a:chExt cx="7658240" cy="2963963"/>
          </a:xfrm>
        </p:grpSpPr>
        <p:pic>
          <p:nvPicPr>
            <p:cNvPr id="9" name="Picture 8">
              <a:extLst>
                <a:ext uri="{FF2B5EF4-FFF2-40B4-BE49-F238E27FC236}">
                  <a16:creationId xmlns:a16="http://schemas.microsoft.com/office/drawing/2014/main" id="{5938664B-516B-465C-BE62-0F9A922A771C}"/>
                </a:ext>
              </a:extLst>
            </p:cNvPr>
            <p:cNvPicPr>
              <a:picLocks noChangeAspect="1"/>
            </p:cNvPicPr>
            <p:nvPr/>
          </p:nvPicPr>
          <p:blipFill>
            <a:blip r:embed="rId5"/>
            <a:stretch>
              <a:fillRect/>
            </a:stretch>
          </p:blipFill>
          <p:spPr>
            <a:xfrm>
              <a:off x="4001707" y="1947018"/>
              <a:ext cx="7658240" cy="296396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Down Arrow 9"/>
            <p:cNvSpPr/>
            <p:nvPr/>
          </p:nvSpPr>
          <p:spPr>
            <a:xfrm rot="16200000">
              <a:off x="6931966" y="4131141"/>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p:cNvSpPr/>
          <p:nvPr/>
        </p:nvSpPr>
        <p:spPr>
          <a:xfrm>
            <a:off x="892366" y="3505200"/>
            <a:ext cx="2357610" cy="2074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3">
            <a:extLst>
              <a:ext uri="{FF2B5EF4-FFF2-40B4-BE49-F238E27FC236}">
                <a16:creationId xmlns:a16="http://schemas.microsoft.com/office/drawing/2014/main" id="{A9E848D1-5E71-536B-0CBC-3F8506FB39D9}"/>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7</a:t>
            </a:fld>
            <a:endParaRPr dirty="0"/>
          </a:p>
        </p:txBody>
      </p:sp>
    </p:spTree>
    <p:custDataLst>
      <p:tags r:id="rId1"/>
    </p:custDataLst>
    <p:extLst>
      <p:ext uri="{BB962C8B-B14F-4D97-AF65-F5344CB8AC3E}">
        <p14:creationId xmlns:p14="http://schemas.microsoft.com/office/powerpoint/2010/main" val="3727750727"/>
      </p:ext>
    </p:extLst>
  </p:cSld>
  <p:clrMapOvr>
    <a:masterClrMapping/>
  </p:clrMapOvr>
  <mc:AlternateContent xmlns:mc="http://schemas.openxmlformats.org/markup-compatibility/2006" xmlns:p14="http://schemas.microsoft.com/office/powerpoint/2010/main">
    <mc:Choice Requires="p14">
      <p:transition spd="slow" p14:dur="2000" advTm="25150"/>
    </mc:Choice>
    <mc:Fallback xmlns="">
      <p:transition spd="slow" advTm="2515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View/Edit/Export Users (Continued)</a:t>
            </a:r>
          </a:p>
        </p:txBody>
      </p:sp>
      <p:sp>
        <p:nvSpPr>
          <p:cNvPr id="9" name="Rectangle 8"/>
          <p:cNvSpPr/>
          <p:nvPr/>
        </p:nvSpPr>
        <p:spPr>
          <a:xfrm>
            <a:off x="952304" y="3364834"/>
            <a:ext cx="2324296" cy="26358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518BF310-9F92-4627-9847-8409E8319FFB}"/>
              </a:ext>
            </a:extLst>
          </p:cNvPr>
          <p:cNvGrpSpPr/>
          <p:nvPr/>
        </p:nvGrpSpPr>
        <p:grpSpPr>
          <a:xfrm>
            <a:off x="528468" y="1329823"/>
            <a:ext cx="2866318" cy="4370740"/>
            <a:chOff x="811932" y="1329823"/>
            <a:chExt cx="2866318" cy="4370740"/>
          </a:xfrm>
        </p:grpSpPr>
        <p:pic>
          <p:nvPicPr>
            <p:cNvPr id="12" name="Picture 11">
              <a:extLst>
                <a:ext uri="{FF2B5EF4-FFF2-40B4-BE49-F238E27FC236}">
                  <a16:creationId xmlns:a16="http://schemas.microsoft.com/office/drawing/2014/main" id="{23CA84FE-07E5-491F-AC45-4647820C25F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11932" y="1329823"/>
              <a:ext cx="2866318" cy="437074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778D3A49-6D91-43D2-B578-3B057E6A6B7A}"/>
                </a:ext>
              </a:extLst>
            </p:cNvPr>
            <p:cNvSpPr/>
            <p:nvPr/>
          </p:nvSpPr>
          <p:spPr>
            <a:xfrm>
              <a:off x="1235768" y="3505200"/>
              <a:ext cx="2324296" cy="2635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C98A5D62-8FCA-40BE-A7D2-CF8510B1D0B2}"/>
              </a:ext>
            </a:extLst>
          </p:cNvPr>
          <p:cNvGrpSpPr/>
          <p:nvPr/>
        </p:nvGrpSpPr>
        <p:grpSpPr>
          <a:xfrm>
            <a:off x="4003980" y="1602829"/>
            <a:ext cx="7729362" cy="3901254"/>
            <a:chOff x="4153605" y="1536329"/>
            <a:chExt cx="7729362" cy="3901254"/>
          </a:xfrm>
        </p:grpSpPr>
        <p:pic>
          <p:nvPicPr>
            <p:cNvPr id="2" name="Picture 1">
              <a:extLst>
                <a:ext uri="{FF2B5EF4-FFF2-40B4-BE49-F238E27FC236}">
                  <a16:creationId xmlns:a16="http://schemas.microsoft.com/office/drawing/2014/main" id="{AC9062CF-D609-47BB-B0FE-3846E596A93D}"/>
                </a:ext>
              </a:extLst>
            </p:cNvPr>
            <p:cNvPicPr>
              <a:picLocks noChangeAspect="1"/>
            </p:cNvPicPr>
            <p:nvPr/>
          </p:nvPicPr>
          <p:blipFill>
            <a:blip r:embed="rId5"/>
            <a:stretch>
              <a:fillRect/>
            </a:stretch>
          </p:blipFill>
          <p:spPr>
            <a:xfrm>
              <a:off x="4153605" y="1536329"/>
              <a:ext cx="7729362" cy="390125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Arrow: Right 9">
              <a:extLst>
                <a:ext uri="{FF2B5EF4-FFF2-40B4-BE49-F238E27FC236}">
                  <a16:creationId xmlns:a16="http://schemas.microsoft.com/office/drawing/2014/main" id="{4D75D611-5485-4108-9A8C-92C090EAF743}"/>
                </a:ext>
              </a:extLst>
            </p:cNvPr>
            <p:cNvSpPr/>
            <p:nvPr/>
          </p:nvSpPr>
          <p:spPr>
            <a:xfrm rot="10800000">
              <a:off x="5280644" y="2339953"/>
              <a:ext cx="649769" cy="41801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E224449-37DD-4398-878A-0FAB436E8C59}"/>
                </a:ext>
              </a:extLst>
            </p:cNvPr>
            <p:cNvSpPr/>
            <p:nvPr/>
          </p:nvSpPr>
          <p:spPr>
            <a:xfrm>
              <a:off x="4373282" y="1980014"/>
              <a:ext cx="7218774" cy="2830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Right 14">
              <a:extLst>
                <a:ext uri="{FF2B5EF4-FFF2-40B4-BE49-F238E27FC236}">
                  <a16:creationId xmlns:a16="http://schemas.microsoft.com/office/drawing/2014/main" id="{D5EB48CF-5748-49E3-B2D7-D5CEA1A1E548}"/>
                </a:ext>
              </a:extLst>
            </p:cNvPr>
            <p:cNvSpPr/>
            <p:nvPr/>
          </p:nvSpPr>
          <p:spPr>
            <a:xfrm rot="16200000">
              <a:off x="4527624" y="4054727"/>
              <a:ext cx="649769" cy="41801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3">
            <a:extLst>
              <a:ext uri="{FF2B5EF4-FFF2-40B4-BE49-F238E27FC236}">
                <a16:creationId xmlns:a16="http://schemas.microsoft.com/office/drawing/2014/main" id="{A93DC658-2455-E2BB-D3BC-6DC0AFEC101F}"/>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8</a:t>
            </a:fld>
            <a:endParaRPr dirty="0"/>
          </a:p>
        </p:txBody>
      </p:sp>
    </p:spTree>
    <p:custDataLst>
      <p:tags r:id="rId1"/>
    </p:custDataLst>
    <p:extLst>
      <p:ext uri="{BB962C8B-B14F-4D97-AF65-F5344CB8AC3E}">
        <p14:creationId xmlns:p14="http://schemas.microsoft.com/office/powerpoint/2010/main" val="3514168931"/>
      </p:ext>
    </p:extLst>
  </p:cSld>
  <p:clrMapOvr>
    <a:masterClrMapping/>
  </p:clrMapOvr>
  <mc:AlternateContent xmlns:mc="http://schemas.openxmlformats.org/markup-compatibility/2006" xmlns:p14="http://schemas.microsoft.com/office/powerpoint/2010/main">
    <mc:Choice Requires="p14">
      <p:transition spd="slow" p14:dur="2000" advTm="54710"/>
    </mc:Choice>
    <mc:Fallback xmlns="">
      <p:transition spd="slow" advTm="5471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a:solidFill>
                  <a:srgbClr val="505A08"/>
                </a:solidFill>
              </a:rPr>
              <a:t>For additional information, consult your state portal, which contains:</a:t>
            </a:r>
          </a:p>
          <a:p>
            <a:pPr marL="457200" indent="-457200">
              <a:buFont typeface="Wingdings" panose="05000000000000000000" pitchFamily="2" charset="2"/>
              <a:buChar char="§"/>
            </a:pPr>
            <a:r>
              <a:rPr lang="en-US" altLang="en-US" sz="2800" dirty="0">
                <a:solidFill>
                  <a:srgbClr val="505A08"/>
                </a:solidFill>
              </a:rPr>
              <a:t>Important announcements</a:t>
            </a:r>
          </a:p>
          <a:p>
            <a:pPr marL="457200" indent="-457200">
              <a:buFont typeface="Wingdings" panose="05000000000000000000" pitchFamily="2" charset="2"/>
              <a:buChar char="§"/>
            </a:pPr>
            <a:r>
              <a:rPr lang="en-US" altLang="en-US" sz="2800" i="1" dirty="0">
                <a:solidFill>
                  <a:srgbClr val="505A08"/>
                </a:solidFill>
              </a:rPr>
              <a:t>TIDE User Guide</a:t>
            </a:r>
          </a:p>
          <a:p>
            <a:endParaRPr lang="en-US" altLang="en-US" sz="2800" i="1" dirty="0">
              <a:solidFill>
                <a:srgbClr val="505A08"/>
              </a:solidFill>
            </a:endParaRPr>
          </a:p>
          <a:p>
            <a:r>
              <a:rPr lang="en-US" altLang="en-US" sz="2800" dirty="0">
                <a:solidFill>
                  <a:srgbClr val="505A08"/>
                </a:solidFill>
              </a:rPr>
              <a:t>For further assistance, please consult your state’s Help Desk.</a:t>
            </a:r>
          </a:p>
        </p:txBody>
      </p:sp>
      <p:sp>
        <p:nvSpPr>
          <p:cNvPr id="3" name="Title 2"/>
          <p:cNvSpPr>
            <a:spLocks noGrp="1"/>
          </p:cNvSpPr>
          <p:nvPr>
            <p:ph type="title"/>
          </p:nvPr>
        </p:nvSpPr>
        <p:spPr/>
        <p:txBody>
          <a:bodyPr>
            <a:noAutofit/>
          </a:bodyPr>
          <a:lstStyle/>
          <a:p>
            <a:r>
              <a:rPr lang="en-US" dirty="0"/>
              <a:t>Thank You!</a:t>
            </a:r>
          </a:p>
        </p:txBody>
      </p:sp>
      <p:sp>
        <p:nvSpPr>
          <p:cNvPr id="6" name="Slide Number Placeholder 3">
            <a:extLst>
              <a:ext uri="{FF2B5EF4-FFF2-40B4-BE49-F238E27FC236}">
                <a16:creationId xmlns:a16="http://schemas.microsoft.com/office/drawing/2014/main" id="{4430DEC3-F5F6-0324-A96D-1FEECB7CBCB0}"/>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9</a:t>
            </a:fld>
            <a:endParaRPr dirty="0"/>
          </a:p>
        </p:txBody>
      </p:sp>
    </p:spTree>
    <p:custDataLst>
      <p:tags r:id="rId1"/>
    </p:custDataLst>
    <p:extLst>
      <p:ext uri="{BB962C8B-B14F-4D97-AF65-F5344CB8AC3E}">
        <p14:creationId xmlns:p14="http://schemas.microsoft.com/office/powerpoint/2010/main" val="3173873349"/>
      </p:ext>
    </p:extLst>
  </p:cSld>
  <p:clrMapOvr>
    <a:masterClrMapping/>
  </p:clrMapOvr>
  <mc:AlternateContent xmlns:mc="http://schemas.openxmlformats.org/markup-compatibility/2006" xmlns:p14="http://schemas.microsoft.com/office/powerpoint/2010/main">
    <mc:Choice Requires="p14">
      <p:transition spd="slow" p14:dur="2000" advTm="21190"/>
    </mc:Choice>
    <mc:Fallback xmlns="">
      <p:transition spd="slow" advTm="2119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http://www.w3.org/XML/1998/namespace"/>
    <ds:schemaRef ds:uri="60b788f9-dbc8-42fd-99f2-081ed83a52df"/>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3c8d6406-deae-4a0d-a95e-fe53ed4a1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4619</TotalTime>
  <Words>1221</Words>
  <Application>Microsoft Office PowerPoint</Application>
  <PresentationFormat>Widescreen</PresentationFormat>
  <Paragraphs>87</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Adding and Editing Users</vt:lpstr>
      <vt:lpstr>TIDE Training Modules</vt:lpstr>
      <vt:lpstr>Users</vt:lpstr>
      <vt:lpstr>Add Users</vt:lpstr>
      <vt:lpstr>Upload Users</vt:lpstr>
      <vt:lpstr>Upload Users</vt:lpstr>
      <vt:lpstr>View/Edit/Export Users (Continued)</vt:lpstr>
      <vt:lpstr>View/Edit/Export Users (Continued)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Nadia McDowell</cp:lastModifiedBy>
  <cp:revision>85</cp:revision>
  <cp:lastPrinted>2017-10-19T00:36:21Z</cp:lastPrinted>
  <dcterms:created xsi:type="dcterms:W3CDTF">2020-02-03T21:37:34Z</dcterms:created>
  <dcterms:modified xsi:type="dcterms:W3CDTF">2023-07-25T19:28:39Z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E6C3FD8E-AC47-45BE-AD0B-02DD9921575E</vt:lpwstr>
  </property>
  <property fmtid="{D5CDD505-2E9C-101B-9397-08002B2CF9AE}" pid="6" name="ArticulatePath">
    <vt:lpwstr>https://cambiumlearning-my.sharepoint.com/personal/jennifer_strittmatter_cambiumassessment_com/Documents/Desktop/Projects/ELPA21/23-24_Training_TIDE 2 Adding and Editing Users_no audio_DRAFT</vt:lpwstr>
  </property>
</Properties>
</file>