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2"/>
  </p:notesMasterIdLst>
  <p:handoutMasterIdLst>
    <p:handoutMasterId r:id="rId63"/>
  </p:handoutMasterIdLst>
  <p:sldIdLst>
    <p:sldId id="294" r:id="rId5"/>
    <p:sldId id="543" r:id="rId6"/>
    <p:sldId id="598" r:id="rId7"/>
    <p:sldId id="414" r:id="rId8"/>
    <p:sldId id="546" r:id="rId9"/>
    <p:sldId id="415" r:id="rId10"/>
    <p:sldId id="548" r:id="rId11"/>
    <p:sldId id="547" r:id="rId12"/>
    <p:sldId id="600" r:id="rId13"/>
    <p:sldId id="417" r:id="rId14"/>
    <p:sldId id="401" r:id="rId15"/>
    <p:sldId id="317" r:id="rId16"/>
    <p:sldId id="418" r:id="rId17"/>
    <p:sldId id="300" r:id="rId18"/>
    <p:sldId id="302" r:id="rId19"/>
    <p:sldId id="301" r:id="rId20"/>
    <p:sldId id="592" r:id="rId21"/>
    <p:sldId id="553" r:id="rId22"/>
    <p:sldId id="554" r:id="rId23"/>
    <p:sldId id="555" r:id="rId24"/>
    <p:sldId id="556" r:id="rId25"/>
    <p:sldId id="612" r:id="rId26"/>
    <p:sldId id="561" r:id="rId27"/>
    <p:sldId id="560" r:id="rId28"/>
    <p:sldId id="562" r:id="rId29"/>
    <p:sldId id="615" r:id="rId30"/>
    <p:sldId id="604" r:id="rId31"/>
    <p:sldId id="601" r:id="rId32"/>
    <p:sldId id="610" r:id="rId33"/>
    <p:sldId id="608" r:id="rId34"/>
    <p:sldId id="616" r:id="rId35"/>
    <p:sldId id="603" r:id="rId36"/>
    <p:sldId id="605" r:id="rId37"/>
    <p:sldId id="576" r:id="rId38"/>
    <p:sldId id="617" r:id="rId39"/>
    <p:sldId id="599" r:id="rId40"/>
    <p:sldId id="577" r:id="rId41"/>
    <p:sldId id="618" r:id="rId42"/>
    <p:sldId id="563" r:id="rId43"/>
    <p:sldId id="568" r:id="rId44"/>
    <p:sldId id="571" r:id="rId45"/>
    <p:sldId id="595" r:id="rId46"/>
    <p:sldId id="564" r:id="rId47"/>
    <p:sldId id="570" r:id="rId48"/>
    <p:sldId id="565" r:id="rId49"/>
    <p:sldId id="567" r:id="rId50"/>
    <p:sldId id="416" r:id="rId51"/>
    <p:sldId id="578" r:id="rId52"/>
    <p:sldId id="613" r:id="rId53"/>
    <p:sldId id="614" r:id="rId54"/>
    <p:sldId id="297" r:id="rId55"/>
    <p:sldId id="583" r:id="rId56"/>
    <p:sldId id="582" r:id="rId57"/>
    <p:sldId id="572" r:id="rId58"/>
    <p:sldId id="585" r:id="rId59"/>
    <p:sldId id="586" r:id="rId60"/>
    <p:sldId id="591" r:id="rId61"/>
  </p:sldIdLst>
  <p:sldSz cx="12192000" cy="6858000"/>
  <p:notesSz cx="9309100" cy="7023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DEA9AB-12DD-4A5C-9D9A-4DF8DF475B1F}">
          <p14:sldIdLst>
            <p14:sldId id="294"/>
            <p14:sldId id="543"/>
            <p14:sldId id="598"/>
          </p14:sldIdLst>
        </p14:section>
        <p14:section name="Logging into the TA Interface" id="{3932B056-8AE7-46E2-93EA-A8C2C63FCB25}">
          <p14:sldIdLst>
            <p14:sldId id="414"/>
            <p14:sldId id="546"/>
          </p14:sldIdLst>
        </p14:section>
        <p14:section name="Creating a Test Session" id="{1817E0F3-6FF9-445B-8AFB-98364538CCF8}">
          <p14:sldIdLst>
            <p14:sldId id="415"/>
            <p14:sldId id="548"/>
            <p14:sldId id="547"/>
            <p14:sldId id="600"/>
            <p14:sldId id="417"/>
            <p14:sldId id="401"/>
            <p14:sldId id="317"/>
            <p14:sldId id="418"/>
            <p14:sldId id="300"/>
            <p14:sldId id="302"/>
            <p14:sldId id="301"/>
          </p14:sldIdLst>
        </p14:section>
        <p14:section name="Logging in to the Student Testing Site" id="{C52D252D-DF88-4E72-AE4A-70B9E24318B6}">
          <p14:sldIdLst>
            <p14:sldId id="592"/>
            <p14:sldId id="553"/>
            <p14:sldId id="554"/>
            <p14:sldId id="555"/>
            <p14:sldId id="556"/>
            <p14:sldId id="612"/>
            <p14:sldId id="561"/>
            <p14:sldId id="560"/>
            <p14:sldId id="562"/>
          </p14:sldIdLst>
        </p14:section>
        <p14:section name="Practice Step One" id="{DBBD7684-D2C8-4A21-8959-A6987A15C66B}">
          <p14:sldIdLst>
            <p14:sldId id="615"/>
            <p14:sldId id="604"/>
            <p14:sldId id="601"/>
            <p14:sldId id="610"/>
            <p14:sldId id="608"/>
          </p14:sldIdLst>
        </p14:section>
        <p14:section name="Step Two" id="{6520844E-805D-4F00-8CEB-EAD1F17795A3}">
          <p14:sldIdLst>
            <p14:sldId id="616"/>
            <p14:sldId id="603"/>
            <p14:sldId id="605"/>
            <p14:sldId id="576"/>
          </p14:sldIdLst>
        </p14:section>
        <p14:section name="Step Three" id="{B91EC4FC-99F8-4880-B428-C0D7170047F6}">
          <p14:sldIdLst>
            <p14:sldId id="617"/>
            <p14:sldId id="599"/>
            <p14:sldId id="577"/>
          </p14:sldIdLst>
        </p14:section>
        <p14:section name="Test Interface" id="{095D2A5B-BD32-429F-8F46-3FC1A9BC97F5}">
          <p14:sldIdLst>
            <p14:sldId id="618"/>
            <p14:sldId id="563"/>
            <p14:sldId id="568"/>
            <p14:sldId id="571"/>
          </p14:sldIdLst>
        </p14:section>
        <p14:section name="Test Items" id="{28E5634B-D8A2-4E4B-928E-2F4F0E7B1554}">
          <p14:sldIdLst>
            <p14:sldId id="595"/>
            <p14:sldId id="564"/>
            <p14:sldId id="570"/>
            <p14:sldId id="565"/>
            <p14:sldId id="567"/>
            <p14:sldId id="416"/>
            <p14:sldId id="578"/>
            <p14:sldId id="613"/>
            <p14:sldId id="614"/>
            <p14:sldId id="297"/>
            <p14:sldId id="583"/>
            <p14:sldId id="582"/>
            <p14:sldId id="572"/>
            <p14:sldId id="585"/>
          </p14:sldIdLst>
        </p14:section>
        <p14:section name="Troubleshooting" id="{CCA0C800-97B4-47D2-BE7F-6BE1D452E2C2}">
          <p14:sldIdLst>
            <p14:sldId id="586"/>
            <p14:sldId id="59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22DEA62F-559C-CF0E-33DB-0E46D171C41F}" name="Makayla" initials="M" userId="Makayla" providerId="None"/>
  <p188:author id="{0B34C5E8-C80D-7F5C-F223-9D97D9EA631D}" name="Jennifer Strittmatter" initials="JS" userId="S::jennifer.strittmatter@cambiumassessment.com::e8934ff7-9e4a-4c8d-9513-cfdab75a7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Lila Yuen" initials="LY" lastIdx="60" clrIdx="8">
    <p:extLst>
      <p:ext uri="{19B8F6BF-5375-455C-9EA6-DF929625EA0E}">
        <p15:presenceInfo xmlns:p15="http://schemas.microsoft.com/office/powerpoint/2012/main" userId="4bbabeb9c0775d46" providerId="Windows Liv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Bracey, Niema" initials="BN" lastIdx="24" clrIdx="9">
    <p:extLst>
      <p:ext uri="{19B8F6BF-5375-455C-9EA6-DF929625EA0E}">
        <p15:presenceInfo xmlns:p15="http://schemas.microsoft.com/office/powerpoint/2012/main" userId="S::nbracey@air.org::5089c354-1592-45e8-a76e-056b2558fa3a" providerId="AD"/>
      </p:ext>
    </p:extLst>
  </p:cmAuthor>
  <p:cmAuthor id="4" name="Note" initials="Note" lastIdx="2" clrIdx="3">
    <p:extLst>
      <p:ext uri="{19B8F6BF-5375-455C-9EA6-DF929625EA0E}">
        <p15:presenceInfo xmlns:p15="http://schemas.microsoft.com/office/powerpoint/2012/main" userId="Note" providerId="None"/>
      </p:ext>
    </p:extLst>
  </p:cmAuthor>
  <p:cmAuthor id="11" name="Ledis Castillo" initials="LC" lastIdx="24" clrIdx="10">
    <p:extLst>
      <p:ext uri="{19B8F6BF-5375-455C-9EA6-DF929625EA0E}">
        <p15:presenceInfo xmlns:p15="http://schemas.microsoft.com/office/powerpoint/2012/main" userId="S-1-5-21-165637637-657010290-618671499-6273"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Truc Vo" initials="TV" lastIdx="6" clrIdx="11">
    <p:extLst>
      <p:ext uri="{19B8F6BF-5375-455C-9EA6-DF929625EA0E}">
        <p15:presenceInfo xmlns:p15="http://schemas.microsoft.com/office/powerpoint/2012/main" userId="S::truc.vo@cambiumassessment.com::d402882a-4358-404c-b429-f99634ede9fe"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73E"/>
    <a:srgbClr val="1F456F"/>
    <a:srgbClr val="505A08"/>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C1F7C-97BD-4910-9A62-B8F788F15300}" v="2" dt="2023-07-23T21:42:45.267"/>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5" autoAdjust="0"/>
    <p:restoredTop sz="85393" autoAdjust="0"/>
  </p:normalViewPr>
  <p:slideViewPr>
    <p:cSldViewPr snapToGrid="0">
      <p:cViewPr varScale="1">
        <p:scale>
          <a:sx n="102" d="100"/>
          <a:sy n="102" d="100"/>
        </p:scale>
        <p:origin x="516"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latin typeface="Calibri"/>
                <a:ea typeface="ＭＳ Ｐゴシック" pitchFamily="-48" charset="-128"/>
                <a:cs typeface="Arial" panose="020B0604020202020204" pitchFamily="34" charset="0"/>
              </a:rPr>
              <a:t>Welcome to the Test Delivery System (TDS) Overview training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u="none" kern="1200" dirty="0">
              <a:solidFill>
                <a:schemeClr val="tx1"/>
              </a:solidFill>
              <a:latin typeface="Calibri"/>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j-lt"/>
                <a:cs typeface="Arial" panose="020B0604020202020204" pitchFamily="34" charset="0"/>
              </a:rPr>
              <a:t>In this training module, we’ll discuss the Test Delivery System, which includes the </a:t>
            </a:r>
            <a:r>
              <a:rPr lang="en-US" altLang="en-US" i="1" dirty="0">
                <a:latin typeface="+mj-lt"/>
                <a:cs typeface="Arial" panose="020B0604020202020204" pitchFamily="34" charset="0"/>
              </a:rPr>
              <a:t>Student Interface </a:t>
            </a:r>
            <a:r>
              <a:rPr lang="en-US" altLang="en-US" dirty="0">
                <a:latin typeface="+mj-lt"/>
                <a:cs typeface="Arial" panose="020B0604020202020204" pitchFamily="34" charset="0"/>
              </a:rPr>
              <a:t>used by students to navigate through the test, and the </a:t>
            </a:r>
            <a:r>
              <a:rPr lang="en-US" altLang="en-US" i="1" dirty="0">
                <a:latin typeface="+mj-lt"/>
                <a:cs typeface="Arial" panose="020B0604020202020204" pitchFamily="34" charset="0"/>
              </a:rPr>
              <a:t>Test Administrator Interface </a:t>
            </a:r>
            <a:r>
              <a:rPr lang="en-US" altLang="en-US" dirty="0">
                <a:latin typeface="+mj-lt"/>
                <a:cs typeface="Arial" panose="020B0604020202020204" pitchFamily="34" charset="0"/>
              </a:rPr>
              <a:t>used by TAs to manage test sessions and monitor student testing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mj-lt"/>
              <a:cs typeface="Arial" panose="020B0604020202020204" pitchFamily="34" charset="0"/>
            </a:endParaRPr>
          </a:p>
          <a:p>
            <a:r>
              <a:rPr lang="en-US" sz="1200" b="0" u="none" kern="1200" dirty="0">
                <a:solidFill>
                  <a:schemeClr val="tx1"/>
                </a:solidFill>
                <a:latin typeface="Calibri"/>
                <a:ea typeface="ＭＳ Ｐゴシック" pitchFamily="-48" charset="-128"/>
                <a:cs typeface="Arial" panose="020B0604020202020204" pitchFamily="34" charset="0"/>
              </a:rPr>
              <a:t>Please note that the example images shown in this training module may vary slightly from your state’s system.</a:t>
            </a:r>
            <a:endParaRPr lang="en-US" sz="1200" b="0" u="none" kern="1200" dirty="0">
              <a:solidFill>
                <a:schemeClr val="tx1"/>
              </a:solidFill>
              <a:latin typeface="Calibri"/>
              <a:ea typeface="+mn-ea"/>
              <a:cs typeface="Arial" panose="020B0604020202020204" pitchFamily="34"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Once a session has started and students are waiting for approval, the </a:t>
            </a:r>
            <a:r>
              <a:rPr lang="en-US" altLang="en-US" b="1" i="1" dirty="0"/>
              <a:t>Operational Session ID </a:t>
            </a:r>
            <a:r>
              <a:rPr lang="en-US" altLang="en-US" dirty="0"/>
              <a:t>tab displays the session ID and will show the test session table after students are approved to enter the test session and have logged in.</a:t>
            </a:r>
          </a:p>
          <a:p>
            <a:endParaRPr lang="en-US" altLang="en-US" dirty="0"/>
          </a:p>
          <a:p>
            <a:r>
              <a:rPr lang="en-US" altLang="en-US" dirty="0"/>
              <a:t>The </a:t>
            </a:r>
            <a:r>
              <a:rPr lang="en-US" altLang="en-US" b="1" i="1" dirty="0"/>
              <a:t>Approvals </a:t>
            </a:r>
            <a:r>
              <a:rPr lang="en-US" altLang="en-US" dirty="0"/>
              <a:t>tab will become active when any students are waiting for approval. In this example, a single student is waiting for approval. In addition, the </a:t>
            </a:r>
            <a:r>
              <a:rPr lang="en-US" altLang="en-US" b="1" i="1" dirty="0"/>
              <a:t>Stop Session </a:t>
            </a:r>
            <a:r>
              <a:rPr lang="en-US" altLang="en-US" dirty="0"/>
              <a:t>button will become active. </a:t>
            </a:r>
          </a:p>
          <a:p>
            <a:endParaRPr lang="en-US" altLang="en-US" dirty="0"/>
          </a:p>
          <a:p>
            <a:r>
              <a:rPr lang="en-US" altLang="en-US" dirty="0"/>
              <a:t>Below the </a:t>
            </a:r>
            <a:r>
              <a:rPr lang="en-US" altLang="en-US" b="1" dirty="0"/>
              <a:t>Menu</a:t>
            </a:r>
            <a:r>
              <a:rPr lang="en-US" altLang="en-US" dirty="0"/>
              <a:t> button, you will see a </a:t>
            </a:r>
            <a:r>
              <a:rPr lang="en-US" altLang="en-US" b="1" dirty="0"/>
              <a:t>Print</a:t>
            </a:r>
            <a:r>
              <a:rPr lang="en-US" altLang="en-US" dirty="0"/>
              <a:t> icon. Select the print icon to print the test session information.</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10</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183780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five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a:t>
            </a:r>
            <a:r>
              <a:rPr lang="en-US" b="1" dirty="0"/>
              <a:t>Menu</a:t>
            </a:r>
            <a:r>
              <a:rPr lang="en-US" dirty="0"/>
              <a:t> and then select </a:t>
            </a:r>
            <a:r>
              <a:rPr lang="en-US" b="1" dirty="0"/>
              <a:t>Toggle Screensaver</a:t>
            </a:r>
            <a:r>
              <a:rPr lang="en-US" dirty="0"/>
              <a:t>. The screensaver displays the Session ID. It also displays notifications if students are awaiting approval, if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latin typeface="+mn-lt"/>
              </a:rPr>
              <a:t>If a student is having trouble logging in, use the Student Lookup feature to verify that the student’</a:t>
            </a:r>
            <a:r>
              <a:rPr lang="en-US" altLang="ja-JP" dirty="0">
                <a:latin typeface="+mn-lt"/>
              </a:rPr>
              <a:t>s login credentials are correct. You can use either the </a:t>
            </a:r>
            <a:r>
              <a:rPr lang="en-US" altLang="ja-JP" b="1" i="1" dirty="0">
                <a:latin typeface="+mn-lt"/>
              </a:rPr>
              <a:t>Quick Search </a:t>
            </a:r>
            <a:r>
              <a:rPr lang="en-US" altLang="ja-JP" dirty="0">
                <a:latin typeface="+mn-lt"/>
              </a:rPr>
              <a:t>or </a:t>
            </a:r>
            <a:r>
              <a:rPr lang="en-US" altLang="ja-JP" b="1" i="1" dirty="0">
                <a:latin typeface="+mn-lt"/>
              </a:rPr>
              <a:t>Advanced Search </a:t>
            </a:r>
            <a:r>
              <a:rPr lang="en-US" altLang="ja-JP" dirty="0">
                <a:latin typeface="+mn-lt"/>
              </a:rPr>
              <a:t>option to view the information entered for the student in TIDE. </a:t>
            </a:r>
          </a:p>
          <a:p>
            <a:endParaRPr lang="en-US" altLang="ja-JP" dirty="0">
              <a:latin typeface="+mn-lt"/>
            </a:endParaRPr>
          </a:p>
          <a:p>
            <a:r>
              <a:rPr lang="en-US" altLang="ja-JP" dirty="0">
                <a:latin typeface="+mn-lt"/>
              </a:rPr>
              <a:t>With </a:t>
            </a:r>
            <a:r>
              <a:rPr lang="en-US" altLang="ja-JP" b="1" i="1" dirty="0">
                <a:latin typeface="+mn-lt"/>
              </a:rPr>
              <a:t>Quick Search</a:t>
            </a:r>
            <a:r>
              <a:rPr lang="en-US" altLang="ja-JP" dirty="0">
                <a:latin typeface="+mn-lt"/>
              </a:rPr>
              <a:t>, you simply enter the student</a:t>
            </a:r>
            <a:r>
              <a:rPr lang="ja-JP" altLang="en-US" dirty="0">
                <a:latin typeface="+mn-lt"/>
              </a:rPr>
              <a:t>’</a:t>
            </a:r>
            <a:r>
              <a:rPr lang="en-US" altLang="ja-JP" dirty="0">
                <a:latin typeface="+mn-lt"/>
              </a:rPr>
              <a:t>s state-assigned student ID and select the </a:t>
            </a:r>
            <a:r>
              <a:rPr lang="en-US" altLang="ja-JP" b="1" dirty="0">
                <a:latin typeface="+mn-lt"/>
              </a:rPr>
              <a:t>Search</a:t>
            </a:r>
            <a:r>
              <a:rPr lang="en-US" altLang="ja-JP" dirty="0">
                <a:latin typeface="+mn-lt"/>
              </a:rPr>
              <a:t> icon. </a:t>
            </a:r>
          </a:p>
          <a:p>
            <a:endParaRPr lang="en-US" altLang="en-US" dirty="0">
              <a:latin typeface="+mn-lt"/>
            </a:endParaRPr>
          </a:p>
          <a:p>
            <a:r>
              <a:rPr lang="en-US" altLang="en-US" dirty="0">
                <a:latin typeface="+mn-lt"/>
              </a:rPr>
              <a:t>Results will display.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12</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i="1" dirty="0">
                <a:latin typeface="+mn-lt"/>
              </a:rPr>
              <a:t>Advanced Search </a:t>
            </a:r>
            <a:r>
              <a:rPr lang="en-US" altLang="ja-JP" dirty="0">
                <a:latin typeface="+mn-lt"/>
              </a:rPr>
              <a:t>allows you to narrow your search using several filters, including District/School, Grade, First Name, and Last Name. Enter the criteria in the fields listed and select the </a:t>
            </a:r>
            <a:r>
              <a:rPr lang="en-US" altLang="ja-JP" b="1" dirty="0">
                <a:latin typeface="+mn-lt"/>
              </a:rPr>
              <a:t>Search</a:t>
            </a:r>
            <a:r>
              <a:rPr lang="en-US" altLang="ja-JP" dirty="0">
                <a:latin typeface="+mn-lt"/>
              </a:rPr>
              <a:t> icon.</a:t>
            </a:r>
            <a:r>
              <a:rPr lang="en-US" altLang="en-US" dirty="0">
                <a:latin typeface="+mn-lt"/>
              </a:rPr>
              <a:t> Results will display. </a:t>
            </a:r>
            <a:r>
              <a:rPr lang="en-US" altLang="en-US" dirty="0"/>
              <a:t>If you see the student you are looking for, select the </a:t>
            </a:r>
            <a:r>
              <a:rPr lang="en-US" altLang="ja-JP" b="1" dirty="0"/>
              <a:t>Eye</a:t>
            </a:r>
            <a:r>
              <a:rPr lang="en-US" altLang="ja-JP" dirty="0"/>
              <a:t> button next to the student’s name. The student’s information will display below that student’s row in the table. Note that the information displayed may vary slightly from what is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13</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3950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latin typeface="+mn-lt"/>
              </a:rPr>
              <a:t>Once the Test Administrator starts the test session and students log in, the TA must review and approve students’ test settings before they can access their tests. It is very important to pay close attention to the test name prior to approving to be sure that students selected the appropriate test. You can do this by clicking the </a:t>
            </a:r>
            <a:r>
              <a:rPr lang="en-US" altLang="ja-JP" b="1" i="0" dirty="0">
                <a:latin typeface="+mn-lt"/>
              </a:rPr>
              <a:t>Approvals</a:t>
            </a:r>
            <a:r>
              <a:rPr lang="en-US" altLang="ja-JP" b="0" dirty="0">
                <a:latin typeface="+mn-lt"/>
              </a:rPr>
              <a:t> </a:t>
            </a:r>
            <a:r>
              <a:rPr lang="en-US" altLang="ja-JP" dirty="0">
                <a:latin typeface="+mn-lt"/>
              </a:rPr>
              <a:t>button. A list of students will display, organized by test name. The Test Administrator should review the list to make sure that all students chose the correct content area and test. The Test Administrator should also ensure that all student settings are correct. This is done using the </a:t>
            </a:r>
            <a:r>
              <a:rPr lang="en-US" altLang="ja-JP" b="1" dirty="0">
                <a:latin typeface="+mn-lt"/>
              </a:rPr>
              <a:t>Eye</a:t>
            </a:r>
            <a:r>
              <a:rPr lang="en-US" altLang="ja-JP" dirty="0">
                <a:latin typeface="+mn-lt"/>
              </a:rPr>
              <a:t> button in the </a:t>
            </a:r>
            <a:r>
              <a:rPr lang="en-US" altLang="ja-JP" b="1" i="1" dirty="0">
                <a:latin typeface="+mn-lt"/>
              </a:rPr>
              <a:t>See Details </a:t>
            </a:r>
            <a:r>
              <a:rPr lang="en-US" altLang="ja-JP" dirty="0">
                <a:latin typeface="+mn-lt"/>
              </a:rPr>
              <a:t>column.</a:t>
            </a:r>
            <a:r>
              <a:rPr lang="en-US" altLang="en-US" dirty="0">
                <a:latin typeface="+mn-lt"/>
              </a:rPr>
              <a:t> </a:t>
            </a:r>
            <a:r>
              <a:rPr lang="en-US" altLang="ja-JP" dirty="0">
                <a:latin typeface="+mn-lt"/>
              </a:rPr>
              <a:t>See the </a:t>
            </a:r>
            <a:r>
              <a:rPr lang="en-US" altLang="ja-JP" i="1" dirty="0">
                <a:latin typeface="+mn-lt"/>
              </a:rPr>
              <a:t>TIDE User Guide </a:t>
            </a:r>
            <a:r>
              <a:rPr lang="en-US" altLang="ja-JP" dirty="0">
                <a:latin typeface="+mn-lt"/>
              </a:rPr>
              <a:t>for more information</a:t>
            </a:r>
            <a:r>
              <a:rPr lang="en-US" altLang="ja-JP" baseline="0" dirty="0">
                <a:latin typeface="+mn-lt"/>
              </a:rPr>
              <a:t> about test settings. </a:t>
            </a:r>
            <a:endParaRPr lang="en-US" altLang="ja-JP" dirty="0">
              <a:latin typeface="+mn-lt"/>
            </a:endParaRPr>
          </a:p>
          <a:p>
            <a:endParaRPr lang="en-US" altLang="en-US" dirty="0">
              <a:latin typeface="+mn-lt"/>
            </a:endParaRPr>
          </a:p>
          <a:p>
            <a:r>
              <a:rPr lang="en-US" altLang="en-US" dirty="0">
                <a:latin typeface="+mn-lt"/>
              </a:rPr>
              <a:t>If no changes are needed, click the check mark next to a student’s name to approve that student. Click </a:t>
            </a:r>
            <a:r>
              <a:rPr lang="en-US" altLang="ja-JP" b="1" dirty="0">
                <a:latin typeface="+mn-lt"/>
              </a:rPr>
              <a:t>Approve All Students </a:t>
            </a:r>
            <a:r>
              <a:rPr lang="en-US" altLang="ja-JP" dirty="0">
                <a:latin typeface="+mn-lt"/>
              </a:rPr>
              <a:t>to admit all students to the test session. </a:t>
            </a:r>
            <a:endParaRPr lang="en-US" altLang="en-US"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14</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select the </a:t>
            </a:r>
            <a:r>
              <a:rPr lang="en-US" altLang="ja-JP" b="1" dirty="0"/>
              <a:t>Eye</a:t>
            </a:r>
            <a:r>
              <a:rPr lang="en-US" altLang="ja-JP" dirty="0"/>
              <a:t> button in the </a:t>
            </a:r>
            <a:r>
              <a:rPr lang="en-US" altLang="ja-JP" b="1" i="1" dirty="0"/>
              <a:t>See Details </a:t>
            </a:r>
            <a:r>
              <a:rPr lang="en-US" altLang="ja-JP" dirty="0"/>
              <a:t>column. The Test Settings window will appear, displaying the student’s information at the top and various test settings organized by their area of need.</a:t>
            </a:r>
          </a:p>
          <a:p>
            <a:endParaRPr lang="en-US" altLang="ja-JP" dirty="0"/>
          </a:p>
          <a:p>
            <a:r>
              <a:rPr lang="en-US" altLang="ja-JP" dirty="0"/>
              <a:t>Some test settings can be changed in this window. After adjusting settings, select the </a:t>
            </a:r>
            <a:r>
              <a:rPr lang="en-US" altLang="ja-JP" b="1" dirty="0"/>
              <a:t>Set</a:t>
            </a:r>
            <a:r>
              <a:rPr lang="en-US" altLang="ja-JP" dirty="0"/>
              <a:t> button to change the settings without approving the student. To both change settings and approve the student for testing, select the </a:t>
            </a:r>
            <a:r>
              <a:rPr lang="en-US" altLang="ja-JP" b="1" i="0" dirty="0"/>
              <a:t>Set &amp; Approve </a:t>
            </a:r>
            <a:r>
              <a:rPr lang="en-US" altLang="ja-JP" dirty="0"/>
              <a:t>button.</a:t>
            </a:r>
          </a:p>
          <a:p>
            <a:endParaRPr lang="en-US" altLang="ja-JP" dirty="0"/>
          </a:p>
          <a:p>
            <a:pPr lvl="0"/>
            <a:r>
              <a:rPr lang="en-US" altLang="ja-JP" dirty="0"/>
              <a:t>Some test settings can be viewed but not changed in this window. These test settings must be set by an authorized TIDE user prior to testing. See the </a:t>
            </a:r>
            <a:r>
              <a:rPr lang="en-US" altLang="ja-JP" i="1" dirty="0"/>
              <a:t>TIDE User Guide </a:t>
            </a:r>
            <a:r>
              <a:rPr lang="en-US" altLang="ja-JP" dirty="0"/>
              <a:t>for more information.</a:t>
            </a:r>
          </a:p>
          <a:p>
            <a:pPr lvl="0"/>
            <a:endParaRPr lang="en-US" altLang="ja-JP" dirty="0"/>
          </a:p>
          <a:p>
            <a:r>
              <a:rPr lang="en-US" altLang="ja-JP" dirty="0"/>
              <a:t>Note that the Test Settings window may not appear exactly as it is shown here, depending on your user role and permissions.</a:t>
            </a:r>
          </a:p>
          <a:p>
            <a:endParaRPr lang="en-US" altLang="ja-JP" dirty="0"/>
          </a:p>
          <a:p>
            <a:r>
              <a:rPr lang="en-US" altLang="en-US" dirty="0"/>
              <a:t>If the student’</a:t>
            </a:r>
            <a:r>
              <a:rPr lang="en-US" altLang="ja-JP" dirty="0"/>
              <a:t>s test settings are incorrect, the settings must be updated in TIDE or the TA Interface before the student takes the test. Contact your School Test Coordinator or District Test Coordinator to have the settings updated. This will prevent resetting the test for the student later. </a:t>
            </a:r>
            <a:r>
              <a:rPr lang="en-US" altLang="en-US" dirty="0"/>
              <a:t>Please note that the changes may not be immediate. </a:t>
            </a:r>
            <a:endParaRPr lang="en-US" altLang="ja-JP" dirty="0"/>
          </a:p>
          <a:p>
            <a:r>
              <a:rPr lang="en-US" altLang="en-US" dirty="0">
                <a:latin typeface="+mn-lt"/>
              </a:rPr>
              <a:t> </a:t>
            </a:r>
          </a:p>
          <a:p>
            <a:r>
              <a:rPr lang="en-US" altLang="en-US" dirty="0">
                <a:latin typeface="+mn-lt"/>
              </a:rPr>
              <a:t>Note that no settings can be changed while the student is actively testing. The student must pause</a:t>
            </a:r>
            <a:r>
              <a:rPr lang="en-US" altLang="en-US" baseline="0" dirty="0">
                <a:latin typeface="+mn-lt"/>
              </a:rPr>
              <a:t> the test and log out if it is necessary to change the student’s test settings. Once the student is no longer actively testing, the student’s test settings can be updated in TIDE.</a:t>
            </a:r>
            <a:endParaRPr lang="en-US" altLang="en-US" dirty="0">
              <a:latin typeface="+mn-lt"/>
            </a:endParaRPr>
          </a:p>
          <a:p>
            <a:endParaRPr lang="en-US" altLang="ja-JP" dirty="0"/>
          </a:p>
          <a:p>
            <a:endParaRPr lang="en-US" altLang="ja-JP" dirty="0"/>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15</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ja-JP" dirty="0"/>
              <a:t>If a student selected an incorrect test, you must deny that student entry to the test session by selecting the </a:t>
            </a:r>
            <a:r>
              <a:rPr lang="en-US" altLang="ja-JP" b="1" dirty="0"/>
              <a:t>X</a:t>
            </a:r>
            <a:r>
              <a:rPr lang="en-US" altLang="ja-JP" dirty="0"/>
              <a:t> button in the </a:t>
            </a:r>
            <a:r>
              <a:rPr lang="en-US" altLang="ja-JP" b="1" i="1" dirty="0"/>
              <a:t>Action</a:t>
            </a:r>
            <a:r>
              <a:rPr lang="en-US" altLang="ja-JP" dirty="0"/>
              <a:t> column. </a:t>
            </a:r>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a:t>
            </a:r>
            <a:r>
              <a:rPr lang="en-US" altLang="en-US" dirty="0">
                <a:latin typeface="+mn-lt"/>
              </a:rPr>
              <a:t>The student’</a:t>
            </a:r>
            <a:r>
              <a:rPr lang="en-US" altLang="ja-JP" dirty="0">
                <a:latin typeface="+mn-lt"/>
              </a:rPr>
              <a:t>s required accommodations appear</a:t>
            </a:r>
            <a:r>
              <a:rPr lang="en-US" altLang="ja-JP" baseline="0" dirty="0">
                <a:latin typeface="+mn-lt"/>
              </a:rPr>
              <a:t> to be incorrect and the TA needs to gather more information.</a:t>
            </a:r>
            <a:r>
              <a:rPr lang="en-US" altLang="ja-JP" dirty="0">
                <a:latin typeface="+mn-lt"/>
              </a:rPr>
              <a:t> </a:t>
            </a:r>
          </a:p>
          <a:p>
            <a:r>
              <a:rPr lang="en-US" altLang="en-US" dirty="0"/>
              <a:t> </a:t>
            </a:r>
          </a:p>
          <a:p>
            <a:r>
              <a:rPr lang="en-US" altLang="en-US" dirty="0"/>
              <a:t>Denying the student entry into the test session will not prevent other approved students from beginning their tests.</a:t>
            </a:r>
          </a:p>
          <a:p>
            <a:r>
              <a:rPr lang="en-US" altLang="en-US" dirty="0"/>
              <a:t> </a:t>
            </a:r>
            <a:r>
              <a:rPr lang="en-US" altLang="en-US" dirty="0">
                <a:latin typeface="+mn-lt"/>
              </a:rPr>
              <a:t> </a:t>
            </a:r>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j-lt"/>
                <a:cs typeface="Arial" panose="020B0604020202020204" pitchFamily="34" charset="0"/>
              </a:rPr>
              <a:t>Students must use the Secure Browser to take the Screener online. In the following slides, we will review </a:t>
            </a:r>
            <a:r>
              <a:rPr lang="en-US" dirty="0"/>
              <a:t>how students log in to take a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300198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latin typeface="+mn-lt"/>
              </a:rPr>
              <a:t>To log in to the online testing system using the Secure Browser, students must enter three pieces of identifying information: their first name, their SSID, and the current session ID. Only the session ID is </a:t>
            </a:r>
            <a:r>
              <a:rPr lang="en-US" dirty="0">
                <a:latin typeface="+mn-lt"/>
              </a:rPr>
              <a:t>unique for each test administration and each proctor, so this is the only information that will change through the test window. </a:t>
            </a:r>
            <a:r>
              <a:rPr lang="en-US" u="none" dirty="0">
                <a:latin typeface="+mn-lt"/>
              </a:rPr>
              <a:t>TIDE allows teachers to print out students’ information on “Test Tickets” so students can log in to the online testing system without needing to memorize their SSID number.</a:t>
            </a:r>
          </a:p>
          <a:p>
            <a:endParaRPr lang="en-US" altLang="en-US"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The session ID is generated when the Test Administrator creates the test session. It needs to be given to students by the Test Administrator when it is time for them to log in to the test. Session IDs should not be generated more than 20 minutes before students are ready to log in.  </a:t>
            </a:r>
            <a:endParaRPr lang="en-US" altLang="en-US" u="none" dirty="0">
              <a:latin typeface="+mn-lt"/>
            </a:endParaRPr>
          </a:p>
          <a:p>
            <a:endParaRPr lang="en-US" altLang="en-US" dirty="0">
              <a:latin typeface="+mn-lt"/>
            </a:endParaRPr>
          </a:p>
          <a:p>
            <a:r>
              <a:rPr lang="en-US" altLang="en-US" dirty="0">
                <a:latin typeface="+mn-lt"/>
              </a:rPr>
              <a:t>After entering their information, students will click the </a:t>
            </a:r>
            <a:r>
              <a:rPr lang="en-US" altLang="en-US" b="1" dirty="0">
                <a:latin typeface="+mn-lt"/>
              </a:rPr>
              <a:t>Sign In </a:t>
            </a:r>
            <a:r>
              <a:rPr lang="en-US" altLang="en-US" dirty="0">
                <a:latin typeface="+mn-lt"/>
              </a:rPr>
              <a:t>button to log in to the test. The Test Administrator may assist students with logging in, if necessary. </a:t>
            </a:r>
          </a:p>
          <a:p>
            <a:endParaRPr lang="en-US" altLang="en-US" dirty="0">
              <a:latin typeface="+mn-lt"/>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18</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63508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strike="noStrike" dirty="0">
                <a:latin typeface="+mn-lt"/>
              </a:rPr>
              <a:t>If a student is having difficulty logging in, an error message and code will display on the login screen. The most common errors occur when the student’s first name and SSID do not match what is in the system and when SSIDs are entered incorrectly. If the student receives an error message indicating that they have entered incorrect information in the first name or SSID fields, the TA should use the Student Lookup Tool in the TA Interface to verify the student’s information.</a:t>
            </a:r>
          </a:p>
          <a:p>
            <a:endParaRPr lang="en-US" altLang="en-US" dirty="0">
              <a:latin typeface="+mn-lt"/>
            </a:endParaRPr>
          </a:p>
          <a:p>
            <a:r>
              <a:rPr lang="en-US" altLang="en-US" dirty="0">
                <a:latin typeface="+mn-lt"/>
              </a:rPr>
              <a:t>Another common error occurs when the students enter an incorrect session ID. If a student receives the message “The session is not available for testing,” verify that the session ID was entered correctly, with no extra spaces or characters. The session ID can be found in the TA Interface. If a student receives the error message “Session has expired,” ensure that the student has entered the correct session ID for the current session. If the student has entered the session ID correctly, use the TA Interface to verify that your session is still open. </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19</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18735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pPr eaLnBrk="1" fontAlgn="auto" hangingPunct="1">
              <a:defRPr/>
            </a:pPr>
            <a:r>
              <a:rPr lang="en-US" sz="1200" dirty="0">
                <a:latin typeface="+mj-lt"/>
                <a:cs typeface="Arial" panose="020B0604020202020204" pitchFamily="34" charset="0"/>
              </a:rPr>
              <a:t>After viewing this presentation, you should be able to:</a:t>
            </a:r>
          </a:p>
          <a:p>
            <a:pPr eaLnBrk="1" fontAlgn="auto" hangingPunct="1">
              <a:defRPr/>
            </a:pPr>
            <a:endParaRPr lang="en-US" sz="1200" dirty="0">
              <a:latin typeface="+mj-lt"/>
              <a:cs typeface="Arial" panose="020B0604020202020204" pitchFamily="34" charset="0"/>
            </a:endParaRPr>
          </a:p>
          <a:p>
            <a:pPr marL="171450" indent="-171450">
              <a:buFont typeface="Arial" panose="020B0604020202020204" pitchFamily="34" charset="0"/>
              <a:buChar char="•"/>
            </a:pPr>
            <a:r>
              <a:rPr lang="en-US" altLang="en-US" dirty="0">
                <a:latin typeface="+mj-lt"/>
                <a:cs typeface="Arial" panose="020B0604020202020204" pitchFamily="34" charset="0"/>
              </a:rPr>
              <a:t>Use the Test Administrator Interface to start and run a test session;</a:t>
            </a:r>
          </a:p>
          <a:p>
            <a:pPr marL="171450" indent="-171450">
              <a:buFont typeface="Arial" panose="020B0604020202020204" pitchFamily="34" charset="0"/>
              <a:buChar char="•"/>
            </a:pPr>
            <a:r>
              <a:rPr lang="en-US" altLang="en-US" dirty="0">
                <a:latin typeface="+mj-lt"/>
                <a:cs typeface="Arial" panose="020B0604020202020204" pitchFamily="34" charset="0"/>
              </a:rPr>
              <a:t>View student test settings and accessibility resources;</a:t>
            </a:r>
          </a:p>
          <a:p>
            <a:pPr marL="171450" indent="-171450">
              <a:buFont typeface="Arial" panose="020B0604020202020204" pitchFamily="34" charset="0"/>
              <a:buChar char="•"/>
            </a:pPr>
            <a:r>
              <a:rPr lang="en-US" altLang="en-US" dirty="0">
                <a:latin typeface="+mj-lt"/>
                <a:cs typeface="Arial" panose="020B0604020202020204" pitchFamily="34" charset="0"/>
              </a:rPr>
              <a:t>Monitor the testing process;</a:t>
            </a:r>
          </a:p>
          <a:p>
            <a:pPr marL="171450" indent="-171450">
              <a:buFont typeface="Arial" panose="020B0604020202020204" pitchFamily="34" charset="0"/>
              <a:buChar char="•"/>
            </a:pPr>
            <a:r>
              <a:rPr lang="en-US" altLang="en-US" dirty="0">
                <a:latin typeface="+mj-lt"/>
                <a:cs typeface="Arial" panose="020B0604020202020204" pitchFamily="34" charset="0"/>
              </a:rPr>
              <a:t>Pause and stop a test session;</a:t>
            </a:r>
          </a:p>
          <a:p>
            <a:pPr marL="171450" indent="-171450">
              <a:buFont typeface="Arial" panose="020B0604020202020204" pitchFamily="34" charset="0"/>
              <a:buChar char="•"/>
            </a:pPr>
            <a:r>
              <a:rPr lang="en-US" altLang="en-US" dirty="0">
                <a:latin typeface="+mj-lt"/>
                <a:cs typeface="Arial" panose="020B0604020202020204" pitchFamily="34" charset="0"/>
              </a:rPr>
              <a:t>Print test session information; and</a:t>
            </a:r>
          </a:p>
          <a:p>
            <a:pPr marL="171450" indent="-171450">
              <a:buFont typeface="Arial" panose="020B0604020202020204" pitchFamily="34" charset="0"/>
              <a:buChar char="•"/>
            </a:pPr>
            <a:r>
              <a:rPr lang="en-US" altLang="en-US" dirty="0">
                <a:latin typeface="+mj-lt"/>
                <a:cs typeface="Arial" panose="020B0604020202020204" pitchFamily="34" charset="0"/>
              </a:rPr>
              <a:t>Exit and log out of the Test Administrator Interface.</a:t>
            </a:r>
          </a:p>
          <a:p>
            <a:endParaRPr lang="en-US" altLang="en-US"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mj-lt"/>
                <a:cs typeface="Arial" panose="020B0604020202020204" pitchFamily="34" charset="0"/>
              </a:rPr>
              <a:t>Students must use the Secure Browser to take the Screener online.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69188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latin typeface="+mn-lt"/>
              </a:rPr>
              <a:t>After logging in, students need to complete a few more steps before they begin testing. Students will be asked to view and verify their personal information. If their information is correct, students should click </a:t>
            </a:r>
            <a:r>
              <a:rPr lang="en-US" altLang="en-US" b="1" dirty="0">
                <a:latin typeface="+mn-lt"/>
              </a:rPr>
              <a:t>Yes</a:t>
            </a:r>
            <a:r>
              <a:rPr lang="en-US" altLang="en-US" dirty="0">
                <a:latin typeface="+mn-lt"/>
              </a:rPr>
              <a:t> to proceed. If their information is incorrect, they should click </a:t>
            </a:r>
            <a:r>
              <a:rPr lang="en-US" altLang="en-US" b="1" dirty="0">
                <a:latin typeface="+mn-lt"/>
              </a:rPr>
              <a:t>No</a:t>
            </a:r>
            <a:r>
              <a:rPr lang="en-US" altLang="en-US" dirty="0">
                <a:latin typeface="+mn-lt"/>
              </a:rPr>
              <a:t> to return to the login page. Test Administrators must then contact their Building or District Test Coordinator to have the student’s information updated in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20</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02159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latin typeface="+mn-lt"/>
              </a:rPr>
              <a:t>On the “Your Tests” screen, students will see their assigned tests for this test session. </a:t>
            </a:r>
          </a:p>
          <a:p>
            <a:endParaRPr lang="en-US" altLang="en-US" dirty="0">
              <a:latin typeface="+mn-lt"/>
            </a:endParaRPr>
          </a:p>
          <a:p>
            <a:r>
              <a:rPr lang="en-US" altLang="en-US" dirty="0">
                <a:latin typeface="+mn-lt"/>
              </a:rPr>
              <a:t>If the test displayed is incorrect, or the expected test is not listed, students should click the </a:t>
            </a:r>
            <a:r>
              <a:rPr lang="en-US" altLang="en-US" b="1" dirty="0">
                <a:latin typeface="+mn-lt"/>
              </a:rPr>
              <a:t>Back to Login </a:t>
            </a:r>
            <a:r>
              <a:rPr lang="en-US" altLang="en-US" dirty="0">
                <a:latin typeface="+mn-lt"/>
              </a:rPr>
              <a:t>button to return to the login page and consult the Test Administrator to resolve the issue. If a test has already been completed, the test selection button will be grayed out. If there are no errors, students should select the correct test and wait for Test Administrator approval to proceed.</a:t>
            </a:r>
          </a:p>
          <a:p>
            <a:endParaRPr lang="en-US" altLang="en-US" dirty="0">
              <a:latin typeface="+mn-lt"/>
            </a:endParaRPr>
          </a:p>
          <a:p>
            <a:r>
              <a:rPr lang="en-US" altLang="en-US" dirty="0">
                <a:latin typeface="+mn-lt"/>
              </a:rPr>
              <a:t>Once students select a test to take, they must wait to be approved by their TA.</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21</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60523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test they need to take, students will see a </a:t>
            </a:r>
            <a:r>
              <a:rPr lang="en-US" b="1" i="1" dirty="0"/>
              <a:t>Waiting for Approval </a:t>
            </a:r>
            <a:r>
              <a:rPr lang="en-US" dirty="0"/>
              <a:t>screen. Once the TA approves a student’s request, the student will be taken to the next screen, the </a:t>
            </a:r>
            <a:r>
              <a:rPr lang="en-US" b="1" i="1" dirty="0"/>
              <a:t>Audio/Video Checks </a:t>
            </a:r>
            <a:r>
              <a:rPr lang="en-US" dirty="0"/>
              <a:t>page.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4012960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Students taking online </a:t>
            </a:r>
            <a:r>
              <a:rPr lang="en-US" altLang="en-US" u="none" dirty="0">
                <a:latin typeface="+mn-lt"/>
              </a:rPr>
              <a:t>Screener</a:t>
            </a:r>
            <a:r>
              <a:rPr lang="en-US" altLang="en-US" dirty="0">
                <a:latin typeface="+mn-lt"/>
              </a:rPr>
              <a:t> tests will need to complete a Recording Device Check. </a:t>
            </a:r>
            <a:r>
              <a:rPr lang="en-US" altLang="en-US" b="0" dirty="0"/>
              <a:t>Be sure that students are equipped with headphones and microphones. </a:t>
            </a:r>
            <a:r>
              <a:rPr lang="en-US" altLang="en-US" dirty="0">
                <a:latin typeface="+mn-lt"/>
              </a:rPr>
              <a:t>Preferably, students will be equipped with headsets that have built-in microphones. </a:t>
            </a:r>
          </a:p>
          <a:p>
            <a:endParaRPr lang="en-US" altLang="en-US" dirty="0">
              <a:latin typeface="+mn-lt"/>
            </a:endParaRPr>
          </a:p>
          <a:p>
            <a:r>
              <a:rPr lang="en-US" altLang="en-US" dirty="0">
                <a:latin typeface="+mn-lt"/>
              </a:rPr>
              <a:t>First, students should click the microphone icon. </a:t>
            </a:r>
            <a:r>
              <a:rPr lang="en-US" dirty="0">
                <a:latin typeface="+mn-lt"/>
              </a:rPr>
              <a:t>After clicking the microphone icon, it will be replaced with a stop button. </a:t>
            </a:r>
            <a:r>
              <a:rPr lang="en-US" sz="1200" kern="1200" dirty="0">
                <a:solidFill>
                  <a:schemeClr val="tx1"/>
                </a:solidFill>
                <a:latin typeface="ITC Franklin Gothic Std Bk Cd"/>
                <a:ea typeface="ＭＳ Ｐゴシック" pitchFamily="-48" charset="-128"/>
                <a:cs typeface="ＭＳ Ｐゴシック"/>
              </a:rPr>
              <a:t>Students should say their names into their microphones, and then click the stop button.</a:t>
            </a:r>
          </a:p>
          <a:p>
            <a:endParaRPr lang="en-US" dirty="0">
              <a:latin typeface="+mn-lt"/>
            </a:endParaRPr>
          </a:p>
          <a:p>
            <a:r>
              <a:rPr lang="en-US" dirty="0">
                <a:latin typeface="+mn-lt"/>
              </a:rPr>
              <a:t>When students click the stop button, the icon below the microphone will be replaced with a green play button. Students should click the play button to hear their recording. </a:t>
            </a:r>
          </a:p>
          <a:p>
            <a:endParaRPr lang="en-US" dirty="0">
              <a:latin typeface="+mn-lt"/>
            </a:endParaRPr>
          </a:p>
          <a:p>
            <a:r>
              <a:rPr lang="en-US" dirty="0">
                <a:latin typeface="+mn-lt"/>
              </a:rPr>
              <a:t>If students clearly hear their names, they should click the </a:t>
            </a:r>
            <a:r>
              <a:rPr lang="en-US" b="1" dirty="0">
                <a:latin typeface="+mn-lt"/>
              </a:rPr>
              <a:t>I heard my recording </a:t>
            </a:r>
            <a:r>
              <a:rPr lang="en-US" dirty="0">
                <a:latin typeface="+mn-lt"/>
              </a:rPr>
              <a:t>button to proceed to the test. </a:t>
            </a:r>
          </a:p>
          <a:p>
            <a:endParaRPr lang="en-US" dirty="0">
              <a:latin typeface="+mn-lt"/>
            </a:endParaRPr>
          </a:p>
          <a:p>
            <a:r>
              <a:rPr lang="en-US" altLang="en-US" dirty="0">
                <a:latin typeface="+mn-lt"/>
              </a:rPr>
              <a:t>If the audio is not clear, students should click the </a:t>
            </a:r>
            <a:r>
              <a:rPr lang="en-US" altLang="en-US" b="1" dirty="0">
                <a:latin typeface="+mn-lt"/>
              </a:rPr>
              <a:t>I did not hear my recording </a:t>
            </a:r>
            <a:r>
              <a:rPr lang="en-US" altLang="en-US" dirty="0">
                <a:latin typeface="+mn-lt"/>
              </a:rPr>
              <a:t>button and receive a message advising them to tell the TA about the microphone problem. From there, they can click </a:t>
            </a:r>
            <a:r>
              <a:rPr lang="en-US" altLang="en-US" b="1" dirty="0">
                <a:latin typeface="+mn-lt"/>
              </a:rPr>
              <a:t>Try Again </a:t>
            </a:r>
            <a:r>
              <a:rPr lang="en-US" altLang="en-US" dirty="0">
                <a:latin typeface="+mn-lt"/>
              </a:rPr>
              <a:t>to record an audio sample again, click </a:t>
            </a:r>
            <a:r>
              <a:rPr lang="en-US" altLang="en-US" b="1" dirty="0">
                <a:latin typeface="+mn-lt"/>
              </a:rPr>
              <a:t>Select New Recording Device </a:t>
            </a:r>
            <a:r>
              <a:rPr lang="en-US" altLang="en-US" dirty="0">
                <a:latin typeface="+mn-lt"/>
              </a:rPr>
              <a:t>to try recording using a different attached audio device, or click </a:t>
            </a:r>
            <a:r>
              <a:rPr lang="en-US" altLang="en-US" b="1" dirty="0">
                <a:latin typeface="+mn-lt"/>
              </a:rPr>
              <a:t>Logout </a:t>
            </a:r>
            <a:r>
              <a:rPr lang="en-US" altLang="en-US" dirty="0">
                <a:latin typeface="+mn-lt"/>
              </a:rPr>
              <a:t>to leave the test and work with the Test Administrator to adjust their microphone settings</a:t>
            </a:r>
            <a:r>
              <a:rPr lang="en-US" altLang="en-US" b="0" dirty="0">
                <a:latin typeface="+mn-lt"/>
              </a:rPr>
              <a:t>. </a:t>
            </a:r>
            <a:r>
              <a:rPr lang="en-US" altLang="en-US" b="0" baseline="0" dirty="0">
                <a:latin typeface="+mn-lt"/>
              </a:rPr>
              <a:t>TAs are permitted to assist students with test navigation, including these record and playback buttons, throughout the test. </a:t>
            </a:r>
            <a:endParaRPr lang="en-US" altLang="en-US" b="0" dirty="0">
              <a:latin typeface="+mn-lt"/>
            </a:endParaRP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23</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4078932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Students will also need to complete a “Sound and Video Playback Check”.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Students will be prompted to click the play button and indicate whether the sound was audible by choosing either the </a:t>
            </a:r>
            <a:r>
              <a:rPr lang="en-US" altLang="en-US" b="1" dirty="0">
                <a:latin typeface="+mn-lt"/>
              </a:rPr>
              <a:t>I could play the video and sound </a:t>
            </a:r>
            <a:r>
              <a:rPr lang="en-US" altLang="en-US" dirty="0">
                <a:latin typeface="+mn-lt"/>
              </a:rPr>
              <a:t>or </a:t>
            </a:r>
            <a:r>
              <a:rPr lang="en-US" altLang="en-US" b="1" dirty="0">
                <a:latin typeface="+mn-lt"/>
              </a:rPr>
              <a:t>I could not play the video or sound </a:t>
            </a:r>
            <a:r>
              <a:rPr lang="en-US" altLang="en-US" dirty="0">
                <a:latin typeface="+mn-lt"/>
              </a:rPr>
              <a:t>button. </a:t>
            </a:r>
          </a:p>
          <a:p>
            <a:endParaRPr lang="en-US" altLang="en-US" dirty="0">
              <a:latin typeface="+mn-lt"/>
            </a:endParaRPr>
          </a:p>
          <a:p>
            <a:r>
              <a:rPr lang="en-US" altLang="en-US" dirty="0">
                <a:latin typeface="+mn-lt"/>
              </a:rPr>
              <a:t>If students click </a:t>
            </a:r>
            <a:r>
              <a:rPr lang="en-US" altLang="en-US" b="1" dirty="0">
                <a:latin typeface="+mn-lt"/>
              </a:rPr>
              <a:t>I could play the video and sound</a:t>
            </a:r>
            <a:r>
              <a:rPr lang="en-US" altLang="en-US" dirty="0">
                <a:latin typeface="+mn-lt"/>
              </a:rPr>
              <a:t>, they will be able to click </a:t>
            </a:r>
            <a:r>
              <a:rPr lang="en-US" altLang="en-US" b="1" dirty="0">
                <a:latin typeface="+mn-lt"/>
              </a:rPr>
              <a:t>Continue</a:t>
            </a:r>
            <a:r>
              <a:rPr lang="en-US" altLang="en-US" dirty="0">
                <a:latin typeface="+mn-lt"/>
              </a:rPr>
              <a:t> and proceed to the next screen. If they click </a:t>
            </a:r>
            <a:r>
              <a:rPr lang="en-US" altLang="en-US" b="1" dirty="0">
                <a:latin typeface="+mn-lt"/>
              </a:rPr>
              <a:t>I could not play the video or sound</a:t>
            </a:r>
            <a:r>
              <a:rPr lang="en-US" altLang="en-US" dirty="0">
                <a:latin typeface="+mn-lt"/>
              </a:rPr>
              <a:t>, they will receive a message advising them to tell the Test Administrator that they are having an audio problem. From there, they can click </a:t>
            </a:r>
            <a:r>
              <a:rPr lang="en-US" altLang="en-US" b="1" dirty="0">
                <a:latin typeface="+mn-lt"/>
              </a:rPr>
              <a:t>Try Again </a:t>
            </a:r>
            <a:r>
              <a:rPr lang="en-US" altLang="en-US" dirty="0">
                <a:latin typeface="+mn-lt"/>
              </a:rPr>
              <a:t>to listen to the sample audio again or click </a:t>
            </a:r>
            <a:r>
              <a:rPr lang="en-US" altLang="en-US" b="1" dirty="0">
                <a:latin typeface="+mn-lt"/>
              </a:rPr>
              <a:t>Logout </a:t>
            </a:r>
            <a:r>
              <a:rPr lang="en-US" altLang="en-US" dirty="0">
                <a:latin typeface="+mn-lt"/>
              </a:rPr>
              <a:t>to leave the test and work with the Test Administrator to adjust their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24</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163335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rPr>
              <a:t>After completing the Audio/Video Checks, students will see the “Instructions and Help” screen.</a:t>
            </a:r>
          </a:p>
          <a:p>
            <a:endParaRPr lang="en-US" dirty="0">
              <a:latin typeface="+mn-lt"/>
            </a:endParaRPr>
          </a:p>
          <a:p>
            <a:pPr lvl="0"/>
            <a:r>
              <a:rPr lang="en-US" dirty="0"/>
              <a:t>The </a:t>
            </a:r>
            <a:r>
              <a:rPr lang="en-US" i="1" dirty="0"/>
              <a:t>Test Settings </a:t>
            </a:r>
            <a:r>
              <a:rPr lang="en-US" dirty="0"/>
              <a:t>section allows students to view their current test settings. </a:t>
            </a:r>
          </a:p>
          <a:p>
            <a:endParaRPr lang="en-US" dirty="0"/>
          </a:p>
          <a:p>
            <a:pPr lvl="0"/>
            <a:r>
              <a:rPr lang="en-US" dirty="0"/>
              <a:t>The </a:t>
            </a:r>
            <a:r>
              <a:rPr lang="en-US" i="1" dirty="0"/>
              <a:t>Additional Test Information </a:t>
            </a:r>
            <a:r>
              <a:rPr lang="en-US" dirty="0"/>
              <a:t>section lists any additional information that is necessary for students to know while in the testing session. </a:t>
            </a:r>
          </a:p>
          <a:p>
            <a:pPr lvl="0"/>
            <a:endParaRPr lang="en-US" dirty="0"/>
          </a:p>
          <a:p>
            <a:r>
              <a:rPr lang="en-US" dirty="0"/>
              <a:t>The </a:t>
            </a:r>
            <a:r>
              <a:rPr lang="en-US" i="1" dirty="0"/>
              <a:t>Help Guide </a:t>
            </a:r>
            <a:r>
              <a:rPr lang="en-US" dirty="0"/>
              <a:t>section contains an overview of the test site and test rules.</a:t>
            </a:r>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When students click </a:t>
            </a:r>
            <a:r>
              <a:rPr lang="en-US" b="1" dirty="0">
                <a:latin typeface="+mn-lt"/>
              </a:rPr>
              <a:t>Begin Test Now</a:t>
            </a:r>
            <a:r>
              <a:rPr lang="en-US" dirty="0">
                <a:latin typeface="+mn-lt"/>
              </a:rPr>
              <a:t>, they will proceed to the first question on the first part of the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mn-lt"/>
            </a:endParaRP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25</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155557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Students are now presented with the first item of the Screener. The Screener is divided into </a:t>
            </a:r>
            <a:r>
              <a:rPr lang="en-US" altLang="en-US" b="0" u="none" strike="noStrike" dirty="0">
                <a:latin typeface="+mn-lt"/>
              </a:rPr>
              <a:t>3 steps</a:t>
            </a:r>
            <a:r>
              <a:rPr lang="en-US" altLang="en-US" dirty="0">
                <a:latin typeface="+mn-lt"/>
              </a:rPr>
              <a:t>.</a:t>
            </a:r>
            <a:r>
              <a:rPr lang="en-US" altLang="en-US" baseline="0" dirty="0">
                <a:latin typeface="+mn-lt"/>
              </a:rPr>
              <a:t> </a:t>
            </a:r>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364940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baseline="0" dirty="0">
                <a:latin typeface="+mn-lt"/>
              </a:rPr>
              <a:t>Practice Step One </a:t>
            </a:r>
            <a:r>
              <a:rPr lang="en-US" altLang="en-US" baseline="0" dirty="0">
                <a:latin typeface="+mn-lt"/>
              </a:rPr>
              <a:t>consists entirely of unscored items, which are marked “PRACTICE” and are intended to help students get accustomed to the format of the test.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strike="noStrike"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strike="noStrike" baseline="0" dirty="0">
                <a:latin typeface="+mn-lt"/>
              </a:rPr>
              <a:t>During Practice Step One and at the start of Step Two, the TA should be seated adjacent to the student at the student’s computer. These sections of the test are administered One-to-One. No other students should be in the testing room, as this is a secure testing environment.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71331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a:ea typeface="+mn-ea"/>
                <a:cs typeface="+mn-cs"/>
              </a:rPr>
              <a:t>The TA’s responses to these two questions trigger whether or not the test continues, in the case that the student was not participating with the Practice Step One items. If the student responded to at least one practice question, the test can be continued. If the student would not, or could not, participate in Practice Step One, the test can be ended using Option D in Question 1, non-participant. The TA will use the student’s testing computer to respond to these questions. A response to both questions is </a:t>
            </a:r>
            <a:r>
              <a:rPr lang="en-US" sz="1200" b="1" u="sng" kern="1200" dirty="0">
                <a:solidFill>
                  <a:schemeClr val="tx1"/>
                </a:solidFill>
                <a:effectLst/>
                <a:latin typeface="Calibri"/>
                <a:ea typeface="+mn-ea"/>
                <a:cs typeface="+mn-cs"/>
              </a:rPr>
              <a:t>required</a:t>
            </a:r>
            <a:r>
              <a:rPr lang="en-US" sz="1200" kern="1200" dirty="0">
                <a:solidFill>
                  <a:schemeClr val="tx1"/>
                </a:solidFill>
                <a:effectLst/>
                <a:latin typeface="Calibri"/>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Calibri"/>
                <a:ea typeface="+mn-ea"/>
                <a:cs typeface="+mn-cs"/>
              </a:rPr>
              <a:t>Please refer to the guidance in your state’s Screener Test Administration Manual to help ensure that the screener opportunity is continued appropriately for students.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baseline="0" dirty="0">
                <a:latin typeface="+mj-lt"/>
              </a:rPr>
              <a:t>Participation </a:t>
            </a:r>
            <a:r>
              <a:rPr lang="en-US" dirty="0">
                <a:latin typeface="+mj-lt"/>
              </a:rPr>
              <a:t>is defined as having </a:t>
            </a:r>
            <a:r>
              <a:rPr lang="en-US" i="1" dirty="0">
                <a:latin typeface="+mj-lt"/>
              </a:rPr>
              <a:t>responded to</a:t>
            </a:r>
            <a:r>
              <a:rPr lang="en-US" dirty="0">
                <a:latin typeface="+mj-lt"/>
              </a:rPr>
              <a:t> or </a:t>
            </a:r>
            <a:r>
              <a:rPr lang="en-US" i="1" dirty="0">
                <a:latin typeface="+mj-lt"/>
              </a:rPr>
              <a:t>engaged with</a:t>
            </a:r>
            <a:r>
              <a:rPr lang="en-US" dirty="0">
                <a:latin typeface="+mj-lt"/>
              </a:rPr>
              <a:t> Step One </a:t>
            </a:r>
            <a:r>
              <a:rPr lang="en-US" u="none" dirty="0">
                <a:latin typeface="+mj-lt"/>
              </a:rPr>
              <a:t>on at least one practice test question</a:t>
            </a:r>
            <a:r>
              <a:rPr lang="en-US" dirty="0">
                <a:latin typeface="+mj-lt"/>
              </a:rPr>
              <a:t>. </a:t>
            </a:r>
            <a:r>
              <a:rPr lang="en-US" altLang="en-US" sz="1200" b="0" kern="1200" baseline="0" dirty="0">
                <a:solidFill>
                  <a:schemeClr val="tx1"/>
                </a:solidFill>
                <a:latin typeface="ITC Franklin Gothic Std Bk Cd"/>
                <a:ea typeface="ＭＳ Ｐゴシック" pitchFamily="-48" charset="-128"/>
                <a:cs typeface="ＭＳ Ｐゴシック"/>
              </a:rPr>
              <a:t>Response modes during this step could include verbalizing, nodding when presented with an option, pointing, or using the mouse themselves to indicate a response to at least one of the practice questions. </a:t>
            </a:r>
            <a:r>
              <a:rPr lang="en-US" altLang="en-US" baseline="0" dirty="0">
                <a:latin typeface="+mj-lt"/>
              </a:rPr>
              <a:t>If the TA chooses either option A, B, or C in Question 1 the student will continue on to Step Two.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Before Step Two, the TA must also respond to Question 2 to indicate if the student will require TA assistance with the technology. If the student is able to work with the technology independently, select Option A. If the student will need 1:1 assistance with the technology for the remainder of the test, select Option B. If Option D was chosen in Question 1 because the student did not engage with any practice questions in Practice Step One, select Option 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i="1" baseline="0" dirty="0">
                <a:latin typeface="+mj-lt"/>
              </a:rPr>
              <a:t>Choosing Option D in Question 1 and Option C in Question 2 ends the test for the student. </a:t>
            </a:r>
            <a:r>
              <a:rPr lang="en-US" altLang="en-US" baseline="0" dirty="0">
                <a:latin typeface="+mj-lt"/>
              </a:rPr>
              <a:t>The test will not continue </a:t>
            </a:r>
            <a:r>
              <a:rPr lang="en-US" altLang="en-US" b="0" baseline="0" dirty="0">
                <a:latin typeface="+mj-lt"/>
              </a:rPr>
              <a:t>because the student did not participate by responding to at least one Practice Step One question. The TA will then be presented </a:t>
            </a:r>
            <a:r>
              <a:rPr lang="en-US" altLang="en-US" b="0" i="0" u="none" baseline="0" dirty="0">
                <a:latin typeface="+mj-lt"/>
              </a:rPr>
              <a:t>with</a:t>
            </a:r>
            <a:r>
              <a:rPr lang="en-US" altLang="en-US" b="0" baseline="0" dirty="0">
                <a:latin typeface="+mj-lt"/>
              </a:rPr>
              <a:t> a screen where they can provide more detail about the student’s behavior and participation during Practice Step One.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This screen also has a reminder at the bottom, because the TA will be immediately scoring the first operational task in Step Two. At this point the TA should prepare the materials for the Step Two speaking task.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22174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the TA chooses Option D in Question 1, “Student did not engage with any practice questions in Step One” and Option C in Question 2, </a:t>
            </a:r>
            <a:r>
              <a:rPr lang="en-US" sz="1200" strike="noStrike" kern="1200" dirty="0">
                <a:solidFill>
                  <a:schemeClr val="tx1"/>
                </a:solidFill>
                <a:latin typeface="+mj-lt"/>
                <a:ea typeface="ＭＳ Ｐゴシック" pitchFamily="-48" charset="-128"/>
                <a:cs typeface="ＭＳ Ｐゴシック"/>
              </a:rPr>
              <a:t>the pictured </a:t>
            </a:r>
            <a:r>
              <a:rPr lang="en-US" sz="1200" kern="1200" dirty="0">
                <a:solidFill>
                  <a:schemeClr val="tx1"/>
                </a:solidFill>
                <a:latin typeface="+mj-lt"/>
                <a:ea typeface="ＭＳ Ｐゴシック" pitchFamily="-48" charset="-128"/>
                <a:cs typeface="ＭＳ Ｐゴシック"/>
              </a:rPr>
              <a:t>screen will appear that will ask the TA to indicate the circumstances that ended the test for the student. The test will then end, and the student will receive a non-participant Individual Student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j-lt"/>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Option D was chosen in error in Question 1, a test reset in TIDE will be needed for the student to continue the screening session.</a:t>
            </a:r>
            <a:r>
              <a:rPr lang="en-US" sz="1200" kern="1200" dirty="0">
                <a:solidFill>
                  <a:schemeClr val="tx1"/>
                </a:solidFill>
                <a:effectLst/>
                <a:latin typeface="Calibri"/>
                <a:ea typeface="+mn-ea"/>
                <a:cs typeface="+mn-cs"/>
              </a:rPr>
              <a:t> The TA should choose option C on this screen to indicate that an error was made.</a:t>
            </a:r>
            <a:r>
              <a:rPr lang="en-US" sz="1200" kern="1200" dirty="0">
                <a:solidFill>
                  <a:schemeClr val="tx1"/>
                </a:solidFill>
                <a:latin typeface="+mj-lt"/>
                <a:ea typeface="ＭＳ Ｐゴシック" pitchFamily="-48" charset="-128"/>
                <a:cs typeface="ＭＳ Ｐゴシック"/>
              </a:rPr>
              <a:t> </a:t>
            </a:r>
            <a:r>
              <a:rPr lang="en-US" dirty="0">
                <a:latin typeface="+mj-lt"/>
              </a:rPr>
              <a:t>If this occurs, please exit the test and create a reset appeal request in TIDE. </a:t>
            </a:r>
            <a:r>
              <a:rPr lang="en-US" sz="1200" kern="1200" dirty="0">
                <a:solidFill>
                  <a:schemeClr val="tx1"/>
                </a:solidFill>
                <a:effectLst/>
                <a:latin typeface="+mj-lt"/>
                <a:ea typeface="ＭＳ Ｐゴシック" pitchFamily="-48" charset="-128"/>
                <a:cs typeface="ＭＳ Ｐゴシック"/>
              </a:rPr>
              <a:t>For more information about creating appeals, see the </a:t>
            </a:r>
            <a:r>
              <a:rPr lang="en-US" sz="1200" i="1" kern="1200" dirty="0">
                <a:solidFill>
                  <a:schemeClr val="tx1"/>
                </a:solidFill>
                <a:effectLst/>
                <a:latin typeface="+mj-lt"/>
                <a:ea typeface="ＭＳ Ｐゴシック" pitchFamily="-48" charset="-128"/>
                <a:cs typeface="ＭＳ Ｐゴシック"/>
              </a:rPr>
              <a:t>TIDE User Guide.</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84603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4434F-3341-41C7-A6D9-425005B00EFD}" type="slidenum">
              <a:rPr lang="en-US" smtClean="0"/>
              <a:pPr/>
              <a:t>3</a:t>
            </a:fld>
            <a:endParaRPr lang="en-US" dirty="0"/>
          </a:p>
        </p:txBody>
      </p:sp>
      <p:sp>
        <p:nvSpPr>
          <p:cNvPr id="6" name="Slide Image Placeholder 5"/>
          <p:cNvSpPr>
            <a:spLocks noGrp="1" noRot="1" noChangeAspect="1"/>
          </p:cNvSpPr>
          <p:nvPr>
            <p:ph type="sldImg"/>
          </p:nvPr>
        </p:nvSpPr>
        <p:spPr>
          <a:xfrm>
            <a:off x="400050" y="695325"/>
            <a:ext cx="6186488" cy="3481388"/>
          </a:xfrm>
        </p:spPr>
      </p:sp>
      <p:sp>
        <p:nvSpPr>
          <p:cNvPr id="7" name="Notes Placeholder 6"/>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j-lt"/>
                <a:ea typeface="ＭＳ Ｐゴシック" pitchFamily="-48" charset="-128"/>
                <a:cs typeface="Arial" panose="020B0604020202020204" pitchFamily="34" charset="0"/>
              </a:rPr>
              <a:t>All students taking the Screener must be added to TIDE in</a:t>
            </a:r>
            <a:r>
              <a:rPr lang="en-US" sz="1200" kern="1200" baseline="0" dirty="0">
                <a:solidFill>
                  <a:schemeClr val="tx1"/>
                </a:solidFill>
                <a:effectLst/>
                <a:latin typeface="+mj-lt"/>
                <a:ea typeface="ＭＳ Ｐゴシック" pitchFamily="-48" charset="-128"/>
                <a:cs typeface="Arial" panose="020B0604020202020204" pitchFamily="34" charset="0"/>
              </a:rPr>
              <a:t> advance of being administered the test. </a:t>
            </a:r>
            <a:r>
              <a:rPr lang="en-US" sz="1200" kern="1200" dirty="0">
                <a:solidFill>
                  <a:schemeClr val="tx1"/>
                </a:solidFill>
                <a:effectLst/>
                <a:latin typeface="+mj-lt"/>
                <a:ea typeface="ＭＳ Ｐゴシック" pitchFamily="-48" charset="-128"/>
                <a:cs typeface="Arial" panose="020B0604020202020204" pitchFamily="34" charset="0"/>
              </a:rPr>
              <a:t>If your student is already listed with an SSID in TIDE, then they are ready to take the Screener. Otherwise, they must be added. If the student does not yet have a permanent</a:t>
            </a:r>
            <a:r>
              <a:rPr lang="en-US" sz="1200" kern="1200" baseline="0" dirty="0">
                <a:solidFill>
                  <a:schemeClr val="tx1"/>
                </a:solidFill>
                <a:effectLst/>
                <a:latin typeface="+mj-lt"/>
                <a:ea typeface="ＭＳ Ｐゴシック" pitchFamily="-48" charset="-128"/>
                <a:cs typeface="Arial" panose="020B0604020202020204" pitchFamily="34" charset="0"/>
              </a:rPr>
              <a:t> SSID and needs to take the Screener immediately, then they must be added to TIDE manually using an automatically-assigned Temporary 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200" baseline="0" dirty="0">
              <a:solidFill>
                <a:schemeClr val="tx1"/>
              </a:solidFill>
              <a:effectLst/>
              <a:latin typeface="+mj-lt"/>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baseline="0" dirty="0">
                <a:solidFill>
                  <a:schemeClr val="tx1"/>
                </a:solidFill>
                <a:effectLst/>
                <a:latin typeface="+mj-lt"/>
                <a:ea typeface="ＭＳ Ｐゴシック" pitchFamily="-48" charset="-128"/>
                <a:cs typeface="Arial" panose="020B0604020202020204" pitchFamily="34" charset="0"/>
              </a:rPr>
              <a:t>Note that adding students with a Temporary SSID is only available for some states and o</a:t>
            </a:r>
            <a:r>
              <a:rPr lang="en-US" altLang="en-US" u="none" dirty="0">
                <a:latin typeface="+mj-lt"/>
                <a:cs typeface="Arial" panose="020B0604020202020204" pitchFamily="34" charset="0"/>
              </a:rPr>
              <a:t>nly users with certain roles can manually add students with Temporary IDs.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baseline="0"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none" strike="noStrike" baseline="0" dirty="0">
                <a:latin typeface="+mj-lt"/>
                <a:cs typeface="Arial" panose="020B0604020202020204" pitchFamily="34" charset="0"/>
              </a:rPr>
              <a:t>Also note that only users with certain permissions may add students to TIDE. For information on your state’s specific user roles and permissions, see your </a:t>
            </a:r>
            <a:r>
              <a:rPr lang="en-US" i="1" u="none" strike="noStrike" baseline="0" dirty="0">
                <a:latin typeface="+mj-lt"/>
                <a:cs typeface="Arial" panose="020B0604020202020204" pitchFamily="34" charset="0"/>
              </a:rPr>
              <a:t>TIDE User Guide</a:t>
            </a:r>
            <a:r>
              <a:rPr lang="en-US" u="none" strike="noStrike" baseline="0" dirty="0">
                <a:latin typeface="+mj-lt"/>
                <a:cs typeface="Arial" panose="020B0604020202020204" pitchFamily="34" charset="0"/>
              </a:rPr>
              <a:t>.</a:t>
            </a:r>
            <a:endParaRPr lang="en-US" altLang="en-US" u="none"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mj-lt"/>
              <a:cs typeface="Arial" panose="020B0604020202020204" pitchFamily="34" charset="0"/>
            </a:endParaRPr>
          </a:p>
          <a:p>
            <a:r>
              <a:rPr lang="en-US" dirty="0">
                <a:latin typeface="+mj-lt"/>
                <a:cs typeface="Arial" panose="020B0604020202020204" pitchFamily="34" charset="0"/>
              </a:rPr>
              <a:t>Additionally,</a:t>
            </a:r>
            <a:r>
              <a:rPr lang="en-US" baseline="0" dirty="0">
                <a:latin typeface="+mj-lt"/>
                <a:cs typeface="Arial" panose="020B0604020202020204" pitchFamily="34" charset="0"/>
              </a:rPr>
              <a:t> students </a:t>
            </a:r>
            <a:r>
              <a:rPr lang="en-US" altLang="en-US" dirty="0">
                <a:latin typeface="+mj-lt"/>
                <a:cs typeface="Arial" panose="020B0604020202020204" pitchFamily="34" charset="0"/>
              </a:rPr>
              <a:t>who require a domain exemption must have that domain exemption recorded in TIDE prior to testing.</a:t>
            </a:r>
            <a:r>
              <a:rPr lang="en-US" altLang="en-US" baseline="0" dirty="0">
                <a:latin typeface="+mj-lt"/>
                <a:cs typeface="Arial" panose="020B0604020202020204" pitchFamily="34" charset="0"/>
              </a:rPr>
              <a:t> If no domain exemption appears in TIDE, then all domains will be scored for the student, even if no questions are answered. </a:t>
            </a:r>
            <a:r>
              <a:rPr lang="en-US" altLang="en-US" b="0" dirty="0">
                <a:solidFill>
                  <a:srgbClr val="FF0000"/>
                </a:solidFill>
                <a:latin typeface="+mj-lt"/>
                <a:cs typeface="Arial" panose="020B0604020202020204" pitchFamily="34" charset="0"/>
              </a:rPr>
              <a:t>Contact your state administrator for clarification on how to determine and record domain exemptions in TIDE in your state.</a:t>
            </a:r>
          </a:p>
          <a:p>
            <a:endParaRPr lang="en-US" altLang="en-US" b="0" dirty="0">
              <a:solidFill>
                <a:srgbClr val="FF0000"/>
              </a:solidFill>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mj-lt"/>
                <a:cs typeface="Arial" panose="020B0604020202020204" pitchFamily="34" charset="0"/>
              </a:rPr>
              <a:t>Note: </a:t>
            </a:r>
            <a:r>
              <a:rPr lang="en-US" b="0" baseline="0" dirty="0">
                <a:latin typeface="+mj-lt"/>
                <a:cs typeface="Arial" panose="020B0604020202020204" pitchFamily="34" charset="0"/>
              </a:rPr>
              <a:t>Students with one or more domain exemptions programmed in TIDE will be automatically administered both Steps Two and Three of the online Screener.</a:t>
            </a:r>
            <a:endParaRPr lang="en-US" baseline="0"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extLst>
      <p:ext uri="{BB962C8B-B14F-4D97-AF65-F5344CB8AC3E}">
        <p14:creationId xmlns:p14="http://schemas.microsoft.com/office/powerpoint/2010/main" val="3956439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 the TA chooses to end the student’s test after Practice </a:t>
            </a:r>
            <a:r>
              <a:rPr lang="en-US" b="0" u="none" dirty="0">
                <a:latin typeface="+mn-lt"/>
              </a:rPr>
              <a:t>Section</a:t>
            </a:r>
            <a:r>
              <a:rPr lang="en-US" dirty="0">
                <a:latin typeface="+mn-lt"/>
              </a:rPr>
              <a:t> One, they should select “Yes” when prompted whether they wish to continue to the next part of the test. After clicking the </a:t>
            </a:r>
            <a:r>
              <a:rPr lang="en-US" b="1" dirty="0">
                <a:latin typeface="+mn-lt"/>
              </a:rPr>
              <a:t>Next </a:t>
            </a:r>
            <a:r>
              <a:rPr lang="en-US" dirty="0">
                <a:latin typeface="+mn-lt"/>
              </a:rPr>
              <a:t>button, a 'Congratulations, you reached the end of the test!' screen will appear. </a:t>
            </a:r>
          </a:p>
          <a:p>
            <a:endParaRPr lang="en-US" dirty="0">
              <a:latin typeface="+mn-lt"/>
            </a:endParaRPr>
          </a:p>
          <a:p>
            <a:r>
              <a:rPr lang="en-US" dirty="0">
                <a:latin typeface="+mn-lt"/>
              </a:rPr>
              <a:t>If the TA chooses to continue the student’s test, the student will be presented with the first question of Step Two.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861463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ＭＳ Ｐゴシック" pitchFamily="-48" charset="-128"/>
                <a:cs typeface="ＭＳ Ｐゴシック"/>
              </a:rPr>
              <a:t>Step Two is administered under secure testing conditions, with only the student choosing responses to test questions.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227115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a:latin typeface="+mj-lt"/>
              </a:rPr>
              <a:t>The first questions in Step 2 are four</a:t>
            </a:r>
            <a:r>
              <a:rPr lang="en-US" b="0" dirty="0">
                <a:latin typeface="+mj-lt"/>
              </a:rPr>
              <a:t> operational speaking items. This task is administered one-to-one, and the TA can take notes on the Notes Sheet and score “on the fly” while the student is recording.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After the four speaking items are administered, and the student has been given a chance to review his/her recordings, the student will be presented with a screen instructing them to give the computer to the test administrator. The TA will then provide the student with a small enrichment task and will have the student turn away from the screener. The TA will then score the four speaking items with the provided rubric, and then enter the student’s score on each item directly into the computer. The TA will score the speaking items using the scoring shell shown on this screen.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The four speaking items must be scored </a:t>
            </a:r>
            <a:r>
              <a:rPr lang="en-US" b="0" i="1" dirty="0">
                <a:latin typeface="+mj-lt"/>
              </a:rPr>
              <a:t>immediately</a:t>
            </a:r>
            <a:r>
              <a:rPr lang="en-US" b="0" dirty="0">
                <a:latin typeface="+mj-lt"/>
              </a:rPr>
              <a:t> by the TA. The computer will not move past the scoring screens until a score for each speaking item has been entered. A rubric and guidance documents will be available on your state’s testing portal for this section of the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721935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n-lt"/>
              </a:rPr>
              <a:t>Once the scores are entered and the TA clicks </a:t>
            </a:r>
            <a:r>
              <a:rPr lang="en-US" b="1" dirty="0">
                <a:latin typeface="+mn-lt"/>
              </a:rPr>
              <a:t>Next</a:t>
            </a:r>
            <a:r>
              <a:rPr lang="en-US" b="0" dirty="0">
                <a:latin typeface="+mn-lt"/>
              </a:rPr>
              <a:t>, there will be a screen instructing the TA to give the computer back to the student. Once this occurs, the responses and the scores for the four speaking items cannot be changed.</a:t>
            </a:r>
          </a:p>
          <a:p>
            <a:endParaRPr lang="en-US" b="0" dirty="0">
              <a:latin typeface="+mn-lt"/>
            </a:endParaRPr>
          </a:p>
          <a:p>
            <a:r>
              <a:rPr lang="en-US" b="0" u="none" strike="noStrike" dirty="0">
                <a:latin typeface="+mn-lt"/>
              </a:rPr>
              <a:t>Once the TA has given the computer back to the student, the student will be presented with a question. This section of Step Two </a:t>
            </a:r>
            <a:r>
              <a:rPr lang="en-US" b="0" dirty="0">
                <a:latin typeface="+mn-lt"/>
              </a:rPr>
              <a:t>consists of machine-scored operational items from the Reading, Writing, and Listening domains. This is also the point where the student may work on their own if the TA had previously determined that the student had sufficient technology skills to work independently. If yes, the TA may step away and allow the student to continue working. If not, the TA will stay seated adjacent to the student and assist with technology.</a:t>
            </a:r>
          </a:p>
          <a:p>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705551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b="0" dirty="0">
                <a:latin typeface="+mj-lt"/>
              </a:rPr>
              <a:t>At the end of Step Two, after the student has been given the opportunity to review their responses to the machine-scored items, the testing system will determine if the student goes on to Step Three. The test automatically ends at Step Two if the student will not be continuing. This is determined by the number of points the student obtained in Step Two. </a:t>
            </a:r>
            <a:r>
              <a:rPr lang="en-US" b="0" strike="noStrike" dirty="0">
                <a:latin typeface="+mj-lt"/>
              </a:rPr>
              <a:t>Students who are not continuing will see a “Congratulations, you’ve reached the end of the test!” screen, and the testing session will end.</a:t>
            </a:r>
            <a:endParaRPr lang="en-US" b="0" strike="sngStrike" dirty="0">
              <a:latin typeface="+mj-lt"/>
            </a:endParaRPr>
          </a:p>
          <a:p>
            <a:endParaRPr lang="en-US" b="0" strike="sngStrike" dirty="0">
              <a:latin typeface="+mj-lt"/>
            </a:endParaRPr>
          </a:p>
          <a:p>
            <a:r>
              <a:rPr lang="en-US" b="0" strike="noStrike" dirty="0">
                <a:latin typeface="+mj-lt"/>
              </a:rPr>
              <a:t>For students whom the computer has determined will continue to Step Three, the computer will present a new test question after the student has reviewed their responses to the machine-scored items in Step Two. Once this happens, the student cannot go back to Step Two to modify any responses.</a:t>
            </a:r>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34</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1595894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tx1"/>
                </a:solidFill>
                <a:latin typeface="+mj-lt"/>
                <a:ea typeface="ＭＳ Ｐゴシック" pitchFamily="-48" charset="-128"/>
                <a:cs typeface="ＭＳ Ｐゴシック"/>
              </a:rPr>
              <a:t>Step Three </a:t>
            </a:r>
            <a:r>
              <a:rPr lang="en-US" sz="1200" b="0" kern="1200" dirty="0">
                <a:solidFill>
                  <a:schemeClr val="tx1"/>
                </a:solidFill>
                <a:latin typeface="+mj-lt"/>
                <a:ea typeface="ＭＳ Ｐゴシック" pitchFamily="-48" charset="-128"/>
                <a:cs typeface="ＭＳ Ｐゴシック"/>
              </a:rPr>
              <a:t>consists of operational items from all four domains. There are no further stopping points prior to the end of the test.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2821189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rgbClr val="FF0000"/>
                </a:solidFill>
                <a:latin typeface="+mn-lt"/>
              </a:rPr>
              <a:t>At the end of Step Three, when </a:t>
            </a:r>
            <a:r>
              <a:rPr lang="en-US" altLang="en-US" dirty="0">
                <a:latin typeface="+mn-lt"/>
              </a:rPr>
              <a:t>students click the </a:t>
            </a:r>
            <a:r>
              <a:rPr lang="en-US" altLang="en-US" b="1" dirty="0">
                <a:latin typeface="+mn-lt"/>
              </a:rPr>
              <a:t>Next</a:t>
            </a:r>
            <a:r>
              <a:rPr lang="en-US" altLang="en-US" dirty="0">
                <a:latin typeface="+mn-lt"/>
              </a:rPr>
              <a:t> button, they will see the Review and Submit Test screen. </a:t>
            </a:r>
            <a:r>
              <a:rPr lang="en-US" altLang="en-US" dirty="0"/>
              <a:t>Items marked for review will appear with a blue flag next to the item number. Students should review their answers one last time before submitting their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are ready to end the test, they should select the </a:t>
            </a:r>
            <a:r>
              <a:rPr lang="en-US" b="1" dirty="0"/>
              <a:t>Submit Test </a:t>
            </a:r>
            <a:r>
              <a:rPr lang="en-US" dirty="0"/>
              <a:t>button. </a:t>
            </a:r>
            <a:r>
              <a:rPr lang="en-US" dirty="0">
                <a:latin typeface="+mn-lt"/>
              </a:rPr>
              <a:t>A pop-up message will appear allowing them to select </a:t>
            </a:r>
            <a:r>
              <a:rPr lang="en-US" b="1" dirty="0">
                <a:latin typeface="+mn-lt"/>
              </a:rPr>
              <a:t>Yes</a:t>
            </a:r>
            <a:r>
              <a:rPr lang="en-US" dirty="0">
                <a:latin typeface="+mn-lt"/>
              </a:rPr>
              <a:t> if they are ready to finish the test and </a:t>
            </a:r>
            <a:r>
              <a:rPr lang="en-US" b="1" dirty="0">
                <a:latin typeface="+mn-lt"/>
              </a:rPr>
              <a:t>No</a:t>
            </a:r>
            <a:r>
              <a:rPr lang="en-US" dirty="0">
                <a:latin typeface="+mn-lt"/>
              </a:rPr>
              <a:t> if they are not. If students select </a:t>
            </a:r>
            <a:r>
              <a:rPr lang="en-US" b="1" dirty="0">
                <a:latin typeface="+mn-lt"/>
              </a:rPr>
              <a:t>No</a:t>
            </a:r>
            <a:r>
              <a:rPr lang="en-US" dirty="0">
                <a:latin typeface="+mn-lt"/>
              </a:rPr>
              <a:t>, they will return to the last item of the test and can revisit previous items. If students click </a:t>
            </a:r>
            <a:r>
              <a:rPr lang="en-US" b="1" dirty="0">
                <a:latin typeface="+mn-lt"/>
              </a:rPr>
              <a:t>Yes</a:t>
            </a:r>
            <a:r>
              <a:rPr lang="en-US" dirty="0">
                <a:latin typeface="+mn-lt"/>
              </a:rPr>
              <a:t>, they will be taken to the Test Completion page, as shown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36</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4121264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Test Completion page, students will see confirmation that their test was successfully submitted. The student will click </a:t>
            </a:r>
            <a:r>
              <a:rPr lang="en-US" b="1" dirty="0"/>
              <a:t>Log Out </a:t>
            </a:r>
            <a:r>
              <a:rPr lang="en-US" dirty="0"/>
              <a:t>to exit the system. </a:t>
            </a:r>
          </a:p>
          <a:p>
            <a:endParaRPr lang="en-US" dirty="0">
              <a:latin typeface="+mn-lt"/>
            </a:endParaRPr>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37</a:t>
            </a:fld>
            <a:endParaRPr lang="en-US" altLang="en-US" dirty="0"/>
          </a:p>
        </p:txBody>
      </p:sp>
      <p:sp>
        <p:nvSpPr>
          <p:cNvPr id="5" name="Slide Image Placeholder 4"/>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753371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Now we will review how students navigate the student interface and use test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175768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latin typeface="+mn-lt"/>
              </a:rPr>
              <a:t>The global menu appears at the top of the student interface. The left side of the menu contains navigation buttons that students use to advance through the test:</a:t>
            </a:r>
          </a:p>
          <a:p>
            <a:endParaRPr lang="en-US" altLang="en-US" dirty="0">
              <a:latin typeface="+mn-lt"/>
            </a:endParaRPr>
          </a:p>
          <a:p>
            <a:pPr marL="171450" indent="-171450">
              <a:buFont typeface="Arial" panose="020B0604020202020204" pitchFamily="34" charset="0"/>
              <a:buChar char="•"/>
            </a:pPr>
            <a:r>
              <a:rPr lang="en-US" altLang="en-US" dirty="0">
                <a:latin typeface="+mn-lt"/>
              </a:rPr>
              <a:t>All students can navigate between pages using the </a:t>
            </a:r>
            <a:r>
              <a:rPr lang="en-US" altLang="en-US" b="1" dirty="0">
                <a:latin typeface="+mn-lt"/>
              </a:rPr>
              <a:t>Back</a:t>
            </a:r>
            <a:r>
              <a:rPr lang="en-US" altLang="en-US" dirty="0">
                <a:latin typeface="+mn-lt"/>
              </a:rPr>
              <a:t> and </a:t>
            </a:r>
            <a:r>
              <a:rPr lang="en-US" altLang="en-US" b="1" dirty="0">
                <a:latin typeface="+mn-lt"/>
              </a:rPr>
              <a:t>Next</a:t>
            </a:r>
            <a:r>
              <a:rPr lang="en-US" altLang="en-US" dirty="0">
                <a:latin typeface="+mn-lt"/>
              </a:rPr>
              <a:t> arrow buttons. Students can also navigate between items using the </a:t>
            </a:r>
            <a:r>
              <a:rPr lang="en-US" altLang="en-US" b="1" dirty="0">
                <a:latin typeface="+mn-lt"/>
              </a:rPr>
              <a:t>Items</a:t>
            </a:r>
            <a:r>
              <a:rPr lang="en-US" altLang="en-US" dirty="0">
                <a:latin typeface="+mn-lt"/>
              </a:rPr>
              <a:t> drop-down menu located above the navigation buttons.</a:t>
            </a:r>
          </a:p>
          <a:p>
            <a:pPr marL="171450" indent="-171450">
              <a:buFont typeface="Arial" panose="020B0604020202020204" pitchFamily="34" charset="0"/>
              <a:buChar char="•"/>
            </a:pPr>
            <a:r>
              <a:rPr lang="en-US" dirty="0">
                <a:latin typeface="+mn-lt"/>
              </a:rPr>
              <a:t>The </a:t>
            </a:r>
            <a:r>
              <a:rPr lang="en-US" b="1" dirty="0">
                <a:latin typeface="+mn-lt"/>
              </a:rPr>
              <a:t>Save</a:t>
            </a:r>
            <a:r>
              <a:rPr lang="en-US" dirty="0">
                <a:latin typeface="+mn-lt"/>
              </a:rPr>
              <a:t> button ensures a response is committed to the system. However, the </a:t>
            </a:r>
            <a:r>
              <a:rPr lang="en-US" b="1" dirty="0">
                <a:latin typeface="+mn-lt"/>
              </a:rPr>
              <a:t>Save</a:t>
            </a:r>
            <a:r>
              <a:rPr lang="en-US" dirty="0">
                <a:latin typeface="+mn-lt"/>
              </a:rPr>
              <a:t> button is not required to save an item. Other actions, such as moving forward to the next question, will also save the response. </a:t>
            </a:r>
          </a:p>
          <a:p>
            <a:pPr marL="171450" indent="-171450">
              <a:buFont typeface="Arial" panose="020B0604020202020204" pitchFamily="34" charset="0"/>
              <a:buChar char="•"/>
            </a:pPr>
            <a:r>
              <a:rPr lang="en-US" altLang="en-US" dirty="0">
                <a:latin typeface="+mn-lt"/>
              </a:rPr>
              <a:t>The </a:t>
            </a:r>
            <a:r>
              <a:rPr lang="en-US" altLang="en-US" b="1" dirty="0">
                <a:latin typeface="+mn-lt"/>
              </a:rPr>
              <a:t>Pause</a:t>
            </a:r>
            <a:r>
              <a:rPr lang="en-US" altLang="en-US" dirty="0">
                <a:latin typeface="+mn-lt"/>
              </a:rPr>
              <a:t> button pauses a student’s test and logs the student out of the student interface. </a:t>
            </a:r>
          </a:p>
          <a:p>
            <a:pPr marL="171450" indent="-171450">
              <a:buFont typeface="Arial" panose="020B0604020202020204" pitchFamily="34" charset="0"/>
              <a:buChar char="•"/>
            </a:pPr>
            <a:endParaRPr lang="en-US" altLang="en-US" dirty="0">
              <a:latin typeface="+mn-lt"/>
            </a:endParaRPr>
          </a:p>
          <a:p>
            <a:r>
              <a:rPr lang="en-US" altLang="en-US" dirty="0">
                <a:latin typeface="+mn-lt"/>
              </a:rPr>
              <a:t>Test tools can be found on the right side of the menu:</a:t>
            </a:r>
          </a:p>
          <a:p>
            <a:endParaRPr lang="en-US" altLang="en-US" dirty="0">
              <a:latin typeface="+mn-lt"/>
            </a:endParaRPr>
          </a:p>
          <a:p>
            <a:pPr marL="171450" indent="-171450">
              <a:buFont typeface="Arial" panose="020B0604020202020204" pitchFamily="34" charset="0"/>
              <a:buChar char="•"/>
            </a:pPr>
            <a:r>
              <a:rPr lang="en-US" dirty="0">
                <a:latin typeface="+mn-lt"/>
              </a:rPr>
              <a:t>The </a:t>
            </a:r>
            <a:r>
              <a:rPr lang="en-US" b="1" dirty="0">
                <a:latin typeface="+mn-lt"/>
              </a:rPr>
              <a:t>Masking</a:t>
            </a:r>
            <a:r>
              <a:rPr lang="en-US" dirty="0">
                <a:latin typeface="+mn-lt"/>
              </a:rPr>
              <a:t> tool, </a:t>
            </a:r>
            <a:r>
              <a:rPr lang="en-US" u="none" dirty="0">
                <a:latin typeface="+mn-lt"/>
              </a:rPr>
              <a:t>when it is available</a:t>
            </a:r>
            <a:r>
              <a:rPr lang="en-US" dirty="0">
                <a:latin typeface="+mn-lt"/>
              </a:rPr>
              <a:t>, allows students to “cover” an area of the item so that they can focus on certain item elements. </a:t>
            </a:r>
          </a:p>
          <a:p>
            <a:pPr marL="171450" indent="-171450">
              <a:buFont typeface="Arial" panose="020B0604020202020204" pitchFamily="34" charset="0"/>
              <a:buChar char="•"/>
            </a:pPr>
            <a:r>
              <a:rPr lang="en-US" dirty="0">
                <a:latin typeface="+mn-lt"/>
              </a:rPr>
              <a:t>The </a:t>
            </a:r>
            <a:r>
              <a:rPr lang="en-US" b="1" dirty="0">
                <a:latin typeface="+mn-lt"/>
              </a:rPr>
              <a:t>Line Reader </a:t>
            </a:r>
            <a:r>
              <a:rPr lang="en-US" dirty="0">
                <a:latin typeface="+mn-lt"/>
              </a:rPr>
              <a:t>tool, when it is available, allows students to highlight an individual line of text in a passage or question. A</a:t>
            </a:r>
            <a:r>
              <a:rPr lang="en-US" dirty="0"/>
              <a:t>ll content except for the line in focus is grayed out for greater emphasis.</a:t>
            </a:r>
            <a:endParaRPr lang="en-US" dirty="0">
              <a:latin typeface="+mn-lt"/>
            </a:endParaRPr>
          </a:p>
          <a:p>
            <a:pPr marL="171450" indent="-171450">
              <a:buFont typeface="Arial" panose="020B0604020202020204" pitchFamily="34" charset="0"/>
              <a:buChar char="•"/>
            </a:pPr>
            <a:r>
              <a:rPr lang="en-US" dirty="0">
                <a:latin typeface="+mn-lt"/>
              </a:rPr>
              <a:t>Students use the </a:t>
            </a:r>
            <a:r>
              <a:rPr lang="en-US" b="1" dirty="0">
                <a:latin typeface="+mn-lt"/>
              </a:rPr>
              <a:t>Zoom Out </a:t>
            </a:r>
            <a:r>
              <a:rPr lang="en-US" dirty="0">
                <a:latin typeface="+mn-lt"/>
              </a:rPr>
              <a:t>and </a:t>
            </a:r>
            <a:r>
              <a:rPr lang="en-US" b="1" dirty="0">
                <a:latin typeface="+mn-lt"/>
              </a:rPr>
              <a:t>Zoom In </a:t>
            </a:r>
            <a:r>
              <a:rPr lang="en-US" dirty="0">
                <a:latin typeface="+mn-lt"/>
              </a:rPr>
              <a:t>buttons on the right side of the menu to decrease and increase the size of text and graphics on the page.</a:t>
            </a:r>
          </a:p>
          <a:p>
            <a:endParaRPr lang="en-US" dirty="0">
              <a:latin typeface="+mn-lt"/>
            </a:endParaRPr>
          </a:p>
          <a:p>
            <a:r>
              <a:rPr lang="en-US" altLang="en-US" dirty="0">
                <a:latin typeface="+mn-lt"/>
              </a:rPr>
              <a:t>For more information on managing test settings and accessibility resources in TIDE, refer to the </a:t>
            </a:r>
            <a:r>
              <a:rPr lang="en-US" altLang="en-US" i="1" dirty="0">
                <a:latin typeface="+mn-lt"/>
              </a:rPr>
              <a:t>TIDE User Guide</a:t>
            </a:r>
            <a:r>
              <a:rPr lang="en-US" altLang="en-US" dirty="0">
                <a:latin typeface="+mn-lt"/>
              </a:rPr>
              <a:t>. For a detailed list of all available test tools and accommodations, including non-embedded accommodations, please consult the </a:t>
            </a:r>
            <a:r>
              <a:rPr lang="en-US" altLang="en-US" i="1" dirty="0">
                <a:latin typeface="+mn-lt"/>
              </a:rPr>
              <a:t>Accessibility and Accommodations Manual </a:t>
            </a:r>
            <a:r>
              <a:rPr lang="en-US" altLang="en-US" dirty="0">
                <a:latin typeface="+mn-lt"/>
              </a:rPr>
              <a:t>on your state’s portal. </a:t>
            </a:r>
          </a:p>
          <a:p>
            <a:endParaRPr lang="en-US" altLang="en-US" dirty="0">
              <a:latin typeface="+mn-lt"/>
            </a:endParaRPr>
          </a:p>
          <a:p>
            <a:r>
              <a:rPr lang="en-US" dirty="0">
                <a:latin typeface="+mn-lt"/>
              </a:rPr>
              <a:t>Finally, students can access the </a:t>
            </a:r>
            <a:r>
              <a:rPr lang="en-US" b="1" i="1" dirty="0">
                <a:latin typeface="+mn-lt"/>
              </a:rPr>
              <a:t>Help Guide </a:t>
            </a:r>
            <a:r>
              <a:rPr lang="en-US" dirty="0">
                <a:latin typeface="+mn-lt"/>
              </a:rPr>
              <a:t>page at any time by clicking the question mark in the upper-right corner of the toolbar.</a:t>
            </a:r>
          </a:p>
        </p:txBody>
      </p:sp>
      <p:sp>
        <p:nvSpPr>
          <p:cNvPr id="4" name="Slide Number Placeholder 3"/>
          <p:cNvSpPr>
            <a:spLocks noGrp="1"/>
          </p:cNvSpPr>
          <p:nvPr>
            <p:ph type="sldNum" sz="quarter" idx="10"/>
          </p:nvPr>
        </p:nvSpPr>
        <p:spPr/>
        <p:txBody>
          <a:bodyPr/>
          <a:lstStyle/>
          <a:p>
            <a:fld id="{E8B097D6-EE9F-415D-9708-2BB67BC396CD}" type="slidenum">
              <a:rPr lang="en-US" smtClean="0"/>
              <a:pPr/>
              <a:t>39</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9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TA Interface is used to create and manage test sessions that students join to complete online tests. We will begin with instructions on how to log in to the interface, followed by a review of the features in the TA Interface.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86301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0"/>
            <a:r>
              <a:rPr lang="en-US" dirty="0">
                <a:latin typeface="+mn-lt"/>
              </a:rPr>
              <a:t>Some test items and stimuli contain context menus. Students may use context menus to view item tutorials explaining how a particular item type works, mark items for review, and access additional test features.</a:t>
            </a:r>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080" indent="-287724">
              <a:defRPr>
                <a:solidFill>
                  <a:schemeClr val="tx1"/>
                </a:solidFill>
                <a:latin typeface="Calibri" pitchFamily="34" charset="0"/>
              </a:defRPr>
            </a:lvl2pPr>
            <a:lvl3pPr marL="1150893" indent="-230178">
              <a:defRPr>
                <a:solidFill>
                  <a:schemeClr val="tx1"/>
                </a:solidFill>
                <a:latin typeface="Calibri" pitchFamily="34" charset="0"/>
              </a:defRPr>
            </a:lvl3pPr>
            <a:lvl4pPr marL="1611251" indent="-230178">
              <a:defRPr>
                <a:solidFill>
                  <a:schemeClr val="tx1"/>
                </a:solidFill>
                <a:latin typeface="Calibri" pitchFamily="34" charset="0"/>
              </a:defRPr>
            </a:lvl4pPr>
            <a:lvl5pPr marL="2071610" indent="-230178">
              <a:defRPr>
                <a:solidFill>
                  <a:schemeClr val="tx1"/>
                </a:solidFill>
                <a:latin typeface="Calibri" pitchFamily="34" charset="0"/>
              </a:defRPr>
            </a:lvl5pPr>
            <a:lvl6pPr marL="2531968" indent="-230178" fontAlgn="base">
              <a:spcBef>
                <a:spcPct val="0"/>
              </a:spcBef>
              <a:spcAft>
                <a:spcPct val="0"/>
              </a:spcAft>
              <a:defRPr>
                <a:solidFill>
                  <a:schemeClr val="tx1"/>
                </a:solidFill>
                <a:latin typeface="Calibri" pitchFamily="34" charset="0"/>
              </a:defRPr>
            </a:lvl6pPr>
            <a:lvl7pPr marL="2992325" indent="-230178" fontAlgn="base">
              <a:spcBef>
                <a:spcPct val="0"/>
              </a:spcBef>
              <a:spcAft>
                <a:spcPct val="0"/>
              </a:spcAft>
              <a:defRPr>
                <a:solidFill>
                  <a:schemeClr val="tx1"/>
                </a:solidFill>
                <a:latin typeface="Calibri" pitchFamily="34" charset="0"/>
              </a:defRPr>
            </a:lvl7pPr>
            <a:lvl8pPr marL="3452682" indent="-230178" fontAlgn="base">
              <a:spcBef>
                <a:spcPct val="0"/>
              </a:spcBef>
              <a:spcAft>
                <a:spcPct val="0"/>
              </a:spcAft>
              <a:defRPr>
                <a:solidFill>
                  <a:schemeClr val="tx1"/>
                </a:solidFill>
                <a:latin typeface="Calibri" pitchFamily="34" charset="0"/>
              </a:defRPr>
            </a:lvl8pPr>
            <a:lvl9pPr marL="3913039" indent="-230178"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40</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99228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latin typeface="+mn-lt"/>
              </a:rPr>
              <a:t>To get more information about a particular item type, students can select </a:t>
            </a:r>
            <a:r>
              <a:rPr lang="en-US" altLang="en-US" b="1" dirty="0">
                <a:latin typeface="+mn-lt"/>
              </a:rPr>
              <a:t>Tutorial</a:t>
            </a:r>
            <a:r>
              <a:rPr lang="en-US" altLang="en-US" dirty="0">
                <a:latin typeface="+mn-lt"/>
              </a:rPr>
              <a:t> from the context menu. A pop-up message will appear that shows how that type of item works (for example: whether they should select an answer, drag-and-drop answers, or type a response in an answer space). </a:t>
            </a:r>
          </a:p>
          <a:p>
            <a:endParaRPr lang="en-US" altLang="en-US" dirty="0"/>
          </a:p>
          <a:p>
            <a:endParaRPr lang="en-US" altLang="en-US" dirty="0"/>
          </a:p>
          <a:p>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41</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18857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we will discuss some types of items that students may see.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42</a:t>
            </a:fld>
            <a:endParaRPr lang="en-US" dirty="0"/>
          </a:p>
        </p:txBody>
      </p:sp>
    </p:spTree>
    <p:extLst>
      <p:ext uri="{BB962C8B-B14F-4D97-AF65-F5344CB8AC3E}">
        <p14:creationId xmlns:p14="http://schemas.microsoft.com/office/powerpoint/2010/main" val="35982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latin typeface="+mn-lt"/>
              </a:rPr>
              <a:t>Students will encounter several types of items during testing. They must answer each item before proceeding to the next one. </a:t>
            </a:r>
          </a:p>
          <a:p>
            <a:endParaRPr lang="en-US" altLang="en-US" dirty="0">
              <a:latin typeface="+mn-lt"/>
            </a:endParaRPr>
          </a:p>
          <a:p>
            <a:r>
              <a:rPr lang="en-US" altLang="en-US" dirty="0">
                <a:latin typeface="+mn-lt"/>
              </a:rPr>
              <a:t>To answer selected-response items, students must click the desired answer option so that the letter A, B, C, or D becomes shaded. </a:t>
            </a:r>
          </a:p>
          <a:p>
            <a:endParaRPr lang="en-US" altLang="en-US" dirty="0">
              <a:latin typeface="+mn-lt"/>
            </a:endParaRPr>
          </a:p>
          <a:p>
            <a:r>
              <a:rPr lang="en-US" altLang="en-US" dirty="0">
                <a:latin typeface="+mn-lt"/>
              </a:rPr>
              <a:t>For interactive items, students need to follow the instructions given to know how to indicate their answer. For example, students may be told to click an object to identify the appropriate answer, drag pictures or words in a table, or click on a keypad. If they wish, students may click the </a:t>
            </a:r>
            <a:r>
              <a:rPr lang="en-US" altLang="en-US" b="1" dirty="0">
                <a:latin typeface="+mn-lt"/>
              </a:rPr>
              <a:t>Save</a:t>
            </a:r>
            <a:r>
              <a:rPr lang="en-US" altLang="en-US" dirty="0">
                <a:latin typeface="+mn-lt"/>
              </a:rPr>
              <a:t> button while working on interactive items to save their work. Regardless of whether they click </a:t>
            </a:r>
            <a:r>
              <a:rPr lang="en-US" altLang="en-US" b="1" dirty="0">
                <a:latin typeface="+mn-lt"/>
              </a:rPr>
              <a:t>Save</a:t>
            </a:r>
            <a:r>
              <a:rPr lang="en-US" altLang="en-US" dirty="0">
                <a:latin typeface="+mn-lt"/>
              </a:rPr>
              <a:t> or not, their answers will save automatically when they navigate to the next part of the test. </a:t>
            </a:r>
          </a:p>
          <a:p>
            <a:endParaRPr lang="en-US" altLang="en-US" dirty="0">
              <a:latin typeface="+mn-lt"/>
            </a:endParaRPr>
          </a:p>
          <a:p>
            <a:r>
              <a:rPr lang="en-US" altLang="en-US" dirty="0">
                <a:latin typeface="+mn-lt"/>
              </a:rPr>
              <a:t>After answering all items on a page, students will click </a:t>
            </a:r>
            <a:r>
              <a:rPr lang="en-US" altLang="en-US" b="1" dirty="0">
                <a:latin typeface="+mn-lt"/>
              </a:rPr>
              <a:t>Next</a:t>
            </a:r>
            <a:r>
              <a:rPr lang="en-US" altLang="en-US" dirty="0">
                <a:latin typeface="+mn-lt"/>
              </a:rPr>
              <a:t> to go on.</a:t>
            </a:r>
          </a:p>
          <a:p>
            <a:endParaRPr lang="en-US" altLang="en-US" dirty="0">
              <a:latin typeface="+mn-lt"/>
            </a:endParaRPr>
          </a:p>
          <a:p>
            <a:r>
              <a:rPr lang="en-US" altLang="en-US" dirty="0">
                <a:latin typeface="+mn-lt"/>
              </a:rPr>
              <a:t>Be sure that the</a:t>
            </a:r>
            <a:r>
              <a:rPr lang="en-US" altLang="en-US" baseline="0" dirty="0">
                <a:latin typeface="+mn-lt"/>
              </a:rPr>
              <a:t> student is familiar with vertical and horizontal scrolling, as s</a:t>
            </a:r>
            <a:r>
              <a:rPr lang="en-US" altLang="en-US" b="0" dirty="0">
                <a:solidFill>
                  <a:srgbClr val="FF0000"/>
                </a:solidFill>
                <a:latin typeface="+mn-lt"/>
              </a:rPr>
              <a:t>ome response</a:t>
            </a:r>
            <a:r>
              <a:rPr lang="en-US" altLang="en-US" b="0" baseline="0" dirty="0">
                <a:solidFill>
                  <a:srgbClr val="FF0000"/>
                </a:solidFill>
                <a:latin typeface="+mn-lt"/>
              </a:rPr>
              <a:t> options</a:t>
            </a:r>
            <a:r>
              <a:rPr lang="en-US" altLang="en-US" b="0" dirty="0">
                <a:solidFill>
                  <a:srgbClr val="FF0000"/>
                </a:solidFill>
                <a:latin typeface="+mn-lt"/>
              </a:rPr>
              <a:t> may extend off the screen, and some stories extend below the screen. </a:t>
            </a:r>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43</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82421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rPr>
              <a:t>To flag an item for later review, students select </a:t>
            </a:r>
            <a:r>
              <a:rPr lang="en-US" b="1" dirty="0">
                <a:latin typeface="+mn-lt"/>
              </a:rPr>
              <a:t>Mark for Review </a:t>
            </a:r>
            <a:r>
              <a:rPr lang="en-US" dirty="0">
                <a:latin typeface="+mn-lt"/>
              </a:rPr>
              <a:t>in the context menu.</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After marking an item for review, the item number will appear with a corner folded down. The item will also be flagged in the </a:t>
            </a:r>
            <a:r>
              <a:rPr lang="en-US" b="1" dirty="0">
                <a:latin typeface="+mn-lt"/>
              </a:rPr>
              <a:t>Items</a:t>
            </a:r>
            <a:r>
              <a:rPr lang="en-US" dirty="0">
                <a:latin typeface="+mn-lt"/>
              </a:rPr>
              <a:t> drop-down menu. </a:t>
            </a:r>
          </a:p>
        </p:txBody>
      </p:sp>
      <p:sp>
        <p:nvSpPr>
          <p:cNvPr id="4" name="Slide Number Placeholder 3"/>
          <p:cNvSpPr>
            <a:spLocks noGrp="1"/>
          </p:cNvSpPr>
          <p:nvPr>
            <p:ph type="sldNum" sz="quarter" idx="10"/>
          </p:nvPr>
        </p:nvSpPr>
        <p:spPr/>
        <p:txBody>
          <a:bodyPr/>
          <a:lstStyle/>
          <a:p>
            <a:fld id="{E8B097D6-EE9F-415D-9708-2BB67BC396CD}" type="slidenum">
              <a:rPr lang="en-US" smtClean="0"/>
              <a:pPr/>
              <a:t>44</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288375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dirty="0">
                <a:latin typeface="+mn-lt"/>
              </a:rPr>
              <a:t>Many test items contain one or more audio clips. The audio will automatically play once the page with the item or stimulus loads. Students can pause the audio or replay the audio clip by clicking the corresponding button.</a:t>
            </a:r>
          </a:p>
          <a:p>
            <a:endParaRPr lang="en-US" dirty="0">
              <a:latin typeface="+mn-lt"/>
            </a:endParaRPr>
          </a:p>
          <a:p>
            <a:r>
              <a:rPr lang="en-US" dirty="0">
                <a:latin typeface="+mn-lt"/>
              </a:rPr>
              <a:t>Note that only one audio clip can play at a time. In order to play a different clip, students must pause the clip that is currently playing.</a:t>
            </a:r>
          </a:p>
          <a:p>
            <a:endParaRPr lang="en-US" dirty="0"/>
          </a:p>
          <a:p>
            <a:endParaRPr lang="en-US" dirty="0"/>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4086" indent="-290033">
              <a:defRPr>
                <a:solidFill>
                  <a:schemeClr val="tx1"/>
                </a:solidFill>
                <a:latin typeface="Calibri" pitchFamily="34" charset="0"/>
              </a:defRPr>
            </a:lvl2pPr>
            <a:lvl3pPr marL="1160132" indent="-232026">
              <a:defRPr>
                <a:solidFill>
                  <a:schemeClr val="tx1"/>
                </a:solidFill>
                <a:latin typeface="Calibri" pitchFamily="34" charset="0"/>
              </a:defRPr>
            </a:lvl3pPr>
            <a:lvl4pPr marL="1624185" indent="-232026">
              <a:defRPr>
                <a:solidFill>
                  <a:schemeClr val="tx1"/>
                </a:solidFill>
                <a:latin typeface="Calibri" pitchFamily="34" charset="0"/>
              </a:defRPr>
            </a:lvl4pPr>
            <a:lvl5pPr marL="2088237" indent="-232026">
              <a:defRPr>
                <a:solidFill>
                  <a:schemeClr val="tx1"/>
                </a:solidFill>
                <a:latin typeface="Calibri" pitchFamily="34" charset="0"/>
              </a:defRPr>
            </a:lvl5pPr>
            <a:lvl6pPr marL="2552291" indent="-232026" fontAlgn="base">
              <a:spcBef>
                <a:spcPct val="0"/>
              </a:spcBef>
              <a:spcAft>
                <a:spcPct val="0"/>
              </a:spcAft>
              <a:defRPr>
                <a:solidFill>
                  <a:schemeClr val="tx1"/>
                </a:solidFill>
                <a:latin typeface="Calibri" pitchFamily="34" charset="0"/>
              </a:defRPr>
            </a:lvl6pPr>
            <a:lvl7pPr marL="3016342" indent="-232026" fontAlgn="base">
              <a:spcBef>
                <a:spcPct val="0"/>
              </a:spcBef>
              <a:spcAft>
                <a:spcPct val="0"/>
              </a:spcAft>
              <a:defRPr>
                <a:solidFill>
                  <a:schemeClr val="tx1"/>
                </a:solidFill>
                <a:latin typeface="Calibri" pitchFamily="34" charset="0"/>
              </a:defRPr>
            </a:lvl7pPr>
            <a:lvl8pPr marL="3480397" indent="-232026" fontAlgn="base">
              <a:spcBef>
                <a:spcPct val="0"/>
              </a:spcBef>
              <a:spcAft>
                <a:spcPct val="0"/>
              </a:spcAft>
              <a:defRPr>
                <a:solidFill>
                  <a:schemeClr val="tx1"/>
                </a:solidFill>
                <a:latin typeface="Calibri" pitchFamily="34" charset="0"/>
              </a:defRPr>
            </a:lvl8pPr>
            <a:lvl9pPr marL="3944449" indent="-23202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45</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982362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rPr>
              <a:t>The process for recording a speaking response mirrors the steps the student takes during the microphone check process.</a:t>
            </a:r>
          </a:p>
          <a:p>
            <a:endParaRPr lang="en-US" dirty="0">
              <a:latin typeface="+mn-lt"/>
            </a:endParaRPr>
          </a:p>
          <a:p>
            <a:r>
              <a:rPr lang="en-US" dirty="0">
                <a:latin typeface="+mn-lt"/>
              </a:rPr>
              <a:t>Press the microphone to start recording.</a:t>
            </a:r>
          </a:p>
          <a:p>
            <a:r>
              <a:rPr lang="en-US" dirty="0">
                <a:latin typeface="+mn-lt"/>
              </a:rPr>
              <a:t>Click the </a:t>
            </a:r>
            <a:r>
              <a:rPr lang="en-US" b="0" dirty="0">
                <a:latin typeface="+mn-lt"/>
              </a:rPr>
              <a:t>stop</a:t>
            </a:r>
            <a:r>
              <a:rPr lang="en-US" dirty="0">
                <a:latin typeface="+mn-lt"/>
              </a:rPr>
              <a:t> button when finished speaking.</a:t>
            </a:r>
          </a:p>
          <a:p>
            <a:r>
              <a:rPr lang="en-US" dirty="0">
                <a:latin typeface="+mn-lt"/>
              </a:rPr>
              <a:t>Click the green play button to listen to the response.</a:t>
            </a:r>
          </a:p>
          <a:p>
            <a:endParaRPr lang="en-US" dirty="0">
              <a:latin typeface="+mn-lt"/>
            </a:endParaRPr>
          </a:p>
          <a:p>
            <a:r>
              <a:rPr lang="en-US" dirty="0">
                <a:latin typeface="+mn-lt"/>
              </a:rPr>
              <a:t>If needed, click the microphone again to re-record the speaking response. If students rerecord,</a:t>
            </a:r>
            <a:r>
              <a:rPr lang="en-US" baseline="0" dirty="0">
                <a:latin typeface="+mn-lt"/>
              </a:rPr>
              <a:t> their previous recording will be deleted. It is not possible to add to a recording after the student stops recording. If the student wants to add additional information the student must start over and record the entire response from the beginning. </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46</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749988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769054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a:t>The </a:t>
            </a:r>
            <a:r>
              <a:rPr lang="en-US" altLang="en-US" dirty="0"/>
              <a:t>table shows </a:t>
            </a:r>
            <a:r>
              <a:rPr lang="en-US" altLang="en-US" i="1" dirty="0"/>
              <a:t>Student Information</a:t>
            </a:r>
            <a:r>
              <a:rPr lang="en-US" altLang="ja-JP" dirty="0"/>
              <a:t>, </a:t>
            </a:r>
            <a:r>
              <a:rPr lang="en-US" altLang="ja-JP" i="1" dirty="0"/>
              <a:t>Test</a:t>
            </a:r>
            <a:r>
              <a:rPr lang="en-US" altLang="ja-JP" dirty="0"/>
              <a:t>, </a:t>
            </a:r>
            <a:r>
              <a:rPr lang="en-US" altLang="ja-JP" i="1" dirty="0"/>
              <a:t>Opportunity Number</a:t>
            </a:r>
            <a:r>
              <a:rPr lang="en-US" altLang="ja-JP" dirty="0"/>
              <a:t>, </a:t>
            </a:r>
            <a:r>
              <a:rPr lang="en-US" altLang="ja-JP" i="1" dirty="0"/>
              <a:t>Progress</a:t>
            </a:r>
            <a:r>
              <a:rPr lang="en-US" altLang="ja-JP" dirty="0"/>
              <a:t>, </a:t>
            </a:r>
            <a:r>
              <a:rPr lang="en-US" altLang="ja-JP" i="1" dirty="0"/>
              <a:t>Test Settings</a:t>
            </a:r>
            <a:r>
              <a:rPr lang="en-US" altLang="ja-JP" dirty="0"/>
              <a:t>, and </a:t>
            </a:r>
            <a:r>
              <a:rPr lang="en-US" altLang="ja-JP" i="1" dirty="0"/>
              <a:t>Actions</a:t>
            </a:r>
            <a:r>
              <a:rPr lang="en-US" altLang="ja-JP" dirty="0"/>
              <a:t> options.</a:t>
            </a:r>
          </a:p>
          <a:p>
            <a:endParaRPr lang="en-US" altLang="ja-JP" dirty="0"/>
          </a:p>
          <a:p>
            <a:pPr lvl="0"/>
            <a:r>
              <a:rPr lang="en-US" altLang="en-US" dirty="0"/>
              <a:t>The </a:t>
            </a:r>
            <a:r>
              <a:rPr lang="en-US" altLang="en-US" b="1" i="1" dirty="0"/>
              <a:t>Progress</a:t>
            </a:r>
            <a:r>
              <a:rPr lang="en-US" altLang="en-US" dirty="0"/>
              <a:t>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endParaRPr lang="en-US" altLang="ja-JP" dirty="0"/>
          </a:p>
          <a:p>
            <a:r>
              <a:rPr lang="en-US" altLang="ja-JP" dirty="0"/>
              <a:t>The </a:t>
            </a:r>
            <a:r>
              <a:rPr lang="en-US" altLang="ja-JP" i="1" dirty="0"/>
              <a:t>Test Settings </a:t>
            </a:r>
            <a:r>
              <a:rPr lang="en-US" altLang="ja-JP" dirty="0"/>
              <a:t>column displays either Standard or Custom. This column displays Custom when a student’s test settings are different from the default settings for that test. Select the </a:t>
            </a:r>
            <a:r>
              <a:rPr lang="en-US" altLang="ja-JP" b="1" dirty="0"/>
              <a:t>Eye</a:t>
            </a:r>
            <a:r>
              <a:rPr lang="en-US" altLang="ja-JP" dirty="0"/>
              <a:t> button to view a student’s test settings. </a:t>
            </a:r>
          </a:p>
          <a:p>
            <a:endParaRPr lang="en-US" altLang="en-US" dirty="0"/>
          </a:p>
          <a:p>
            <a:pPr lvl="0"/>
            <a:r>
              <a:rPr lang="en-US" altLang="ja-JP" dirty="0"/>
              <a:t>The </a:t>
            </a:r>
            <a:r>
              <a:rPr lang="en-US" altLang="ja-JP" b="1" i="1" dirty="0"/>
              <a:t>Actions</a:t>
            </a:r>
            <a:r>
              <a:rPr lang="en-US" altLang="ja-JP" dirty="0"/>
              <a:t> column allows you to pause a student’s test or pin a student’s information to the top of the test session table. </a:t>
            </a:r>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48</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617095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r>
              <a:rPr lang="en-US" altLang="en-US" dirty="0"/>
              <a:t>If you want to closely follow a student, you can use the pin student function. Select the push pin icon in the </a:t>
            </a:r>
            <a:r>
              <a:rPr lang="en-US" altLang="en-US" b="1" i="1" dirty="0"/>
              <a:t>Actions</a:t>
            </a:r>
            <a:r>
              <a:rPr lang="en-US" altLang="en-US" dirty="0"/>
              <a:t> column of the student you want to monitor. The student’s row will appear in a separate table and move to the top of the test session tab.</a:t>
            </a:r>
          </a:p>
          <a:p>
            <a:pPr lvl="0"/>
            <a:endParaRPr lang="en-US" altLang="en-US" dirty="0"/>
          </a:p>
          <a:p>
            <a:pPr lvl="0"/>
            <a:r>
              <a:rPr lang="en-US" altLang="en-US" dirty="0"/>
              <a:t>To unpin a student, select the push pin icon again. The student’s row will no longer appear at the top of the </a:t>
            </a:r>
            <a:r>
              <a:rPr lang="en-US" altLang="en-US" b="1" i="1" dirty="0"/>
              <a:t>Test Session </a:t>
            </a:r>
            <a:r>
              <a:rPr lang="en-US" altLang="en-US" dirty="0"/>
              <a:t>tab.</a:t>
            </a:r>
          </a:p>
          <a:p>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49</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08091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j-lt"/>
                <a:cs typeface="Arial" panose="020B0604020202020204" pitchFamily="34" charset="0"/>
              </a:rPr>
              <a:t>To log in to the TA Interface, go to your state portal. Select the appropriate user role card. On the next page, click the system card used for Operational</a:t>
            </a:r>
            <a:r>
              <a:rPr lang="en-US" baseline="0" dirty="0">
                <a:latin typeface="+mj-lt"/>
                <a:cs typeface="Arial" panose="020B0604020202020204" pitchFamily="34" charset="0"/>
              </a:rPr>
              <a:t> T</a:t>
            </a:r>
            <a:r>
              <a:rPr lang="en-US" dirty="0">
                <a:latin typeface="+mj-lt"/>
                <a:cs typeface="Arial" panose="020B0604020202020204" pitchFamily="34" charset="0"/>
              </a:rPr>
              <a:t>est Administration. Enter your username and password, and then click </a:t>
            </a:r>
            <a:r>
              <a:rPr lang="en-US" b="1" dirty="0">
                <a:latin typeface="+mj-lt"/>
                <a:cs typeface="Arial" panose="020B0604020202020204" pitchFamily="34" charset="0"/>
              </a:rPr>
              <a:t>Secure Login</a:t>
            </a:r>
            <a:r>
              <a:rPr lang="en-US" b="0" dirty="0">
                <a:latin typeface="+mj-lt"/>
                <a:cs typeface="Arial" panose="020B0604020202020204" pitchFamily="34" charset="0"/>
              </a:rPr>
              <a:t> </a:t>
            </a:r>
            <a:r>
              <a:rPr lang="en-US" dirty="0">
                <a:latin typeface="+mj-lt"/>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026554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Test Delivery System (TDS) detects that a student may be having technical issues or requires assistance, a “Test with potential issues” table will appear above the “Tests without issue” table. Hovering over the “i” icon will display more information about the issue.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dirty="0"/>
          </a:p>
        </p:txBody>
      </p:sp>
    </p:spTree>
    <p:extLst>
      <p:ext uri="{BB962C8B-B14F-4D97-AF65-F5344CB8AC3E}">
        <p14:creationId xmlns:p14="http://schemas.microsoft.com/office/powerpoint/2010/main" val="3252058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icon located below the Menu button. Printing a snapshot of the test session information can be useful for tracking which students did not complete their tests and may need to be scheduled for another session. </a:t>
            </a:r>
          </a:p>
          <a:p>
            <a:endParaRPr lang="en-US" altLang="ja-JP" dirty="0"/>
          </a:p>
          <a:p>
            <a:r>
              <a:rPr lang="en-US" altLang="ja-JP" dirty="0"/>
              <a:t>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51</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3722617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latin typeface="+mn-lt"/>
              </a:rPr>
              <a:t>You have two options within the TA Interface to pause or stop testing once it has begun. You can pause an individual student’</a:t>
            </a:r>
            <a:r>
              <a:rPr lang="en-US" altLang="ja-JP" dirty="0">
                <a:latin typeface="+mn-lt"/>
              </a:rPr>
              <a:t>s test or stop the entire session, which will stop all students from testing. To pause an individual student’s test, select the </a:t>
            </a:r>
            <a:r>
              <a:rPr lang="en-US" altLang="ja-JP" b="1" dirty="0">
                <a:latin typeface="+mn-lt"/>
              </a:rPr>
              <a:t>Pause</a:t>
            </a:r>
            <a:r>
              <a:rPr lang="en-US" altLang="ja-JP" dirty="0">
                <a:latin typeface="+mn-lt"/>
              </a:rPr>
              <a:t> button in the </a:t>
            </a:r>
            <a:r>
              <a:rPr lang="en-US" altLang="ja-JP" b="1" i="1" dirty="0">
                <a:latin typeface="+mn-lt"/>
              </a:rPr>
              <a:t>Actions</a:t>
            </a:r>
            <a:r>
              <a:rPr lang="en-US" altLang="ja-JP" dirty="0">
                <a:latin typeface="+mn-lt"/>
              </a:rPr>
              <a:t> column for that student. When prompted, select </a:t>
            </a:r>
            <a:r>
              <a:rPr lang="en-US" altLang="ja-JP" b="1" dirty="0">
                <a:latin typeface="+mn-lt"/>
              </a:rPr>
              <a:t>OK</a:t>
            </a:r>
            <a:r>
              <a:rPr lang="en-US" altLang="ja-JP" dirty="0">
                <a:latin typeface="+mn-lt"/>
              </a:rPr>
              <a:t> to confirm that you want to pause the test. This option would be appropriate if a student becomes ill, for example. In the event of an emergency that requires all students to stop testing, you can pause all students</a:t>
            </a:r>
            <a:r>
              <a:rPr lang="ja-JP" altLang="en-US" dirty="0">
                <a:latin typeface="+mn-lt"/>
              </a:rPr>
              <a:t>’</a:t>
            </a:r>
            <a:r>
              <a:rPr lang="en-US" altLang="ja-JP" dirty="0">
                <a:latin typeface="+mn-lt"/>
              </a:rPr>
              <a:t> tests by stopping the session.</a:t>
            </a:r>
          </a:p>
          <a:p>
            <a:endParaRPr lang="en-US" altLang="ja-JP" dirty="0">
              <a:latin typeface="+mn-lt"/>
            </a:endParaRPr>
          </a:p>
          <a:p>
            <a:r>
              <a:rPr lang="en-US" altLang="ja-JP" dirty="0">
                <a:latin typeface="+mn-lt"/>
              </a:rPr>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latin typeface="+mn-lt"/>
            </a:endParaRPr>
          </a:p>
          <a:p>
            <a:r>
              <a:rPr lang="en-US" altLang="en-US" dirty="0">
                <a:latin typeface="+mn-lt"/>
              </a:rPr>
              <a:t>• Select the </a:t>
            </a:r>
            <a:r>
              <a:rPr lang="en-US" altLang="ja-JP" b="1" dirty="0">
                <a:latin typeface="+mn-lt"/>
              </a:rPr>
              <a:t>Stop </a:t>
            </a:r>
            <a:r>
              <a:rPr lang="en-US" altLang="ja-JP" b="1">
                <a:latin typeface="+mn-lt"/>
              </a:rPr>
              <a:t>Session </a:t>
            </a:r>
            <a:r>
              <a:rPr lang="en-US" altLang="ja-JP">
                <a:latin typeface="+mn-lt"/>
              </a:rPr>
              <a:t>button. A </a:t>
            </a:r>
            <a:r>
              <a:rPr lang="en-US" altLang="ja-JP" dirty="0">
                <a:latin typeface="+mn-lt"/>
              </a:rPr>
              <a:t>pop-up message will appear requesting verification to end the session and log students out.</a:t>
            </a:r>
          </a:p>
          <a:p>
            <a:r>
              <a:rPr lang="en-US" altLang="en-US" dirty="0">
                <a:latin typeface="+mn-lt"/>
              </a:rPr>
              <a:t>• When prompted, select </a:t>
            </a:r>
            <a:r>
              <a:rPr lang="en-US" altLang="ja-JP" b="1" dirty="0">
                <a:latin typeface="+mn-lt"/>
              </a:rPr>
              <a:t>OK</a:t>
            </a:r>
            <a:r>
              <a:rPr lang="en-US" altLang="ja-JP" dirty="0">
                <a:latin typeface="+mn-lt"/>
              </a:rPr>
              <a:t> to continue.</a:t>
            </a:r>
          </a:p>
          <a:p>
            <a:endParaRPr lang="en-US" altLang="en-US" dirty="0">
              <a:latin typeface="+mn-lt"/>
            </a:endParaRPr>
          </a:p>
          <a:p>
            <a:r>
              <a:rPr lang="en-US" altLang="en-US" dirty="0">
                <a:latin typeface="+mn-lt"/>
              </a:rPr>
              <a:t>If you forget to log out before leaving the testing area, the session will close automatically after 20 minutes of inactivity on both the TA and student computers. You would then need to create a new session and provide the new session ID to students in order to resume testing.</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52</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108042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ja-JP" dirty="0">
                <a:latin typeface="+mn-lt"/>
              </a:rPr>
              <a:t>This slide lists some differences between the pause and stop functions. Note that if you stop an entire test session</a:t>
            </a:r>
            <a:r>
              <a:rPr lang="en-US" altLang="ja-JP" baseline="0" dirty="0">
                <a:latin typeface="+mn-lt"/>
              </a:rPr>
              <a:t> you will need to start a new session and students will need to log back in again in order to resume testing.</a:t>
            </a:r>
            <a:endParaRPr lang="en-US" altLang="ja-JP" dirty="0">
              <a:latin typeface="+mn-lt"/>
            </a:endParaRP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53</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581434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rPr>
              <a:t>As a security measure, after 20 minutes of test inactivity, students are logged out, and their tests are paused automatically. Inactivity is determined by whether or not the student is interacting with the test by selecting answers or using navigation tools. Students will receive a warning message prior to being logged out and must click OK on the pop-up message within 30 seconds in order to avoid automatic logout and pausing of their test. If a student’s test is paused, the student can log back in at a later time to resume testing and change answers. </a:t>
            </a:r>
          </a:p>
          <a:p>
            <a:endParaRPr lang="en-US" dirty="0">
              <a:latin typeface="+mn-lt"/>
            </a:endParaRPr>
          </a:p>
          <a:p>
            <a:r>
              <a:rPr lang="en-US" dirty="0">
                <a:latin typeface="+mn-lt"/>
              </a:rPr>
              <a:t>However, note that in some</a:t>
            </a:r>
            <a:r>
              <a:rPr lang="en-US" baseline="0" dirty="0">
                <a:latin typeface="+mn-lt"/>
              </a:rPr>
              <a:t> states, paused tests are automatically submitted at the end of </a:t>
            </a:r>
            <a:r>
              <a:rPr lang="en-US" b="0" dirty="0">
                <a:solidFill>
                  <a:srgbClr val="FF0000"/>
                </a:solidFill>
                <a:latin typeface="+mn-lt"/>
              </a:rPr>
              <a:t>three days or at another pre-determined time. Check with your </a:t>
            </a:r>
            <a:r>
              <a:rPr lang="en-US" b="0" u="none" dirty="0">
                <a:solidFill>
                  <a:srgbClr val="FF0000"/>
                </a:solidFill>
                <a:latin typeface="+mn-lt"/>
              </a:rPr>
              <a:t>state administrator</a:t>
            </a:r>
            <a:r>
              <a:rPr lang="en-US" b="0" dirty="0">
                <a:solidFill>
                  <a:srgbClr val="FF0000"/>
                </a:solidFill>
                <a:latin typeface="+mn-lt"/>
              </a:rPr>
              <a:t> for your state’s specific rule about the auto-submission of paused Screeners</a:t>
            </a:r>
            <a:r>
              <a:rPr lang="en-US" baseline="0" dirty="0">
                <a:latin typeface="+mn-lt"/>
              </a:rPr>
              <a:t>. If a student’s test is auto-submitted before the student has finished it, then an appeal will need to be created in TIDE for that test to be reopened. For information about creating appeals, see the </a:t>
            </a:r>
            <a:r>
              <a:rPr lang="en-US" i="1" baseline="0" dirty="0">
                <a:latin typeface="+mn-lt"/>
              </a:rPr>
              <a:t>TIDE User Guide</a:t>
            </a:r>
            <a:r>
              <a:rPr lang="en-US" baseline="0" dirty="0">
                <a:latin typeface="+mn-lt"/>
              </a:rPr>
              <a:t>.</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54</a:t>
            </a:fld>
            <a:endParaRPr lang="en-US" altLang="en-US" dirty="0"/>
          </a:p>
        </p:txBody>
      </p:sp>
      <p:sp>
        <p:nvSpPr>
          <p:cNvPr id="5" name="Slide Image Placeholder 4"/>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2212986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latin typeface="+mn-lt"/>
              </a:rPr>
              <a:t>To log out of the TA Interface, select the </a:t>
            </a:r>
            <a:r>
              <a:rPr lang="en-US" altLang="ja-JP" b="1" dirty="0">
                <a:latin typeface="+mn-lt"/>
              </a:rPr>
              <a:t>Logout </a:t>
            </a:r>
            <a:r>
              <a:rPr lang="en-US" altLang="ja-JP" dirty="0">
                <a:latin typeface="+mn-lt"/>
              </a:rPr>
              <a:t>button in the upper-right corner of the page. It is preferable for you to log out only after stopping your active test session, as logging out will cause all in-progress tests to be paused. </a:t>
            </a:r>
            <a:r>
              <a:rPr lang="en-US" altLang="ja-JP" strike="noStrike" dirty="0">
                <a:latin typeface="+mn-lt"/>
              </a:rPr>
              <a:t>A confirmation message will appear, asking you to confirm that you want to exit the website and pause all students</a:t>
            </a:r>
            <a:r>
              <a:rPr lang="ja-JP" altLang="en-US" strike="noStrike" dirty="0">
                <a:latin typeface="+mn-lt"/>
              </a:rPr>
              <a:t>’</a:t>
            </a:r>
            <a:r>
              <a:rPr lang="en-US" altLang="ja-JP" strike="noStrike" dirty="0">
                <a:latin typeface="+mn-lt"/>
              </a:rPr>
              <a:t> in-progress tests. This scenario also occurs when you navigate to another website from the TA Interface. </a:t>
            </a:r>
          </a:p>
          <a:p>
            <a:endParaRPr lang="en-US" altLang="ja-JP" dirty="0">
              <a:latin typeface="+mn-lt"/>
            </a:endParaRPr>
          </a:p>
          <a:p>
            <a:r>
              <a:rPr lang="en-US" altLang="ja-JP" dirty="0">
                <a:latin typeface="+mn-lt"/>
              </a:rPr>
              <a:t>However, regardless of when or how you log out or navigate away from the TA Interface, student data will NOT be lost. If you need to access another application, we encourage you to open it in a separate browser window.</a:t>
            </a:r>
          </a:p>
          <a:p>
            <a:endParaRPr lang="en-US" altLang="en-US" dirty="0">
              <a:latin typeface="+mn-lt"/>
            </a:endParaRPr>
          </a:p>
          <a:p>
            <a:r>
              <a:rPr lang="en-US" altLang="ja-JP" dirty="0">
                <a:latin typeface="+mn-lt"/>
              </a:rPr>
              <a:t>When all students have completed testing, refer to your </a:t>
            </a:r>
            <a:r>
              <a:rPr lang="en-US" altLang="ja-JP" i="1" dirty="0">
                <a:latin typeface="+mn-lt"/>
              </a:rPr>
              <a:t>Test Administration Manual </a:t>
            </a:r>
            <a:r>
              <a:rPr lang="en-US" altLang="ja-JP" dirty="0">
                <a:latin typeface="+mn-lt"/>
              </a:rPr>
              <a:t>for instructions on destroying any printed testing materials and reporting testing improprieties or irregularities.</a:t>
            </a:r>
          </a:p>
          <a:p>
            <a:endParaRPr lang="en-US" altLang="ja-JP" strike="sngStrike" dirty="0">
              <a:latin typeface="+mn-lt"/>
            </a:endParaRP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F550DFFA-94C9-4627-B76F-9A502F19CAF2}" type="slidenum">
              <a:rPr lang="en-US" altLang="en-US" smtClean="0"/>
              <a:pPr/>
              <a:t>55</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927898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latin typeface="+mn-lt"/>
              </a:rPr>
              <a:t>This table presents some of the common issues that Test Administrators or students may encounter during a test session. Please take a moment to review this information. For more detailed information and additional technical tips, please refer to the </a:t>
            </a:r>
            <a:r>
              <a:rPr lang="en-US" altLang="en-US" i="1" dirty="0">
                <a:latin typeface="+mn-lt"/>
              </a:rPr>
              <a:t>Test Administration Manual.</a:t>
            </a:r>
            <a:endParaRPr lang="en-US" altLang="en-US" dirty="0">
              <a:latin typeface="+mn-lt"/>
            </a:endParaRP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8E9FBCF-0D07-40A6-84E0-D0A3AB753445}" type="slidenum">
              <a:rPr lang="en-US" altLang="en-US" smtClean="0"/>
              <a:pPr/>
              <a:t>56</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960485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latin typeface="+mn-lt"/>
              </a:rPr>
              <a:t>Thank you for viewing this training module. If you need additional information, please visit your state portal, where</a:t>
            </a:r>
            <a:r>
              <a:rPr lang="en-US" altLang="en-US" baseline="0" dirty="0">
                <a:latin typeface="+mn-lt"/>
              </a:rPr>
              <a:t> you can find announcements and additional resources. </a:t>
            </a:r>
          </a:p>
          <a:p>
            <a:endParaRPr lang="en-US" altLang="en-US" dirty="0">
              <a:latin typeface="+mn-lt"/>
            </a:endParaRPr>
          </a:p>
          <a:p>
            <a:r>
              <a:rPr lang="en-US" altLang="en-US" dirty="0">
                <a:latin typeface="+mn-lt"/>
              </a:rPr>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57</a:t>
            </a:fld>
            <a:endParaRPr lang="en-US" dirty="0"/>
          </a:p>
        </p:txBody>
      </p:sp>
      <p:sp>
        <p:nvSpPr>
          <p:cNvPr id="7" name="Slide Image Placeholder 6"/>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93166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8442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j-lt"/>
                <a:cs typeface="Arial" panose="020B0604020202020204" pitchFamily="34" charset="0"/>
              </a:rPr>
              <a:t>Once the Test Administrator has logged in, they will see the TA Interface with the </a:t>
            </a:r>
            <a:r>
              <a:rPr lang="en-US" altLang="en-US" b="1" i="1" dirty="0">
                <a:latin typeface="+mj-lt"/>
                <a:cs typeface="Arial" panose="020B0604020202020204" pitchFamily="34" charset="0"/>
              </a:rPr>
              <a:t>Test Selection</a:t>
            </a:r>
            <a:r>
              <a:rPr lang="en-US" altLang="en-US" dirty="0">
                <a:latin typeface="+mj-lt"/>
                <a:cs typeface="Arial" panose="020B0604020202020204" pitchFamily="34" charset="0"/>
              </a:rPr>
              <a:t> window open by default.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the top right corner of the window, you will see your username with a dropdown menu and a </a:t>
            </a:r>
            <a:r>
              <a:rPr lang="en-US" altLang="en-US" b="1" dirty="0"/>
              <a:t>Help</a:t>
            </a:r>
            <a:r>
              <a:rPr lang="en-US" altLang="en-US" dirty="0"/>
              <a:t> button. Select your username to access the </a:t>
            </a:r>
            <a:r>
              <a:rPr lang="en-US" altLang="en-US" b="1" dirty="0"/>
              <a:t>Logout </a:t>
            </a:r>
            <a:r>
              <a:rPr lang="en-US" altLang="en-US" dirty="0"/>
              <a:t>button. Select the </a:t>
            </a:r>
            <a:r>
              <a:rPr lang="en-US" altLang="en-US" b="1" dirty="0"/>
              <a:t>Help</a:t>
            </a:r>
            <a:r>
              <a:rPr lang="en-US" altLang="en-US" dirty="0"/>
              <a:t> button to access the online </a:t>
            </a:r>
            <a:r>
              <a:rPr lang="en-US" altLang="en-US" b="1" i="1" dirty="0"/>
              <a:t>Help Guide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Below the </a:t>
            </a:r>
            <a:r>
              <a:rPr lang="en-US" altLang="en-US" b="1" dirty="0"/>
              <a:t>Help</a:t>
            </a:r>
            <a:r>
              <a:rPr lang="en-US" altLang="en-US" dirty="0"/>
              <a:t> button and username on the left side of the window, you will see an </a:t>
            </a:r>
            <a:r>
              <a:rPr lang="en-US" altLang="en-US" b="1" i="1" dirty="0"/>
              <a:t>Operational Session ID </a:t>
            </a:r>
            <a:r>
              <a:rPr lang="en-US" altLang="en-US" dirty="0"/>
              <a:t>tab, </a:t>
            </a:r>
            <a:r>
              <a:rPr lang="en-US" altLang="en-US" b="1" i="1" dirty="0"/>
              <a:t>Select Tests </a:t>
            </a:r>
            <a:r>
              <a:rPr lang="en-US" altLang="en-US" dirty="0"/>
              <a:t>tab, </a:t>
            </a:r>
            <a:r>
              <a:rPr lang="en-US" altLang="en-US" b="1" i="1" dirty="0"/>
              <a:t>Student Lookup </a:t>
            </a:r>
            <a:r>
              <a:rPr lang="en-US" altLang="en-US" dirty="0"/>
              <a:t>tab, and a </a:t>
            </a:r>
            <a:r>
              <a:rPr lang="en-US" altLang="en-US" b="1" dirty="0"/>
              <a:t>Menu </a:t>
            </a:r>
            <a:r>
              <a:rPr lang="en-US" altLang="en-US" dirty="0"/>
              <a:t>button. </a:t>
            </a:r>
          </a:p>
          <a:p>
            <a:endParaRPr lang="en-US" altLang="en-US" dirty="0"/>
          </a:p>
          <a:p>
            <a:r>
              <a:rPr lang="en-US" altLang="en-US" dirty="0"/>
              <a:t>The </a:t>
            </a:r>
            <a:r>
              <a:rPr lang="en-US" altLang="en-US" b="1" i="1" dirty="0"/>
              <a:t>Operational Session ID </a:t>
            </a:r>
            <a:r>
              <a:rPr lang="en-US" altLang="en-US" dirty="0"/>
              <a:t>tab will display the session ID and will show the test session table after students are approved to enter the test session and have logged in.</a:t>
            </a:r>
          </a:p>
          <a:p>
            <a:endParaRPr lang="en-US" altLang="en-US" dirty="0"/>
          </a:p>
          <a:p>
            <a:r>
              <a:rPr lang="en-US" altLang="en-US" dirty="0"/>
              <a:t>Select the </a:t>
            </a:r>
            <a:r>
              <a:rPr lang="en-US" altLang="en-US" b="1" i="1" dirty="0"/>
              <a:t>Select Tests </a:t>
            </a:r>
            <a:r>
              <a:rPr lang="en-US" altLang="en-US" dirty="0"/>
              <a:t>tab to add tests to a session.</a:t>
            </a:r>
          </a:p>
          <a:p>
            <a:endParaRPr lang="en-US" altLang="en-US" dirty="0"/>
          </a:p>
          <a:p>
            <a:r>
              <a:rPr lang="en-US" altLang="en-US" dirty="0"/>
              <a:t>Select the </a:t>
            </a:r>
            <a:r>
              <a:rPr lang="en-US" altLang="en-US" b="1" i="1" dirty="0"/>
              <a:t>Student Lookup </a:t>
            </a:r>
            <a:r>
              <a:rPr lang="en-US" altLang="en-US" dirty="0"/>
              <a:t>tab to search for student information using Quick Search and Advanced Search.</a:t>
            </a:r>
          </a:p>
          <a:p>
            <a:endParaRPr lang="en-US" altLang="en-US" dirty="0"/>
          </a:p>
          <a:p>
            <a:r>
              <a:rPr lang="en-US" altLang="en-US" dirty="0"/>
              <a:t>Select the </a:t>
            </a:r>
            <a:r>
              <a:rPr lang="en-US" altLang="en-US" b="1" dirty="0"/>
              <a:t>Menu </a:t>
            </a:r>
            <a:r>
              <a:rPr lang="en-US" altLang="en-US" dirty="0"/>
              <a:t>button to access the screensaver function and view any approved requests.</a:t>
            </a:r>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6B9A429-A21B-4517-8C92-0976BBAEDB78}" type="slidenum">
              <a:rPr lang="en-US" altLang="en-US" smtClean="0"/>
              <a:pPr/>
              <a:t>7</a:t>
            </a:fld>
            <a:endParaRPr lang="en-US" altLang="en-US" dirty="0"/>
          </a:p>
        </p:txBody>
      </p:sp>
      <p:sp>
        <p:nvSpPr>
          <p:cNvPr id="5" name="Slide Image Placeholder 4"/>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135026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latin typeface="+mj-lt"/>
                <a:cs typeface="Arial" panose="020B0604020202020204" pitchFamily="34" charset="0"/>
              </a:rPr>
              <a:t>To create a test session, click one or more tests to administer</a:t>
            </a:r>
            <a:r>
              <a:rPr lang="en-US" altLang="ja-JP" dirty="0">
                <a:latin typeface="+mj-lt"/>
                <a:cs typeface="Arial" panose="020B0604020202020204" pitchFamily="34" charset="0"/>
              </a:rPr>
              <a:t>. </a:t>
            </a:r>
            <a:r>
              <a:rPr lang="en-US" altLang="en-US" dirty="0">
                <a:latin typeface="+mj-lt"/>
                <a:cs typeface="Arial" panose="020B0604020202020204" pitchFamily="34" charset="0"/>
              </a:rPr>
              <a:t>This should be done less than 20 minutes prior to starting the test in order to prevent the system from timing out. You can click </a:t>
            </a:r>
            <a:r>
              <a:rPr lang="en-US" altLang="en-US" strike="noStrike" dirty="0">
                <a:latin typeface="+mj-lt"/>
                <a:cs typeface="Arial" panose="020B0604020202020204" pitchFamily="34" charset="0"/>
              </a:rPr>
              <a:t>the </a:t>
            </a:r>
            <a:r>
              <a:rPr lang="en-US" altLang="en-US" b="1" dirty="0">
                <a:latin typeface="+mj-lt"/>
                <a:cs typeface="Arial" panose="020B0604020202020204" pitchFamily="34" charset="0"/>
              </a:rPr>
              <a:t>Add Filter </a:t>
            </a:r>
            <a:r>
              <a:rPr lang="en-US" altLang="en-US" dirty="0">
                <a:latin typeface="+mj-lt"/>
                <a:cs typeface="Arial" panose="020B0604020202020204" pitchFamily="34" charset="0"/>
              </a:rPr>
              <a:t>button next to </a:t>
            </a:r>
            <a:r>
              <a:rPr lang="en-US" altLang="en-US" b="1" dirty="0">
                <a:latin typeface="+mj-lt"/>
                <a:cs typeface="Arial" panose="020B0604020202020204" pitchFamily="34" charset="0"/>
              </a:rPr>
              <a:t>Filter By </a:t>
            </a:r>
            <a:r>
              <a:rPr lang="en-US" altLang="en-US" dirty="0">
                <a:latin typeface="+mj-lt"/>
                <a:cs typeface="Arial" panose="020B0604020202020204" pitchFamily="34" charset="0"/>
              </a:rPr>
              <a:t>to</a:t>
            </a:r>
            <a:r>
              <a:rPr lang="en-US" altLang="en-US" baseline="0" dirty="0">
                <a:latin typeface="+mj-lt"/>
                <a:cs typeface="Arial" panose="020B0604020202020204" pitchFamily="34" charset="0"/>
              </a:rPr>
              <a:t> </a:t>
            </a:r>
            <a:r>
              <a:rPr lang="en-US" altLang="en-US" strike="noStrike" dirty="0">
                <a:latin typeface="+mj-lt"/>
                <a:cs typeface="Arial" panose="020B0604020202020204" pitchFamily="34" charset="0"/>
              </a:rPr>
              <a:t>narrow down your selection</a:t>
            </a:r>
            <a:r>
              <a:rPr lang="en-US" altLang="en-US" dirty="0">
                <a:latin typeface="+mj-lt"/>
                <a:cs typeface="Arial" panose="020B0604020202020204" pitchFamily="34" charset="0"/>
              </a:rPr>
              <a:t>. </a:t>
            </a:r>
          </a:p>
          <a:p>
            <a:endParaRPr lang="en-US" dirty="0">
              <a:latin typeface="+mj-lt"/>
              <a:cs typeface="Arial" panose="020B0604020202020204" pitchFamily="34" charset="0"/>
            </a:endParaRPr>
          </a:p>
          <a:p>
            <a:r>
              <a:rPr lang="en-US" dirty="0">
                <a:latin typeface="+mj-lt"/>
                <a:cs typeface="Arial" panose="020B0604020202020204" pitchFamily="34" charset="0"/>
              </a:rPr>
              <a:t>Students will only have access to the tests you select for them that they are eligible to take. </a:t>
            </a:r>
            <a:r>
              <a:rPr lang="en-US" altLang="en-US" b="0" dirty="0">
                <a:solidFill>
                  <a:srgbClr val="FF0000"/>
                </a:solidFill>
                <a:latin typeface="+mj-lt"/>
                <a:cs typeface="Arial" panose="020B0604020202020204" pitchFamily="34" charset="0"/>
              </a:rPr>
              <a:t>You can create a test session that includes more than one grade or grade band or includes all grade bands. If you aren’t sure which grade band you need</a:t>
            </a:r>
            <a:r>
              <a:rPr lang="en-US" altLang="en-US" b="0" baseline="0" dirty="0">
                <a:solidFill>
                  <a:srgbClr val="FF0000"/>
                </a:solidFill>
                <a:latin typeface="+mj-lt"/>
                <a:cs typeface="Arial" panose="020B0604020202020204" pitchFamily="34" charset="0"/>
              </a:rPr>
              <a:t> to administer, you can select </a:t>
            </a:r>
            <a:r>
              <a:rPr lang="en-US" altLang="en-US" b="0" dirty="0">
                <a:solidFill>
                  <a:srgbClr val="FF0000"/>
                </a:solidFill>
                <a:latin typeface="+mj-lt"/>
                <a:cs typeface="Arial" panose="020B0604020202020204" pitchFamily="34" charset="0"/>
              </a:rPr>
              <a:t>all grade bands.</a:t>
            </a:r>
            <a:r>
              <a:rPr lang="en-US" altLang="en-US" b="0" baseline="0" dirty="0">
                <a:solidFill>
                  <a:srgbClr val="FF0000"/>
                </a:solidFill>
                <a:latin typeface="+mj-lt"/>
                <a:cs typeface="Arial" panose="020B0604020202020204" pitchFamily="34" charset="0"/>
              </a:rPr>
              <a:t> Selecting all grade bands will allow </a:t>
            </a:r>
            <a:r>
              <a:rPr lang="en-US" altLang="en-US" b="0" dirty="0">
                <a:solidFill>
                  <a:srgbClr val="FF0000"/>
                </a:solidFill>
                <a:latin typeface="+mj-lt"/>
                <a:cs typeface="Arial" panose="020B0604020202020204" pitchFamily="34" charset="0"/>
              </a:rPr>
              <a:t>a newly-arrived student to take the appropriate </a:t>
            </a:r>
            <a:r>
              <a:rPr lang="en-US" altLang="en-US" b="0" baseline="0" dirty="0">
                <a:solidFill>
                  <a:srgbClr val="FF0000"/>
                </a:solidFill>
                <a:latin typeface="+mj-lt"/>
                <a:cs typeface="Arial" panose="020B0604020202020204" pitchFamily="34" charset="0"/>
              </a:rPr>
              <a:t>test for their grade, based on their record in TIDE</a:t>
            </a:r>
            <a:r>
              <a:rPr lang="en-US" altLang="en-US" b="0" dirty="0">
                <a:solidFill>
                  <a:srgbClr val="FF0000"/>
                </a:solidFill>
                <a:latin typeface="+mj-lt"/>
                <a:cs typeface="Arial" panose="020B0604020202020204" pitchFamily="34" charset="0"/>
              </a:rPr>
              <a:t>. Remember to adhere to the screener’s one-to-one test administration rules for Practice Step One and the first portion of Step 2, as found in the </a:t>
            </a:r>
            <a:r>
              <a:rPr lang="en-US" altLang="en-US" b="0" i="1" dirty="0">
                <a:solidFill>
                  <a:srgbClr val="FF0000"/>
                </a:solidFill>
                <a:latin typeface="+mj-lt"/>
                <a:cs typeface="Arial" panose="020B0604020202020204" pitchFamily="34" charset="0"/>
              </a:rPr>
              <a:t>Screener Test Administration Manual</a:t>
            </a:r>
            <a:r>
              <a:rPr lang="en-US" altLang="en-US" b="0" dirty="0">
                <a:solidFill>
                  <a:srgbClr val="FF0000"/>
                </a:solidFill>
                <a:latin typeface="+mj-lt"/>
                <a:cs typeface="Arial" panose="020B0604020202020204" pitchFamily="34" charset="0"/>
              </a:rPr>
              <a:t>.</a:t>
            </a:r>
            <a:endParaRPr lang="en-US"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baseline="0" dirty="0">
                <a:latin typeface="+mj-lt"/>
                <a:cs typeface="Arial" panose="020B0604020202020204" pitchFamily="34" charset="0"/>
              </a:rPr>
              <a:t>Note that your state may or may not have the Future Kindergarten Screener. </a:t>
            </a:r>
            <a:r>
              <a:rPr lang="en-US" altLang="en-US" b="0" dirty="0">
                <a:latin typeface="+mj-lt"/>
                <a:cs typeface="Arial" panose="020B0604020202020204" pitchFamily="34" charset="0"/>
              </a:rPr>
              <a:t>For states who are using it,</a:t>
            </a:r>
            <a:r>
              <a:rPr lang="en-US" altLang="en-US" b="0" baseline="0" dirty="0">
                <a:latin typeface="+mj-lt"/>
                <a:cs typeface="Arial" panose="020B0604020202020204" pitchFamily="34" charset="0"/>
              </a:rPr>
              <a:t> </a:t>
            </a:r>
            <a:r>
              <a:rPr lang="en-US" altLang="en-US" b="0" dirty="0">
                <a:latin typeface="+mj-lt"/>
                <a:cs typeface="Arial" panose="020B0604020202020204" pitchFamily="34" charset="0"/>
              </a:rPr>
              <a:t>the “</a:t>
            </a:r>
            <a:r>
              <a:rPr lang="en-US" altLang="en-US" b="0" u="none" strike="noStrike" dirty="0">
                <a:latin typeface="+mj-lt"/>
                <a:cs typeface="Arial" panose="020B0604020202020204" pitchFamily="34" charset="0"/>
              </a:rPr>
              <a:t>Grade 00</a:t>
            </a:r>
            <a:r>
              <a:rPr lang="en-US" altLang="en-US" b="0" dirty="0">
                <a:latin typeface="+mj-lt"/>
                <a:cs typeface="Arial" panose="020B0604020202020204" pitchFamily="34" charset="0"/>
              </a:rPr>
              <a:t>” designation is an indicator that these students are </a:t>
            </a:r>
            <a:r>
              <a:rPr lang="en-US" altLang="en-US" b="0" u="none" dirty="0">
                <a:latin typeface="+mj-lt"/>
                <a:cs typeface="Arial" panose="020B0604020202020204" pitchFamily="34" charset="0"/>
              </a:rPr>
              <a:t>entering Kindergarten.</a:t>
            </a:r>
            <a:r>
              <a:rPr lang="en-US" altLang="en-US" b="0" dirty="0">
                <a:latin typeface="+mj-lt"/>
                <a:cs typeface="Arial" panose="020B0604020202020204" pitchFamily="34" charset="0"/>
              </a:rPr>
              <a:t> If you are unsure whether to administer a Kindergarten Screener or a</a:t>
            </a:r>
            <a:r>
              <a:rPr lang="en-US" altLang="en-US" sz="1200" b="0" kern="1200" baseline="0" dirty="0">
                <a:solidFill>
                  <a:schemeClr val="tx1"/>
                </a:solidFill>
                <a:latin typeface="Calibri"/>
                <a:ea typeface="+mn-ea"/>
                <a:cs typeface="Arial" panose="020B0604020202020204" pitchFamily="34" charset="0"/>
              </a:rPr>
              <a:t> Future Kindergarten </a:t>
            </a:r>
            <a:r>
              <a:rPr lang="en-US" altLang="en-US" sz="1200" b="0" kern="1200" baseline="0" dirty="0">
                <a:solidFill>
                  <a:schemeClr val="tx1"/>
                </a:solidFill>
                <a:latin typeface="+mj-lt"/>
                <a:ea typeface="+mn-ea"/>
                <a:cs typeface="Arial" panose="020B0604020202020204" pitchFamily="34" charset="0"/>
              </a:rPr>
              <a:t>S</a:t>
            </a:r>
            <a:r>
              <a:rPr lang="en-US" altLang="en-US" b="0" dirty="0">
                <a:latin typeface="+mj-lt"/>
                <a:cs typeface="Arial" panose="020B0604020202020204" pitchFamily="34" charset="0"/>
              </a:rPr>
              <a:t>creener test to an incoming Kindergartener, contact your DTC or </a:t>
            </a:r>
            <a:r>
              <a:rPr lang="en-US" altLang="en-US" b="0" strike="noStrike" dirty="0">
                <a:latin typeface="+mj-lt"/>
                <a:cs typeface="Arial" panose="020B0604020202020204" pitchFamily="34" charset="0"/>
              </a:rPr>
              <a:t>state administrator </a:t>
            </a:r>
            <a:r>
              <a:rPr lang="en-US" altLang="en-US" b="0" dirty="0">
                <a:latin typeface="+mj-lt"/>
                <a:cs typeface="Arial" panose="020B0604020202020204" pitchFamily="34" charset="0"/>
              </a:rPr>
              <a:t>before testing. Your state may not participate in the </a:t>
            </a:r>
            <a:r>
              <a:rPr lang="en-US" altLang="en-US" sz="1200" b="0" u="none" strike="noStrike" kern="1200" dirty="0">
                <a:solidFill>
                  <a:schemeClr val="tx1"/>
                </a:solidFill>
                <a:latin typeface="Calibri"/>
                <a:ea typeface="+mn-ea"/>
                <a:cs typeface="Arial" panose="020B0604020202020204" pitchFamily="34" charset="0"/>
              </a:rPr>
              <a:t>Grade 00 </a:t>
            </a:r>
            <a:r>
              <a:rPr lang="en-US" altLang="en-US" b="0" dirty="0">
                <a:latin typeface="+mj-lt"/>
                <a:cs typeface="Arial" panose="020B0604020202020204" pitchFamily="34" charset="0"/>
              </a:rPr>
              <a:t>screening or may have restrictions on its use.</a:t>
            </a:r>
            <a:endParaRPr lang="en-US" altLang="en-US" b="0" u="sng" dirty="0">
              <a:latin typeface="+mj-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mj-lt"/>
              <a:cs typeface="Arial" panose="020B0604020202020204" pitchFamily="34" charset="0"/>
            </a:endParaRPr>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8</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65948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b="0" dirty="0">
                <a:latin typeface="+mj-lt"/>
                <a:cs typeface="Arial" panose="020B0604020202020204" pitchFamily="34" charset="0"/>
              </a:rPr>
              <a:t>Once you select your tests, the </a:t>
            </a:r>
            <a:r>
              <a:rPr lang="en-US" altLang="ja-JP" b="1" dirty="0">
                <a:latin typeface="+mj-lt"/>
                <a:cs typeface="Arial" panose="020B0604020202020204" pitchFamily="34" charset="0"/>
              </a:rPr>
              <a:t>Start Operational Session </a:t>
            </a:r>
            <a:r>
              <a:rPr lang="en-US" altLang="ja-JP" b="0" dirty="0">
                <a:latin typeface="+mj-lt"/>
                <a:cs typeface="Arial" panose="020B0604020202020204" pitchFamily="34" charset="0"/>
              </a:rPr>
              <a:t>button activates. Click the </a:t>
            </a:r>
            <a:r>
              <a:rPr lang="en-US" altLang="ja-JP" b="1" dirty="0">
                <a:latin typeface="+mj-lt"/>
                <a:cs typeface="Arial" panose="020B0604020202020204" pitchFamily="34" charset="0"/>
              </a:rPr>
              <a:t>Start Operational Session </a:t>
            </a:r>
            <a:r>
              <a:rPr lang="en-US" altLang="ja-JP" b="0" dirty="0">
                <a:latin typeface="+mj-lt"/>
                <a:cs typeface="Arial" panose="020B0604020202020204" pitchFamily="34" charset="0"/>
              </a:rPr>
              <a:t>button. The system will automatically generate a session ID. This ID must be provided to students in order for them to log in. The Test Administrator may write it on the board or provide it to students using a printed card or similar method. If you do provide students with the information on paper, be sure to collect and destroy it when the session is complete. </a:t>
            </a:r>
          </a:p>
          <a:p>
            <a:endParaRPr lang="en-US" altLang="en-US" b="0" dirty="0">
              <a:latin typeface="+mj-lt"/>
              <a:cs typeface="Arial" panose="020B0604020202020204" pitchFamily="34" charset="0"/>
            </a:endParaRPr>
          </a:p>
          <a:p>
            <a:r>
              <a:rPr lang="en-US" altLang="en-US" b="0" dirty="0">
                <a:latin typeface="+mj-lt"/>
                <a:cs typeface="Arial" panose="020B0604020202020204" pitchFamily="34" charset="0"/>
              </a:rPr>
              <a:t>You should also note the session ID for your own records. If you are involuntarily logged out of the session due to an inactivity timeout or other event, entering the session ID will allow you to resume the session. If you do not have this information when you try to resume, you will be unable to do so. </a:t>
            </a:r>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9</a:t>
            </a:fld>
            <a:endParaRPr lang="en-US" altLang="en-US" dirty="0"/>
          </a:p>
        </p:txBody>
      </p:sp>
      <p:sp>
        <p:nvSpPr>
          <p:cNvPr id="4" name="Slide Image Placeholder 3"/>
          <p:cNvSpPr>
            <a:spLocks noGrp="1" noRot="1" noChangeAspect="1"/>
          </p:cNvSpPr>
          <p:nvPr>
            <p:ph type="sldImg"/>
          </p:nvPr>
        </p:nvSpPr>
        <p:spPr>
          <a:xfrm>
            <a:off x="400050" y="695325"/>
            <a:ext cx="6186488" cy="3481388"/>
          </a:xfrm>
        </p:spPr>
      </p:sp>
    </p:spTree>
    <p:extLst>
      <p:ext uri="{BB962C8B-B14F-4D97-AF65-F5344CB8AC3E}">
        <p14:creationId xmlns:p14="http://schemas.microsoft.com/office/powerpoint/2010/main" val="388408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357073"/>
            <a:ext cx="1120147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0"/>
          </p:nvPr>
        </p:nvSpPr>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8133006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75000"/>
              <a:buFont typeface="Wingdings 3" pitchFamily="18" charset="2"/>
              <a:buChar cha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219200" y="274638"/>
            <a:ext cx="10972800" cy="1143000"/>
          </a:xfrm>
        </p:spPr>
        <p:txBody>
          <a:bodyPr rtlCol="0"/>
          <a:lstStyle>
            <a:lvl1pPr>
              <a:defRPr sz="4400">
                <a:solidFill>
                  <a:schemeClr val="tx1"/>
                </a:solidFill>
                <a:effectLst/>
                <a:latin typeface="Arial" pitchFamily="34" charset="0"/>
                <a:cs typeface="Arial" pitchFamily="34" charset="0"/>
              </a:defRPr>
            </a:lvl1pPr>
            <a:extLst/>
          </a:lstStyle>
          <a:p>
            <a:r>
              <a:rPr lang="en-US"/>
              <a:t>Click to edit Master title style</a:t>
            </a:r>
          </a:p>
        </p:txBody>
      </p:sp>
      <p:sp>
        <p:nvSpPr>
          <p:cNvPr id="5" name="Slide Number Placeholder 1">
            <a:extLst>
              <a:ext uri="{FF2B5EF4-FFF2-40B4-BE49-F238E27FC236}">
                <a16:creationId xmlns:a16="http://schemas.microsoft.com/office/drawing/2014/main" id="{62653D93-7F9C-4500-BF1E-709681937071}"/>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25083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4C0AB4AB-13F7-4823-833C-074B659FF275}"/>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355711651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443338"/>
            <a:ext cx="1120147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
            <a:extLst>
              <a:ext uri="{FF2B5EF4-FFF2-40B4-BE49-F238E27FC236}">
                <a16:creationId xmlns:a16="http://schemas.microsoft.com/office/drawing/2014/main" id="{D0466758-99DC-4855-B72F-CBB134EEC074}"/>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4804749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tags" Target="../tags/tag2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3.png"/><Relationship Id="rId2" Type="http://schemas.microsoft.com/office/2007/relationships/media" Target="../media/media1.mp3"/><Relationship Id="rId1" Type="http://schemas.openxmlformats.org/officeDocument/2006/relationships/tags" Target="../tags/tag30.xml"/><Relationship Id="rId6" Type="http://schemas.openxmlformats.org/officeDocument/2006/relationships/image" Target="../media/image32.png"/><Relationship Id="rId5" Type="http://schemas.openxmlformats.org/officeDocument/2006/relationships/notesSlide" Target="../notesSlides/notesSlide29.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33.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0.xml"/><Relationship Id="rId1" Type="http://schemas.openxmlformats.org/officeDocument/2006/relationships/tags" Target="../tags/tag3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tags" Target="../tags/tag3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1.xml"/><Relationship Id="rId1" Type="http://schemas.openxmlformats.org/officeDocument/2006/relationships/tags" Target="../tags/tag40.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0.xml"/><Relationship Id="rId1" Type="http://schemas.openxmlformats.org/officeDocument/2006/relationships/tags" Target="../tags/tag44.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54.png"/><Relationship Id="rId2" Type="http://schemas.openxmlformats.org/officeDocument/2006/relationships/slideLayout" Target="../slideLayouts/slideLayout21.xml"/><Relationship Id="rId1" Type="http://schemas.openxmlformats.org/officeDocument/2006/relationships/tags" Target="../tags/tag4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1.xml"/><Relationship Id="rId1" Type="http://schemas.openxmlformats.org/officeDocument/2006/relationships/tags" Target="../tags/tag47.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tags" Target="../tags/tag52.xml"/><Relationship Id="rId5" Type="http://schemas.openxmlformats.org/officeDocument/2006/relationships/image" Target="../media/image60.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0.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0.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1.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0" y="2304538"/>
            <a:ext cx="9088159" cy="1124462"/>
          </a:xfrm>
        </p:spPr>
        <p:txBody>
          <a:bodyPr>
            <a:normAutofit fontScale="90000"/>
          </a:bodyPr>
          <a:lstStyle/>
          <a:p>
            <a:pPr algn="l"/>
            <a:r>
              <a:rPr lang="en-US" cap="none" dirty="0"/>
              <a:t>Test Delivery System (TDS) Overview</a:t>
            </a:r>
          </a:p>
        </p:txBody>
      </p:sp>
      <p:sp>
        <p:nvSpPr>
          <p:cNvPr id="3" name="Subtitle 2"/>
          <p:cNvSpPr>
            <a:spLocks noGrp="1"/>
          </p:cNvSpPr>
          <p:nvPr>
            <p:ph type="subTitle" idx="1"/>
          </p:nvPr>
        </p:nvSpPr>
        <p:spPr>
          <a:xfrm>
            <a:off x="2589491" y="3173754"/>
            <a:ext cx="8540496" cy="510491"/>
          </a:xfrm>
        </p:spPr>
        <p:txBody>
          <a:bodyPr>
            <a:noAutofit/>
          </a:bodyPr>
          <a:lstStyle/>
          <a:p>
            <a:pPr algn="l"/>
            <a:r>
              <a:rPr lang="en-US" sz="2800" cap="none" dirty="0"/>
              <a:t>Screener 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9510"/>
    </mc:Choice>
    <mc:Fallback xmlns="">
      <p:transition spd="slow" advTm="29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After Testing Has Begun</a:t>
            </a:r>
            <a:endParaRPr lang="en-US" dirty="0"/>
          </a:p>
        </p:txBody>
      </p:sp>
      <p:sp>
        <p:nvSpPr>
          <p:cNvPr id="6" name="Arrow: Left 5">
            <a:extLst>
              <a:ext uri="{FF2B5EF4-FFF2-40B4-BE49-F238E27FC236}">
                <a16:creationId xmlns:a16="http://schemas.microsoft.com/office/drawing/2014/main" id="{78E26DFD-5D99-73BD-FBFD-5B4D65746EA6}"/>
              </a:ext>
            </a:extLst>
          </p:cNvPr>
          <p:cNvSpPr/>
          <p:nvPr/>
        </p:nvSpPr>
        <p:spPr>
          <a:xfrm>
            <a:off x="10386605" y="3188428"/>
            <a:ext cx="1055826" cy="547967"/>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Print  Session Information</a:t>
            </a:r>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69C80436-C98B-60E4-F883-EA9E66CFD20A}"/>
              </a:ext>
            </a:extLst>
          </p:cNvPr>
          <p:cNvPicPr>
            <a:picLocks noChangeAspect="1"/>
          </p:cNvPicPr>
          <p:nvPr/>
        </p:nvPicPr>
        <p:blipFill>
          <a:blip r:embed="rId4"/>
          <a:stretch>
            <a:fillRect/>
          </a:stretch>
        </p:blipFill>
        <p:spPr>
          <a:xfrm>
            <a:off x="1172497" y="2322872"/>
            <a:ext cx="9033118" cy="194776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90067167-8718-F052-B3CB-232BA136DD44}"/>
              </a:ext>
            </a:extLst>
          </p:cNvPr>
          <p:cNvSpPr/>
          <p:nvPr/>
        </p:nvSpPr>
        <p:spPr>
          <a:xfrm>
            <a:off x="1268360" y="2802193"/>
            <a:ext cx="1555955" cy="5161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AF2A9ADD-536C-8F67-E8FA-6738CA2B943E}"/>
              </a:ext>
            </a:extLst>
          </p:cNvPr>
          <p:cNvSpPr/>
          <p:nvPr/>
        </p:nvSpPr>
        <p:spPr>
          <a:xfrm>
            <a:off x="4572000" y="2802193"/>
            <a:ext cx="707923"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Rounded Corners 9">
            <a:extLst>
              <a:ext uri="{FF2B5EF4-FFF2-40B4-BE49-F238E27FC236}">
                <a16:creationId xmlns:a16="http://schemas.microsoft.com/office/drawing/2014/main" id="{273B73F8-5FE0-699B-29A8-E46375284435}"/>
              </a:ext>
            </a:extLst>
          </p:cNvPr>
          <p:cNvSpPr/>
          <p:nvPr/>
        </p:nvSpPr>
        <p:spPr>
          <a:xfrm>
            <a:off x="8005917" y="2802192"/>
            <a:ext cx="61451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8964018"/>
      </p:ext>
    </p:extLst>
  </p:cSld>
  <p:clrMapOvr>
    <a:masterClrMapping/>
  </p:clrMapOvr>
  <p:transition spd="slow" advTm="354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grpSp>
        <p:nvGrpSpPr>
          <p:cNvPr id="14" name="Group 13" descr="Toggle Screensaver option under the Menu button">
            <a:extLst>
              <a:ext uri="{FF2B5EF4-FFF2-40B4-BE49-F238E27FC236}">
                <a16:creationId xmlns:a16="http://schemas.microsoft.com/office/drawing/2014/main" id="{EE1A92AB-E530-0601-B53A-F8AAAB42A492}"/>
              </a:ext>
            </a:extLst>
          </p:cNvPr>
          <p:cNvGrpSpPr/>
          <p:nvPr/>
        </p:nvGrpSpPr>
        <p:grpSpPr>
          <a:xfrm>
            <a:off x="2698955" y="999049"/>
            <a:ext cx="8330052" cy="1776181"/>
            <a:chOff x="1524000" y="866088"/>
            <a:chExt cx="9851594" cy="2148840"/>
          </a:xfrm>
        </p:grpSpPr>
        <p:pic>
          <p:nvPicPr>
            <p:cNvPr id="13" name="Picture 12">
              <a:extLst>
                <a:ext uri="{FF2B5EF4-FFF2-40B4-BE49-F238E27FC236}">
                  <a16:creationId xmlns:a16="http://schemas.microsoft.com/office/drawing/2014/main" id="{8A3D5C4E-9B5F-FDB9-3DF9-5A6734348705}"/>
                </a:ext>
              </a:extLst>
            </p:cNvPr>
            <p:cNvPicPr>
              <a:picLocks noChangeAspect="1"/>
            </p:cNvPicPr>
            <p:nvPr/>
          </p:nvPicPr>
          <p:blipFill rotWithShape="1">
            <a:blip r:embed="rId4">
              <a:extLst>
                <a:ext uri="{28A0092B-C50C-407E-A947-70E740481C1C}">
                  <a14:useLocalDpi xmlns:a14="http://schemas.microsoft.com/office/drawing/2010/main" val="0"/>
                </a:ext>
              </a:extLst>
            </a:blip>
            <a:srcRect l="1090" r="1090"/>
            <a:stretch/>
          </p:blipFill>
          <p:spPr>
            <a:xfrm>
              <a:off x="1524000" y="866088"/>
              <a:ext cx="9234948" cy="2148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8590550C-FB93-431E-B44B-1D04A1F13C44}"/>
                </a:ext>
              </a:extLst>
            </p:cNvPr>
            <p:cNvSpPr/>
            <p:nvPr/>
          </p:nvSpPr>
          <p:spPr>
            <a:xfrm rot="5400000">
              <a:off x="10925847" y="1832603"/>
              <a:ext cx="341842" cy="5576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1" name="Picture 10">
            <a:extLst>
              <a:ext uri="{FF2B5EF4-FFF2-40B4-BE49-F238E27FC236}">
                <a16:creationId xmlns:a16="http://schemas.microsoft.com/office/drawing/2014/main" id="{97CF4C2D-466B-587F-B252-BD257D93B5E2}"/>
              </a:ext>
            </a:extLst>
          </p:cNvPr>
          <p:cNvPicPr>
            <a:picLocks noChangeAspect="1"/>
          </p:cNvPicPr>
          <p:nvPr/>
        </p:nvPicPr>
        <p:blipFill rotWithShape="1">
          <a:blip r:embed="rId5">
            <a:extLst>
              <a:ext uri="{28A0092B-C50C-407E-A947-70E740481C1C}">
                <a14:useLocalDpi xmlns:a14="http://schemas.microsoft.com/office/drawing/2010/main" val="0"/>
              </a:ext>
            </a:extLst>
          </a:blip>
          <a:srcRect t="1956" b="1956"/>
          <a:stretch/>
        </p:blipFill>
        <p:spPr>
          <a:xfrm>
            <a:off x="4355280" y="3190670"/>
            <a:ext cx="4184199" cy="2516956"/>
          </a:xfrm>
          <a:prstGeom prst="rect">
            <a:avLst/>
          </a:prstGeom>
          <a:ln>
            <a:no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340542293"/>
      </p:ext>
    </p:extLst>
  </p:cSld>
  <p:clrMapOvr>
    <a:masterClrMapping/>
  </p:clrMapOvr>
  <p:transition spd="slow" advTm="6563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DCF6D-55FB-9A31-8179-427E2BFFAA0F}"/>
              </a:ext>
            </a:extLst>
          </p:cNvPr>
          <p:cNvPicPr>
            <a:picLocks noChangeAspect="1"/>
          </p:cNvPicPr>
          <p:nvPr/>
        </p:nvPicPr>
        <p:blipFill>
          <a:blip r:embed="rId4"/>
          <a:stretch>
            <a:fillRect/>
          </a:stretch>
        </p:blipFill>
        <p:spPr>
          <a:xfrm>
            <a:off x="2269928" y="1393720"/>
            <a:ext cx="7652143" cy="4070559"/>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4581" name="Title 1"/>
          <p:cNvSpPr>
            <a:spLocks noGrp="1"/>
          </p:cNvSpPr>
          <p:nvPr>
            <p:ph type="title"/>
          </p:nvPr>
        </p:nvSpPr>
        <p:spPr/>
        <p:txBody>
          <a:bodyPr>
            <a:normAutofit/>
          </a:bodyPr>
          <a:lstStyle/>
          <a:p>
            <a:r>
              <a:rPr altLang="en-US" dirty="0"/>
              <a:t>Student Lookup</a:t>
            </a:r>
            <a:r>
              <a:rPr lang="en-US" altLang="en-US" dirty="0"/>
              <a:t>: Quick Search</a:t>
            </a:r>
            <a:endParaRPr altLang="en-US" dirty="0"/>
          </a:p>
        </p:txBody>
      </p:sp>
      <p:sp>
        <p:nvSpPr>
          <p:cNvPr id="12" name="Arrow: Left 11">
            <a:extLst>
              <a:ext uri="{FF2B5EF4-FFF2-40B4-BE49-F238E27FC236}">
                <a16:creationId xmlns:a16="http://schemas.microsoft.com/office/drawing/2014/main" id="{878E6064-A249-EA25-73A2-39C1A6483281}"/>
              </a:ext>
            </a:extLst>
          </p:cNvPr>
          <p:cNvSpPr/>
          <p:nvPr/>
        </p:nvSpPr>
        <p:spPr>
          <a:xfrm>
            <a:off x="4649260" y="3576483"/>
            <a:ext cx="761034" cy="443193"/>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4" name="Rectangle: Rounded Corners 3">
            <a:extLst>
              <a:ext uri="{FF2B5EF4-FFF2-40B4-BE49-F238E27FC236}">
                <a16:creationId xmlns:a16="http://schemas.microsoft.com/office/drawing/2014/main" id="{475BD322-1EE6-A214-6B22-61AC99919E77}"/>
              </a:ext>
            </a:extLst>
          </p:cNvPr>
          <p:cNvSpPr/>
          <p:nvPr/>
        </p:nvSpPr>
        <p:spPr>
          <a:xfrm>
            <a:off x="2330244" y="3959942"/>
            <a:ext cx="1614949" cy="14305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Rectangle: Rounded Corners 4">
            <a:extLst>
              <a:ext uri="{FF2B5EF4-FFF2-40B4-BE49-F238E27FC236}">
                <a16:creationId xmlns:a16="http://schemas.microsoft.com/office/drawing/2014/main" id="{06FAE70C-89D6-7B61-00E3-0E4D9480183A}"/>
              </a:ext>
            </a:extLst>
          </p:cNvPr>
          <p:cNvSpPr/>
          <p:nvPr/>
        </p:nvSpPr>
        <p:spPr>
          <a:xfrm>
            <a:off x="2374490" y="2322131"/>
            <a:ext cx="958645" cy="2514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582567"/>
      </p:ext>
    </p:extLst>
  </p:cSld>
  <p:clrMapOvr>
    <a:masterClrMapping/>
  </p:clrMapOvr>
  <p:transition spd="slow" advTm="280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Advanced Search</a:t>
            </a:r>
            <a:endParaRPr altLang="en-US" dirty="0"/>
          </a:p>
        </p:txBody>
      </p:sp>
      <p:grpSp>
        <p:nvGrpSpPr>
          <p:cNvPr id="26" name="Group 25">
            <a:extLst>
              <a:ext uri="{FF2B5EF4-FFF2-40B4-BE49-F238E27FC236}">
                <a16:creationId xmlns:a16="http://schemas.microsoft.com/office/drawing/2014/main" id="{C825D684-D33F-DEBF-0A8C-AD14956E2720}"/>
              </a:ext>
            </a:extLst>
          </p:cNvPr>
          <p:cNvGrpSpPr/>
          <p:nvPr/>
        </p:nvGrpSpPr>
        <p:grpSpPr>
          <a:xfrm>
            <a:off x="209143" y="1098595"/>
            <a:ext cx="6239499" cy="3624709"/>
            <a:chOff x="209143" y="1098595"/>
            <a:chExt cx="6239499" cy="3624709"/>
          </a:xfrm>
        </p:grpSpPr>
        <p:grpSp>
          <p:nvGrpSpPr>
            <p:cNvPr id="17" name="Group 16">
              <a:extLst>
                <a:ext uri="{FF2B5EF4-FFF2-40B4-BE49-F238E27FC236}">
                  <a16:creationId xmlns:a16="http://schemas.microsoft.com/office/drawing/2014/main" id="{0E1E777B-C04D-DCA5-30DC-2DDA0279A8E3}"/>
                </a:ext>
              </a:extLst>
            </p:cNvPr>
            <p:cNvGrpSpPr/>
            <p:nvPr/>
          </p:nvGrpSpPr>
          <p:grpSpPr>
            <a:xfrm>
              <a:off x="209143" y="1098595"/>
              <a:ext cx="6239499" cy="3624709"/>
              <a:chOff x="-337787" y="845364"/>
              <a:chExt cx="8310087" cy="4582477"/>
            </a:xfrm>
          </p:grpSpPr>
          <p:pic>
            <p:nvPicPr>
              <p:cNvPr id="10" name="Picture 9">
                <a:extLst>
                  <a:ext uri="{FF2B5EF4-FFF2-40B4-BE49-F238E27FC236}">
                    <a16:creationId xmlns:a16="http://schemas.microsoft.com/office/drawing/2014/main" id="{96F476BB-8EA1-E987-F595-1F0B981EFEDB}"/>
                  </a:ext>
                </a:extLst>
              </p:cNvPr>
              <p:cNvPicPr>
                <a:picLocks noChangeAspect="1"/>
              </p:cNvPicPr>
              <p:nvPr/>
            </p:nvPicPr>
            <p:blipFill rotWithShape="1">
              <a:blip r:embed="rId4">
                <a:extLst>
                  <a:ext uri="{28A0092B-C50C-407E-A947-70E740481C1C}">
                    <a14:useLocalDpi xmlns:a14="http://schemas.microsoft.com/office/drawing/2010/main" val="0"/>
                  </a:ext>
                </a:extLst>
              </a:blip>
              <a:srcRect t="40" b="40"/>
              <a:stretch/>
            </p:blipFill>
            <p:spPr>
              <a:xfrm>
                <a:off x="-337787" y="845364"/>
                <a:ext cx="8310087" cy="458247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CF21B8A9-3CE8-77D9-F7D0-48FBEB89CF93}"/>
                  </a:ext>
                </a:extLst>
              </p:cNvPr>
              <p:cNvSpPr/>
              <p:nvPr/>
            </p:nvSpPr>
            <p:spPr>
              <a:xfrm>
                <a:off x="-337787" y="4803348"/>
                <a:ext cx="761033" cy="443193"/>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grpSp>
        <p:sp>
          <p:nvSpPr>
            <p:cNvPr id="22" name="Arrow: Left 21">
              <a:extLst>
                <a:ext uri="{FF2B5EF4-FFF2-40B4-BE49-F238E27FC236}">
                  <a16:creationId xmlns:a16="http://schemas.microsoft.com/office/drawing/2014/main" id="{EFD9CD63-F715-4CB8-1B04-AF072F11AF1E}"/>
                </a:ext>
              </a:extLst>
            </p:cNvPr>
            <p:cNvSpPr/>
            <p:nvPr/>
          </p:nvSpPr>
          <p:spPr>
            <a:xfrm>
              <a:off x="5107060" y="2731085"/>
              <a:ext cx="546427" cy="248089"/>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bg1"/>
                </a:solidFill>
              </a:endParaRPr>
            </a:p>
          </p:txBody>
        </p:sp>
      </p:grpSp>
      <p:pic>
        <p:nvPicPr>
          <p:cNvPr id="19" name="Picture 18">
            <a:extLst>
              <a:ext uri="{FF2B5EF4-FFF2-40B4-BE49-F238E27FC236}">
                <a16:creationId xmlns:a16="http://schemas.microsoft.com/office/drawing/2014/main" id="{531B7C20-883C-CB6D-1791-A0762A9EAC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45277" y="2731085"/>
            <a:ext cx="5896828" cy="32226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ectangle: Rounded Corners 1">
            <a:extLst>
              <a:ext uri="{FF2B5EF4-FFF2-40B4-BE49-F238E27FC236}">
                <a16:creationId xmlns:a16="http://schemas.microsoft.com/office/drawing/2014/main" id="{8BBF865D-2F7E-3DCF-0897-82D419FE58EE}"/>
              </a:ext>
            </a:extLst>
          </p:cNvPr>
          <p:cNvSpPr/>
          <p:nvPr/>
        </p:nvSpPr>
        <p:spPr>
          <a:xfrm>
            <a:off x="1084006" y="1850476"/>
            <a:ext cx="1002891" cy="23642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Rectangle: Rounded Corners 2">
            <a:extLst>
              <a:ext uri="{FF2B5EF4-FFF2-40B4-BE49-F238E27FC236}">
                <a16:creationId xmlns:a16="http://schemas.microsoft.com/office/drawing/2014/main" id="{DA5DB01C-D62F-95E2-8F37-D396B0DE14DE}"/>
              </a:ext>
            </a:extLst>
          </p:cNvPr>
          <p:cNvSpPr/>
          <p:nvPr/>
        </p:nvSpPr>
        <p:spPr>
          <a:xfrm>
            <a:off x="1727105" y="2249129"/>
            <a:ext cx="4010754" cy="247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Rectangle: Rounded Corners 3">
            <a:extLst>
              <a:ext uri="{FF2B5EF4-FFF2-40B4-BE49-F238E27FC236}">
                <a16:creationId xmlns:a16="http://schemas.microsoft.com/office/drawing/2014/main" id="{8CDB2FBD-B5DC-70A3-BDFB-942F9F491FDE}"/>
              </a:ext>
            </a:extLst>
          </p:cNvPr>
          <p:cNvSpPr/>
          <p:nvPr/>
        </p:nvSpPr>
        <p:spPr>
          <a:xfrm>
            <a:off x="7337323" y="4229335"/>
            <a:ext cx="3731342" cy="13234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4000697006"/>
      </p:ext>
    </p:extLst>
  </p:cSld>
  <p:clrMapOvr>
    <a:masterClrMapping/>
  </p:clrMapOvr>
  <p:transition spd="slow" advTm="314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784DA-228D-7829-A326-55281B8B2C66}"/>
              </a:ext>
            </a:extLst>
          </p:cNvPr>
          <p:cNvPicPr>
            <a:picLocks noChangeAspect="1"/>
          </p:cNvPicPr>
          <p:nvPr/>
        </p:nvPicPr>
        <p:blipFill>
          <a:blip r:embed="rId4"/>
          <a:stretch>
            <a:fillRect/>
          </a:stretch>
        </p:blipFill>
        <p:spPr>
          <a:xfrm>
            <a:off x="2266753" y="2098606"/>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5605" name="Title 1"/>
          <p:cNvSpPr>
            <a:spLocks noGrp="1"/>
          </p:cNvSpPr>
          <p:nvPr>
            <p:ph type="title"/>
          </p:nvPr>
        </p:nvSpPr>
        <p:spPr/>
        <p:txBody>
          <a:bodyPr>
            <a:normAutofit/>
          </a:bodyPr>
          <a:lstStyle/>
          <a:p>
            <a:r>
              <a:rPr altLang="en-US" dirty="0"/>
              <a:t>Approving Student Entry</a:t>
            </a:r>
          </a:p>
        </p:txBody>
      </p:sp>
      <p:grpSp>
        <p:nvGrpSpPr>
          <p:cNvPr id="5" name="Group 4">
            <a:extLst>
              <a:ext uri="{FF2B5EF4-FFF2-40B4-BE49-F238E27FC236}">
                <a16:creationId xmlns:a16="http://schemas.microsoft.com/office/drawing/2014/main" id="{4C4D2C10-8BD8-2FD2-72BA-7C94327FE92A}"/>
              </a:ext>
            </a:extLst>
          </p:cNvPr>
          <p:cNvGrpSpPr/>
          <p:nvPr/>
        </p:nvGrpSpPr>
        <p:grpSpPr>
          <a:xfrm>
            <a:off x="7572779" y="2991955"/>
            <a:ext cx="971651" cy="2162609"/>
            <a:chOff x="7447418" y="3163214"/>
            <a:chExt cx="971651" cy="2162609"/>
          </a:xfrm>
        </p:grpSpPr>
        <p:sp>
          <p:nvSpPr>
            <p:cNvPr id="8" name="Right Arrow 7"/>
            <p:cNvSpPr/>
            <p:nvPr/>
          </p:nvSpPr>
          <p:spPr>
            <a:xfrm>
              <a:off x="7919885" y="3163214"/>
              <a:ext cx="499184" cy="287204"/>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7" name="Right Arrow 6"/>
            <p:cNvSpPr/>
            <p:nvPr/>
          </p:nvSpPr>
          <p:spPr>
            <a:xfrm rot="16200000">
              <a:off x="7300886" y="4913299"/>
              <a:ext cx="559056" cy="265992"/>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Rectangle: Rounded Corners 9">
            <a:extLst>
              <a:ext uri="{FF2B5EF4-FFF2-40B4-BE49-F238E27FC236}">
                <a16:creationId xmlns:a16="http://schemas.microsoft.com/office/drawing/2014/main" id="{A8AF12EB-9766-63E3-870C-3F2D3346DFCC}"/>
              </a:ext>
            </a:extLst>
          </p:cNvPr>
          <p:cNvSpPr/>
          <p:nvPr/>
        </p:nvSpPr>
        <p:spPr>
          <a:xfrm>
            <a:off x="5368412" y="2514600"/>
            <a:ext cx="60468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advTm="5802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AD4A4-CF52-5E14-D09B-FE7FDFAE06A6}"/>
              </a:ext>
            </a:extLst>
          </p:cNvPr>
          <p:cNvPicPr>
            <a:picLocks noChangeAspect="1"/>
          </p:cNvPicPr>
          <p:nvPr/>
        </p:nvPicPr>
        <p:blipFill>
          <a:blip r:embed="rId4"/>
          <a:stretch>
            <a:fillRect/>
          </a:stretch>
        </p:blipFill>
        <p:spPr>
          <a:xfrm>
            <a:off x="2135455" y="895916"/>
            <a:ext cx="7493385" cy="92079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6" name="Right Arrow 5"/>
          <p:cNvSpPr/>
          <p:nvPr/>
        </p:nvSpPr>
        <p:spPr>
          <a:xfrm>
            <a:off x="6902245" y="1440156"/>
            <a:ext cx="441869" cy="2411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FD3DC0D-7546-DEC7-38D1-6F2E720C7A3D}"/>
              </a:ext>
            </a:extLst>
          </p:cNvPr>
          <p:cNvPicPr>
            <a:picLocks noChangeAspect="1"/>
          </p:cNvPicPr>
          <p:nvPr/>
        </p:nvPicPr>
        <p:blipFill>
          <a:blip r:embed="rId5"/>
          <a:stretch>
            <a:fillRect/>
          </a:stretch>
        </p:blipFill>
        <p:spPr>
          <a:xfrm>
            <a:off x="4098400" y="1923215"/>
            <a:ext cx="3643302" cy="39404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188566881"/>
      </p:ext>
    </p:extLst>
  </p:cSld>
  <p:clrMapOvr>
    <a:masterClrMapping/>
  </p:clrMapOvr>
  <p:transition spd="slow" advTm="9009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A1511-CD23-95C0-3352-9BCA8E1D1E26}"/>
              </a:ext>
            </a:extLst>
          </p:cNvPr>
          <p:cNvPicPr>
            <a:picLocks noChangeAspect="1"/>
          </p:cNvPicPr>
          <p:nvPr/>
        </p:nvPicPr>
        <p:blipFill>
          <a:blip r:embed="rId4"/>
          <a:stretch>
            <a:fillRect/>
          </a:stretch>
        </p:blipFill>
        <p:spPr>
          <a:xfrm>
            <a:off x="1993237" y="958572"/>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6629" name="Title 1"/>
          <p:cNvSpPr>
            <a:spLocks noGrp="1"/>
          </p:cNvSpPr>
          <p:nvPr>
            <p:ph type="title"/>
          </p:nvPr>
        </p:nvSpPr>
        <p:spPr/>
        <p:txBody>
          <a:bodyPr>
            <a:normAutofit/>
          </a:bodyPr>
          <a:lstStyle/>
          <a:p>
            <a:r>
              <a:rPr altLang="en-US" dirty="0"/>
              <a:t>Denying Student Entry</a:t>
            </a:r>
          </a:p>
        </p:txBody>
      </p:sp>
      <p:sp>
        <p:nvSpPr>
          <p:cNvPr id="4" name="Right Arrow 5">
            <a:extLst>
              <a:ext uri="{FF2B5EF4-FFF2-40B4-BE49-F238E27FC236}">
                <a16:creationId xmlns:a16="http://schemas.microsoft.com/office/drawing/2014/main" id="{A996FAFA-5BFB-BF0D-8A82-D52E804B0A9A}"/>
              </a:ext>
            </a:extLst>
          </p:cNvPr>
          <p:cNvSpPr/>
          <p:nvPr/>
        </p:nvSpPr>
        <p:spPr>
          <a:xfrm rot="10800000">
            <a:off x="9252641" y="313093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00838" y="3994322"/>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530831200"/>
      </p:ext>
    </p:extLst>
  </p:cSld>
  <p:clrMapOvr>
    <a:masterClrMapping/>
  </p:clrMapOvr>
  <p:transition spd="slow" advTm="4227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Logging in to the Student Interface </a:t>
            </a:r>
          </a:p>
        </p:txBody>
      </p:sp>
    </p:spTree>
    <p:custDataLst>
      <p:tags r:id="rId1"/>
    </p:custDataLst>
    <p:extLst>
      <p:ext uri="{BB962C8B-B14F-4D97-AF65-F5344CB8AC3E}">
        <p14:creationId xmlns:p14="http://schemas.microsoft.com/office/powerpoint/2010/main" val="2661673615"/>
      </p:ext>
    </p:extLst>
  </p:cSld>
  <p:clrMapOvr>
    <a:masterClrMapping/>
  </p:clrMapOvr>
  <mc:AlternateContent xmlns:mc="http://schemas.openxmlformats.org/markup-compatibility/2006" xmlns:p14="http://schemas.microsoft.com/office/powerpoint/2010/main">
    <mc:Choice Requires="p14">
      <p:transition spd="slow" p14:dur="2000" advTm="11110"/>
    </mc:Choice>
    <mc:Fallback xmlns="">
      <p:transition spd="slow" advTm="111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F95224-C91D-4B5A-97AD-DFB450022355}"/>
              </a:ext>
            </a:extLst>
          </p:cNvPr>
          <p:cNvPicPr>
            <a:picLocks noChangeAspect="1"/>
          </p:cNvPicPr>
          <p:nvPr/>
        </p:nvPicPr>
        <p:blipFill>
          <a:blip r:embed="rId4"/>
          <a:stretch>
            <a:fillRect/>
          </a:stretch>
        </p:blipFill>
        <p:spPr>
          <a:xfrm>
            <a:off x="2711874" y="1366840"/>
            <a:ext cx="6419789" cy="412431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Student Login</a:t>
            </a:r>
          </a:p>
        </p:txBody>
      </p:sp>
      <p:grpSp>
        <p:nvGrpSpPr>
          <p:cNvPr id="4" name="Group 3">
            <a:extLst>
              <a:ext uri="{FF2B5EF4-FFF2-40B4-BE49-F238E27FC236}">
                <a16:creationId xmlns:a16="http://schemas.microsoft.com/office/drawing/2014/main" id="{55C560F8-CDE9-4CE2-BD0C-9B4054AEA8CA}"/>
              </a:ext>
            </a:extLst>
          </p:cNvPr>
          <p:cNvGrpSpPr>
            <a:grpSpLocks noChangeAspect="1"/>
          </p:cNvGrpSpPr>
          <p:nvPr/>
        </p:nvGrpSpPr>
        <p:grpSpPr>
          <a:xfrm>
            <a:off x="7041805" y="2211205"/>
            <a:ext cx="907812" cy="2004116"/>
            <a:chOff x="7421617" y="2640775"/>
            <a:chExt cx="841375" cy="1857448"/>
          </a:xfrm>
        </p:grpSpPr>
        <p:sp>
          <p:nvSpPr>
            <p:cNvPr id="6" name="Right Arrow 5"/>
            <p:cNvSpPr/>
            <p:nvPr/>
          </p:nvSpPr>
          <p:spPr>
            <a:xfrm flipH="1">
              <a:off x="7421617" y="264077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7" name="Right Arrow 6"/>
            <p:cNvSpPr/>
            <p:nvPr/>
          </p:nvSpPr>
          <p:spPr>
            <a:xfrm flipH="1">
              <a:off x="7421617" y="331575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9" name="Right Arrow 8"/>
            <p:cNvSpPr/>
            <p:nvPr/>
          </p:nvSpPr>
          <p:spPr>
            <a:xfrm flipH="1">
              <a:off x="7421617" y="411722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grpSp>
      <p:sp>
        <p:nvSpPr>
          <p:cNvPr id="11" name="Right Arrow 8">
            <a:extLst>
              <a:ext uri="{FF2B5EF4-FFF2-40B4-BE49-F238E27FC236}">
                <a16:creationId xmlns:a16="http://schemas.microsoft.com/office/drawing/2014/main" id="{B80B9D9B-4CC1-42DA-A4E4-D9E8D4728729}"/>
              </a:ext>
            </a:extLst>
          </p:cNvPr>
          <p:cNvSpPr/>
          <p:nvPr/>
        </p:nvSpPr>
        <p:spPr>
          <a:xfrm flipH="1">
            <a:off x="6337676" y="5078214"/>
            <a:ext cx="907812" cy="4110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12" name="Slide Number Placeholder 3">
            <a:extLst>
              <a:ext uri="{FF2B5EF4-FFF2-40B4-BE49-F238E27FC236}">
                <a16:creationId xmlns:a16="http://schemas.microsoft.com/office/drawing/2014/main" id="{D4D6F263-24A9-4B8C-B27A-B207F434EB61}"/>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960950371"/>
      </p:ext>
    </p:extLst>
  </p:cSld>
  <p:clrMapOvr>
    <a:masterClrMapping/>
  </p:clrMapOvr>
  <p:transition spd="slow" advTm="6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Errors</a:t>
            </a:r>
          </a:p>
        </p:txBody>
      </p:sp>
      <p:graphicFrame>
        <p:nvGraphicFramePr>
          <p:cNvPr id="6" name="Table 5"/>
          <p:cNvGraphicFramePr>
            <a:graphicFrameLocks noGrp="1"/>
          </p:cNvGraphicFramePr>
          <p:nvPr>
            <p:extLst>
              <p:ext uri="{D42A27DB-BD31-4B8C-83A1-F6EECF244321}">
                <p14:modId xmlns:p14="http://schemas.microsoft.com/office/powerpoint/2010/main" val="745949459"/>
              </p:ext>
            </p:extLst>
          </p:nvPr>
        </p:nvGraphicFramePr>
        <p:xfrm>
          <a:off x="1600200" y="1439364"/>
          <a:ext cx="8991600" cy="3979271"/>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899414">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550052">
                <a:tc>
                  <a:txBody>
                    <a:bodyPr/>
                    <a:lstStyle/>
                    <a:p>
                      <a:r>
                        <a:rPr lang="en-US" sz="1600" dirty="0">
                          <a:latin typeface="Calibri" panose="020F0502020204030204" pitchFamily="34" charset="0"/>
                          <a:cs typeface="Calibri" panose="020F0502020204030204" pitchFamily="34" charset="0"/>
                        </a:rPr>
                        <a:t>Issue</a:t>
                      </a:r>
                      <a:endParaRPr lang="en-US" sz="16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Error Message</a:t>
                      </a:r>
                      <a:endParaRPr lang="en-US" sz="16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What</a:t>
                      </a:r>
                      <a:r>
                        <a:rPr lang="en-US" sz="1600" baseline="0" dirty="0">
                          <a:latin typeface="Calibri" panose="020F0502020204030204" pitchFamily="34" charset="0"/>
                          <a:cs typeface="Calibri" panose="020F0502020204030204" pitchFamily="34" charset="0"/>
                        </a:rPr>
                        <a:t> to Do</a:t>
                      </a:r>
                      <a:endParaRPr lang="en-US" sz="16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1632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Student first</a:t>
                      </a:r>
                      <a:r>
                        <a:rPr lang="en-US" sz="1600" b="1" baseline="0" dirty="0">
                          <a:latin typeface="Calibri" panose="020F0502020204030204" pitchFamily="34" charset="0"/>
                          <a:cs typeface="Calibri" panose="020F0502020204030204" pitchFamily="34" charset="0"/>
                        </a:rPr>
                        <a:t> name and SSID do not exactly match what is in the system.</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600" b="1" i="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 first name and exact SSID</a:t>
                      </a:r>
                      <a:r>
                        <a:rPr lang="en-US" sz="1600" u="none" dirty="0">
                          <a:latin typeface="Calibri" panose="020F0502020204030204" pitchFamily="34" charset="0"/>
                          <a:cs typeface="Calibri" panose="020F0502020204030204" pitchFamily="34" charset="0"/>
                        </a:rPr>
                        <a:t>. You</a:t>
                      </a:r>
                      <a:r>
                        <a:rPr lang="en-US" sz="1600" u="none" baseline="0" dirty="0">
                          <a:latin typeface="Calibri" panose="020F0502020204030204" pitchFamily="34" charset="0"/>
                          <a:cs typeface="Calibri" panose="020F0502020204030204" pitchFamily="34" charset="0"/>
                        </a:rPr>
                        <a:t> may </a:t>
                      </a:r>
                      <a:r>
                        <a:rPr lang="en-US" sz="16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6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730201">
                <a:tc>
                  <a:txBody>
                    <a:bodyPr/>
                    <a:lstStyle/>
                    <a:p>
                      <a:r>
                        <a:rPr lang="en-US" sz="1600" b="1" dirty="0">
                          <a:latin typeface="Calibri" panose="020F0502020204030204" pitchFamily="34" charset="0"/>
                          <a:cs typeface="Calibri" panose="020F0502020204030204" pitchFamily="34" charset="0"/>
                        </a:rPr>
                        <a:t>Student enters the</a:t>
                      </a:r>
                      <a:r>
                        <a:rPr lang="en-US" sz="1600" b="1" baseline="0" dirty="0">
                          <a:latin typeface="Calibri" panose="020F0502020204030204" pitchFamily="34" charset="0"/>
                          <a:cs typeface="Calibri" panose="020F0502020204030204" pitchFamily="34" charset="0"/>
                        </a:rPr>
                        <a:t> session ID incorrectly.</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The session is not available for testing.</a:t>
                      </a:r>
                      <a:endParaRPr lang="en-US" sz="1600" b="0" i="1"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a:t>
                      </a:r>
                      <a:r>
                        <a:rPr lang="en-US" sz="1600" baseline="0" dirty="0">
                          <a:latin typeface="Calibri" panose="020F0502020204030204" pitchFamily="34" charset="0"/>
                          <a:cs typeface="Calibri" panose="020F0502020204030204" pitchFamily="34" charset="0"/>
                        </a:rPr>
                        <a:t> Session ID with no extra spaces or characters.</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030875">
                <a:tc>
                  <a:txBody>
                    <a:bodyPr/>
                    <a:lstStyle/>
                    <a:p>
                      <a:r>
                        <a:rPr lang="en-US" sz="1600" b="1" dirty="0">
                          <a:latin typeface="Calibri" panose="020F0502020204030204" pitchFamily="34" charset="0"/>
                          <a:cs typeface="Calibri" panose="020F0502020204030204" pitchFamily="34" charset="0"/>
                        </a:rPr>
                        <a:t>Student enters a</a:t>
                      </a:r>
                      <a:r>
                        <a:rPr lang="en-US" sz="1600" b="1" baseline="0" dirty="0">
                          <a:latin typeface="Calibri" panose="020F0502020204030204" pitchFamily="34" charset="0"/>
                          <a:cs typeface="Calibri" panose="020F0502020204030204" pitchFamily="34" charset="0"/>
                        </a:rPr>
                        <a:t> session ID for an incorrect or expired session.</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Session has expired.</a:t>
                      </a:r>
                      <a:r>
                        <a:rPr lang="en-US" sz="1600" i="1" u="none" strike="sngStrike" kern="1200" baseline="0" dirty="0">
                          <a:latin typeface="Calibri" panose="020F0502020204030204" pitchFamily="34" charset="0"/>
                          <a:cs typeface="Calibri" panose="020F0502020204030204" pitchFamily="34" charset="0"/>
                        </a:rPr>
                        <a:t> </a:t>
                      </a:r>
                      <a:endParaRPr lang="en-US" sz="1600" b="0" i="1"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bl>
          </a:graphicData>
        </a:graphic>
      </p:graphicFrame>
      <p:sp>
        <p:nvSpPr>
          <p:cNvPr id="7" name="Slide Number Placeholder 3">
            <a:extLst>
              <a:ext uri="{FF2B5EF4-FFF2-40B4-BE49-F238E27FC236}">
                <a16:creationId xmlns:a16="http://schemas.microsoft.com/office/drawing/2014/main" id="{864A985F-9B40-4059-A3BF-1AE88AE4B90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485759970"/>
      </p:ext>
    </p:extLst>
  </p:cSld>
  <p:clrMapOvr>
    <a:masterClrMapping/>
  </p:clrMapOvr>
  <p:transition spd="slow" advTm="6644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990600"/>
            <a:ext cx="10760944" cy="4668519"/>
          </a:xfrm>
        </p:spPr>
        <p:txBody>
          <a:bodyPr rtlCol="0">
            <a:normAutofit lnSpcReduction="10000"/>
          </a:bodyPr>
          <a:lstStyle/>
          <a:p>
            <a:pPr marL="0" indent="0" eaLnBrk="1" fontAlgn="auto" hangingPunct="1">
              <a:spcAft>
                <a:spcPts val="0"/>
              </a:spcAft>
              <a:buNone/>
              <a:defRPr/>
            </a:pPr>
            <a:r>
              <a:rPr lang="en-US" sz="3200" dirty="0">
                <a:solidFill>
                  <a:srgbClr val="505A08"/>
                </a:solidFill>
              </a:rPr>
              <a:t>After viewing this presentation, you should be able to:</a:t>
            </a:r>
          </a:p>
          <a:p>
            <a:pPr lvl="1" eaLnBrk="1" fontAlgn="auto" hangingPunct="1">
              <a:spcAft>
                <a:spcPts val="0"/>
              </a:spcAft>
              <a:buFont typeface="Wingdings" panose="05000000000000000000" pitchFamily="2" charset="2"/>
              <a:buChar char="§"/>
              <a:defRPr/>
            </a:pPr>
            <a:r>
              <a:rPr lang="en-US" sz="2400" dirty="0">
                <a:solidFill>
                  <a:srgbClr val="505A08"/>
                </a:solidFill>
              </a:rPr>
              <a:t>Use the Test </a:t>
            </a:r>
            <a:r>
              <a:rPr lang="en-US" sz="2400" dirty="0">
                <a:solidFill>
                  <a:srgbClr val="62673E"/>
                </a:solidFill>
              </a:rPr>
              <a:t>Administrator Interface to start and </a:t>
            </a:r>
            <a:r>
              <a:rPr lang="en-US" sz="2400" dirty="0">
                <a:solidFill>
                  <a:srgbClr val="505A08"/>
                </a:solidFill>
              </a:rPr>
              <a:t>run a Screener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View student test settings and accessibility resources</a:t>
            </a:r>
          </a:p>
          <a:p>
            <a:pPr lvl="1" eaLnBrk="1" fontAlgn="auto" hangingPunct="1">
              <a:spcAft>
                <a:spcPts val="0"/>
              </a:spcAft>
              <a:buFont typeface="Wingdings" panose="05000000000000000000" pitchFamily="2" charset="2"/>
              <a:buChar char="§"/>
              <a:defRPr/>
            </a:pPr>
            <a:r>
              <a:rPr lang="en-US" sz="2400" dirty="0">
                <a:solidFill>
                  <a:srgbClr val="505A08"/>
                </a:solidFill>
              </a:rPr>
              <a:t>Monitor the Screener testing process</a:t>
            </a:r>
          </a:p>
          <a:p>
            <a:pPr lvl="1" eaLnBrk="1" fontAlgn="auto" hangingPunct="1">
              <a:spcAft>
                <a:spcPts val="0"/>
              </a:spcAft>
              <a:buFont typeface="Wingdings" panose="05000000000000000000" pitchFamily="2" charset="2"/>
              <a:buChar char="§"/>
              <a:defRPr/>
            </a:pPr>
            <a:r>
              <a:rPr lang="en-US" sz="2400" dirty="0">
                <a:solidFill>
                  <a:srgbClr val="505A08"/>
                </a:solidFill>
              </a:rPr>
              <a:t>Pause and stop a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Print test session information</a:t>
            </a:r>
          </a:p>
          <a:p>
            <a:pPr lvl="1" eaLnBrk="1" fontAlgn="auto" hangingPunct="1">
              <a:spcAft>
                <a:spcPts val="0"/>
              </a:spcAft>
              <a:buFont typeface="Wingdings" panose="05000000000000000000" pitchFamily="2" charset="2"/>
              <a:buChar char="§"/>
              <a:defRPr/>
            </a:pPr>
            <a:r>
              <a:rPr lang="en-US" sz="2400" dirty="0">
                <a:solidFill>
                  <a:srgbClr val="505A08"/>
                </a:solidFill>
              </a:rPr>
              <a:t>Exit and log out of the Test Administrator Interface</a:t>
            </a:r>
          </a:p>
        </p:txBody>
      </p:sp>
      <p:sp>
        <p:nvSpPr>
          <p:cNvPr id="16387" name="Title 1"/>
          <p:cNvSpPr>
            <a:spLocks noGrp="1"/>
          </p:cNvSpPr>
          <p:nvPr>
            <p:ph type="title"/>
          </p:nvPr>
        </p:nvSpPr>
        <p:spPr>
          <a:xfrm>
            <a:off x="457200" y="91440"/>
            <a:ext cx="11016200" cy="548640"/>
          </a:xfrm>
        </p:spPr>
        <p:txBody>
          <a:bodyPr/>
          <a:lstStyle/>
          <a:p>
            <a:r>
              <a:rPr altLang="en-US" dirty="0"/>
              <a:t>Objectives</a:t>
            </a:r>
          </a:p>
        </p:txBody>
      </p:sp>
      <p:sp>
        <p:nvSpPr>
          <p:cNvPr id="6" name="Slide Number Placeholder 3">
            <a:extLst>
              <a:ext uri="{FF2B5EF4-FFF2-40B4-BE49-F238E27FC236}">
                <a16:creationId xmlns:a16="http://schemas.microsoft.com/office/drawing/2014/main" id="{7D6F1A3B-D35C-4FC7-A4FE-36869C5FC4D4}"/>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1357060505"/>
      </p:ext>
    </p:extLst>
  </p:cSld>
  <p:clrMapOvr>
    <a:masterClrMapping/>
  </p:clrMapOvr>
  <p:transition spd="slow" advTm="298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grpSp>
        <p:nvGrpSpPr>
          <p:cNvPr id="6" name="Group 5">
            <a:extLst>
              <a:ext uri="{FF2B5EF4-FFF2-40B4-BE49-F238E27FC236}">
                <a16:creationId xmlns:a16="http://schemas.microsoft.com/office/drawing/2014/main" id="{7E75EA1C-0915-4BCE-BB42-B804E78B1FB5}"/>
              </a:ext>
            </a:extLst>
          </p:cNvPr>
          <p:cNvGrpSpPr/>
          <p:nvPr/>
        </p:nvGrpSpPr>
        <p:grpSpPr>
          <a:xfrm>
            <a:off x="3200400" y="1289668"/>
            <a:ext cx="5791200" cy="4496347"/>
            <a:chOff x="3200400" y="1272250"/>
            <a:chExt cx="5791200" cy="4496347"/>
          </a:xfrm>
        </p:grpSpPr>
        <p:pic>
          <p:nvPicPr>
            <p:cNvPr id="9" name="Picture 8">
              <a:extLst>
                <a:ext uri="{FF2B5EF4-FFF2-40B4-BE49-F238E27FC236}">
                  <a16:creationId xmlns:a16="http://schemas.microsoft.com/office/drawing/2014/main" id="{6ADC0851-0B00-4B65-AE81-580DA83FCDAC}"/>
                </a:ext>
              </a:extLst>
            </p:cNvPr>
            <p:cNvPicPr>
              <a:picLocks noChangeAspect="1"/>
            </p:cNvPicPr>
            <p:nvPr/>
          </p:nvPicPr>
          <p:blipFill>
            <a:blip r:embed="rId4"/>
            <a:stretch>
              <a:fillRect/>
            </a:stretch>
          </p:blipFill>
          <p:spPr>
            <a:xfrm>
              <a:off x="3200400" y="1272250"/>
              <a:ext cx="5791200" cy="44963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0C1D20E-AFC8-49DD-9064-C76115B70FAA}"/>
                </a:ext>
              </a:extLst>
            </p:cNvPr>
            <p:cNvSpPr/>
            <p:nvPr/>
          </p:nvSpPr>
          <p:spPr>
            <a:xfrm>
              <a:off x="5243332" y="5324354"/>
              <a:ext cx="1736202" cy="4442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940A1DCB-4A8D-4594-9D01-10543EACD79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426472084"/>
      </p:ext>
    </p:extLst>
  </p:cSld>
  <p:clrMapOvr>
    <a:masterClrMapping/>
  </p:clrMapOvr>
  <p:transition spd="slow" advTm="3185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C935B-749D-474E-AEBE-7803923D2171}"/>
              </a:ext>
            </a:extLst>
          </p:cNvPr>
          <p:cNvPicPr>
            <a:picLocks noChangeAspect="1"/>
          </p:cNvPicPr>
          <p:nvPr/>
        </p:nvPicPr>
        <p:blipFill>
          <a:blip r:embed="rId4"/>
          <a:stretch>
            <a:fillRect/>
          </a:stretch>
        </p:blipFill>
        <p:spPr>
          <a:xfrm>
            <a:off x="3163928" y="1302546"/>
            <a:ext cx="5864143" cy="441495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4"/>
          <p:cNvSpPr/>
          <p:nvPr/>
        </p:nvSpPr>
        <p:spPr>
          <a:xfrm rot="10800000">
            <a:off x="6095999" y="2812427"/>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ight Arrow 6"/>
          <p:cNvSpPr/>
          <p:nvPr/>
        </p:nvSpPr>
        <p:spPr>
          <a:xfrm rot="10800000">
            <a:off x="6499504" y="5362144"/>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p:txBody>
          <a:bodyPr/>
          <a:lstStyle/>
          <a:p>
            <a:r>
              <a:rPr lang="en-US" dirty="0"/>
              <a:t>Student Test Selection</a:t>
            </a:r>
          </a:p>
        </p:txBody>
      </p:sp>
      <p:sp>
        <p:nvSpPr>
          <p:cNvPr id="10" name="Slide Number Placeholder 3">
            <a:extLst>
              <a:ext uri="{FF2B5EF4-FFF2-40B4-BE49-F238E27FC236}">
                <a16:creationId xmlns:a16="http://schemas.microsoft.com/office/drawing/2014/main" id="{0FAED34E-B119-4DDC-9C87-1BB65B7A85C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3742146976"/>
      </p:ext>
    </p:extLst>
  </p:cSld>
  <p:clrMapOvr>
    <a:masterClrMapping/>
  </p:clrMapOvr>
  <p:transition spd="slow" advTm="3659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5B4C-159A-4572-8791-17A6675D2CBB}"/>
              </a:ext>
            </a:extLst>
          </p:cNvPr>
          <p:cNvSpPr>
            <a:spLocks noGrp="1"/>
          </p:cNvSpPr>
          <p:nvPr>
            <p:ph type="title"/>
          </p:nvPr>
        </p:nvSpPr>
        <p:spPr/>
        <p:txBody>
          <a:bodyPr/>
          <a:lstStyle/>
          <a:p>
            <a:r>
              <a:rPr lang="en-US" dirty="0"/>
              <a:t>Waiting for Approval</a:t>
            </a:r>
          </a:p>
        </p:txBody>
      </p:sp>
      <p:pic>
        <p:nvPicPr>
          <p:cNvPr id="6" name="Picture 5">
            <a:extLst>
              <a:ext uri="{FF2B5EF4-FFF2-40B4-BE49-F238E27FC236}">
                <a16:creationId xmlns:a16="http://schemas.microsoft.com/office/drawing/2014/main" id="{89430708-995E-418D-A9AD-EDA0106BF1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01018" y="1414386"/>
            <a:ext cx="6389963" cy="4029226"/>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6950DFFC-64E6-07D7-F96A-A51400C16AF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752408485"/>
      </p:ext>
    </p:extLst>
  </p:cSld>
  <p:clrMapOvr>
    <a:masterClrMapping/>
  </p:clrMapOvr>
  <p:transition spd="slow" advTm="148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grpSp>
        <p:nvGrpSpPr>
          <p:cNvPr id="14" name="Group 13">
            <a:extLst>
              <a:ext uri="{FF2B5EF4-FFF2-40B4-BE49-F238E27FC236}">
                <a16:creationId xmlns:a16="http://schemas.microsoft.com/office/drawing/2014/main" id="{AA7FF5A3-3AC7-4942-B227-34C78C035D99}"/>
              </a:ext>
            </a:extLst>
          </p:cNvPr>
          <p:cNvGrpSpPr/>
          <p:nvPr/>
        </p:nvGrpSpPr>
        <p:grpSpPr>
          <a:xfrm>
            <a:off x="681488" y="1530296"/>
            <a:ext cx="10060971" cy="3353043"/>
            <a:chOff x="222829" y="1680769"/>
            <a:chExt cx="10060971" cy="3353043"/>
          </a:xfrm>
        </p:grpSpPr>
        <p:pic>
          <p:nvPicPr>
            <p:cNvPr id="15" name="Picture 14">
              <a:extLst>
                <a:ext uri="{FF2B5EF4-FFF2-40B4-BE49-F238E27FC236}">
                  <a16:creationId xmlns:a16="http://schemas.microsoft.com/office/drawing/2014/main" id="{C33C3800-1B22-4E4D-9C8A-B629EFC02480}"/>
                </a:ext>
              </a:extLst>
            </p:cNvPr>
            <p:cNvPicPr/>
            <p:nvPr/>
          </p:nvPicPr>
          <p:blipFill>
            <a:blip r:embed="rId4">
              <a:extLst>
                <a:ext uri="{28A0092B-C50C-407E-A947-70E740481C1C}">
                  <a14:useLocalDpi xmlns:a14="http://schemas.microsoft.com/office/drawing/2010/main" val="0"/>
                </a:ext>
              </a:extLst>
            </a:blip>
            <a:stretch>
              <a:fillRect/>
            </a:stretch>
          </p:blipFill>
          <p:spPr>
            <a:xfrm>
              <a:off x="2349501" y="1680769"/>
              <a:ext cx="7934299" cy="3353043"/>
            </a:xfrm>
            <a:prstGeom prst="rect">
              <a:avLst/>
            </a:prstGeom>
          </p:spPr>
        </p:pic>
        <p:sp>
          <p:nvSpPr>
            <p:cNvPr id="16" name="Right Arrow 6">
              <a:extLst>
                <a:ext uri="{FF2B5EF4-FFF2-40B4-BE49-F238E27FC236}">
                  <a16:creationId xmlns:a16="http://schemas.microsoft.com/office/drawing/2014/main" id="{5CDF12EB-C188-475B-9B19-5813306178BC}"/>
                </a:ext>
              </a:extLst>
            </p:cNvPr>
            <p:cNvSpPr/>
            <p:nvPr/>
          </p:nvSpPr>
          <p:spPr>
            <a:xfrm rot="10800000" flipH="1">
              <a:off x="3730661" y="429746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17" name="Group 16">
              <a:extLst>
                <a:ext uri="{FF2B5EF4-FFF2-40B4-BE49-F238E27FC236}">
                  <a16:creationId xmlns:a16="http://schemas.microsoft.com/office/drawing/2014/main" id="{377FE2AC-1CFD-4173-A511-46A267825916}"/>
                </a:ext>
              </a:extLst>
            </p:cNvPr>
            <p:cNvGrpSpPr/>
            <p:nvPr/>
          </p:nvGrpSpPr>
          <p:grpSpPr>
            <a:xfrm>
              <a:off x="222829" y="2441925"/>
              <a:ext cx="2285999" cy="685800"/>
              <a:chOff x="5486400" y="2794000"/>
              <a:chExt cx="2285999" cy="685800"/>
            </a:xfrm>
            <a:solidFill>
              <a:srgbClr val="FF0000"/>
            </a:solidFill>
          </p:grpSpPr>
          <p:sp>
            <p:nvSpPr>
              <p:cNvPr id="21" name="Right Arrow 9">
                <a:extLst>
                  <a:ext uri="{FF2B5EF4-FFF2-40B4-BE49-F238E27FC236}">
                    <a16:creationId xmlns:a16="http://schemas.microsoft.com/office/drawing/2014/main" id="{70341A7E-3417-4704-BEEC-56611F384A76}"/>
                  </a:ext>
                </a:extLst>
              </p:cNvPr>
              <p:cNvSpPr/>
              <p:nvPr/>
            </p:nvSpPr>
            <p:spPr>
              <a:xfrm rot="10800000" flipH="1">
                <a:off x="5486400" y="2794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2" name="Rectangle 21">
                <a:extLst>
                  <a:ext uri="{FF2B5EF4-FFF2-40B4-BE49-F238E27FC236}">
                    <a16:creationId xmlns:a16="http://schemas.microsoft.com/office/drawing/2014/main" id="{5A69E736-4BBC-4FEC-82DD-F0BCBB78C0E1}"/>
                  </a:ext>
                </a:extLst>
              </p:cNvPr>
              <p:cNvSpPr/>
              <p:nvPr/>
            </p:nvSpPr>
            <p:spPr>
              <a:xfrm>
                <a:off x="5592457" y="2970013"/>
                <a:ext cx="1919308"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Recording</a:t>
                </a:r>
              </a:p>
            </p:txBody>
          </p:sp>
        </p:grpSp>
        <p:grpSp>
          <p:nvGrpSpPr>
            <p:cNvPr id="18" name="Group 17">
              <a:extLst>
                <a:ext uri="{FF2B5EF4-FFF2-40B4-BE49-F238E27FC236}">
                  <a16:creationId xmlns:a16="http://schemas.microsoft.com/office/drawing/2014/main" id="{977DD002-67B9-4826-B35F-BAE5FE9752BE}"/>
                </a:ext>
              </a:extLst>
            </p:cNvPr>
            <p:cNvGrpSpPr/>
            <p:nvPr/>
          </p:nvGrpSpPr>
          <p:grpSpPr>
            <a:xfrm>
              <a:off x="222830" y="3214461"/>
              <a:ext cx="2285999" cy="685800"/>
              <a:chOff x="5488576" y="3429000"/>
              <a:chExt cx="2285999" cy="685800"/>
            </a:xfrm>
            <a:solidFill>
              <a:srgbClr val="FF0000"/>
            </a:solidFill>
          </p:grpSpPr>
          <p:sp>
            <p:nvSpPr>
              <p:cNvPr id="19" name="Right Arrow 7">
                <a:extLst>
                  <a:ext uri="{FF2B5EF4-FFF2-40B4-BE49-F238E27FC236}">
                    <a16:creationId xmlns:a16="http://schemas.microsoft.com/office/drawing/2014/main" id="{FBFC773D-5354-4339-BE5E-936EB42B064B}"/>
                  </a:ext>
                </a:extLst>
              </p:cNvPr>
              <p:cNvSpPr/>
              <p:nvPr/>
            </p:nvSpPr>
            <p:spPr>
              <a:xfrm rot="10800000" flipH="1">
                <a:off x="5488576" y="3429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0" name="Rectangle 19">
                <a:extLst>
                  <a:ext uri="{FF2B5EF4-FFF2-40B4-BE49-F238E27FC236}">
                    <a16:creationId xmlns:a16="http://schemas.microsoft.com/office/drawing/2014/main" id="{3B3FBC27-7D89-4B4F-A67D-832B2C789FDB}"/>
                  </a:ext>
                </a:extLst>
              </p:cNvPr>
              <p:cNvSpPr/>
              <p:nvPr/>
            </p:nvSpPr>
            <p:spPr>
              <a:xfrm>
                <a:off x="5648562" y="3602473"/>
                <a:ext cx="1811457"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Playback</a:t>
                </a:r>
              </a:p>
            </p:txBody>
          </p:sp>
        </p:grpSp>
      </p:grpSp>
      <p:sp>
        <p:nvSpPr>
          <p:cNvPr id="23" name="Slide Number Placeholder 3">
            <a:extLst>
              <a:ext uri="{FF2B5EF4-FFF2-40B4-BE49-F238E27FC236}">
                <a16:creationId xmlns:a16="http://schemas.microsoft.com/office/drawing/2014/main" id="{EAEFABD6-CF11-48A3-AAFF-3435E3853AD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1648235922"/>
      </p:ext>
    </p:extLst>
  </p:cSld>
  <p:clrMapOvr>
    <a:masterClrMapping/>
  </p:clrMapOvr>
  <p:transition spd="slow" advTm="8089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sp>
        <p:nvSpPr>
          <p:cNvPr id="6" name="Rectangle 5">
            <a:extLst>
              <a:ext uri="{FF2B5EF4-FFF2-40B4-BE49-F238E27FC236}">
                <a16:creationId xmlns:a16="http://schemas.microsoft.com/office/drawing/2014/main" id="{E38076C7-FFCB-4E15-B75D-1B36BDBE33C6}"/>
              </a:ext>
            </a:extLst>
          </p:cNvPr>
          <p:cNvSpPr/>
          <p:nvPr/>
        </p:nvSpPr>
        <p:spPr>
          <a:xfrm>
            <a:off x="4347836" y="4093194"/>
            <a:ext cx="3881764" cy="570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11A5CA92-B43B-4E4B-8B95-A2D09069197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24</a:t>
            </a:fld>
            <a:endParaRPr lang="en-US" dirty="0"/>
          </a:p>
        </p:txBody>
      </p:sp>
      <p:pic>
        <p:nvPicPr>
          <p:cNvPr id="4" name="Picture 3" descr="A screenshot of a video play&#10;&#10;Description automatically generated">
            <a:extLst>
              <a:ext uri="{FF2B5EF4-FFF2-40B4-BE49-F238E27FC236}">
                <a16:creationId xmlns:a16="http://schemas.microsoft.com/office/drawing/2014/main" id="{3660D439-7620-04F4-3B27-4D01B96FB3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464" y="1223517"/>
            <a:ext cx="6751619" cy="416984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1789314781"/>
      </p:ext>
    </p:extLst>
  </p:cSld>
  <p:clrMapOvr>
    <a:masterClrMapping/>
  </p:clrMapOvr>
  <p:transition spd="slow" advTm="4382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Instructions and Help Screen</a:t>
            </a:r>
          </a:p>
        </p:txBody>
      </p:sp>
      <p:pic>
        <p:nvPicPr>
          <p:cNvPr id="6" name="Picture 5">
            <a:extLst>
              <a:ext uri="{FF2B5EF4-FFF2-40B4-BE49-F238E27FC236}">
                <a16:creationId xmlns:a16="http://schemas.microsoft.com/office/drawing/2014/main" id="{7C7741F1-D571-4828-AE08-40B7CC987A84}"/>
              </a:ext>
            </a:extLst>
          </p:cNvPr>
          <p:cNvPicPr/>
          <p:nvPr/>
        </p:nvPicPr>
        <p:blipFill>
          <a:blip r:embed="rId4">
            <a:extLst>
              <a:ext uri="{28A0092B-C50C-407E-A947-70E740481C1C}">
                <a14:useLocalDpi xmlns:a14="http://schemas.microsoft.com/office/drawing/2010/main" val="0"/>
              </a:ext>
            </a:extLst>
          </a:blip>
          <a:stretch>
            <a:fillRect/>
          </a:stretch>
        </p:blipFill>
        <p:spPr>
          <a:xfrm>
            <a:off x="3315607" y="1153422"/>
            <a:ext cx="5560786" cy="4551155"/>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Slide Number Placeholder 3">
            <a:extLst>
              <a:ext uri="{FF2B5EF4-FFF2-40B4-BE49-F238E27FC236}">
                <a16:creationId xmlns:a16="http://schemas.microsoft.com/office/drawing/2014/main" id="{B20E0B1C-45DF-4E74-AED7-ADAF46EC82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25</a:t>
            </a:fld>
            <a:endParaRPr lang="en-US" dirty="0"/>
          </a:p>
        </p:txBody>
      </p:sp>
      <p:sp>
        <p:nvSpPr>
          <p:cNvPr id="5" name="Right Arrow 4">
            <a:extLst>
              <a:ext uri="{FF2B5EF4-FFF2-40B4-BE49-F238E27FC236}">
                <a16:creationId xmlns:a16="http://schemas.microsoft.com/office/drawing/2014/main" id="{249B0820-8C0F-47DF-99DE-D4E4BE6113D0}"/>
              </a:ext>
            </a:extLst>
          </p:cNvPr>
          <p:cNvSpPr/>
          <p:nvPr/>
        </p:nvSpPr>
        <p:spPr>
          <a:xfrm>
            <a:off x="4414820" y="525780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1192867171"/>
      </p:ext>
    </p:extLst>
  </p:cSld>
  <p:clrMapOvr>
    <a:masterClrMapping/>
  </p:clrMapOvr>
  <p:transition spd="slow" advTm="3166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Practice Step One</a:t>
            </a:r>
          </a:p>
        </p:txBody>
      </p:sp>
    </p:spTree>
    <p:custDataLst>
      <p:tags r:id="rId1"/>
    </p:custDataLst>
    <p:extLst>
      <p:ext uri="{BB962C8B-B14F-4D97-AF65-F5344CB8AC3E}">
        <p14:creationId xmlns:p14="http://schemas.microsoft.com/office/powerpoint/2010/main" val="1985467681"/>
      </p:ext>
    </p:extLst>
  </p:cSld>
  <p:clrMapOvr>
    <a:masterClrMapping/>
  </p:clrMapOvr>
  <mc:AlternateContent xmlns:mc="http://schemas.openxmlformats.org/markup-compatibility/2006" xmlns:p14="http://schemas.microsoft.com/office/powerpoint/2010/main">
    <mc:Choice Requires="p14">
      <p:transition spd="slow" p14:dur="2000" advTm="8600"/>
    </mc:Choice>
    <mc:Fallback xmlns="">
      <p:transition spd="slow" advTm="86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3E8D3-166A-459D-83A8-F298FDA91751}"/>
              </a:ext>
            </a:extLst>
          </p:cNvPr>
          <p:cNvSpPr>
            <a:spLocks noGrp="1"/>
          </p:cNvSpPr>
          <p:nvPr>
            <p:ph type="title"/>
          </p:nvPr>
        </p:nvSpPr>
        <p:spPr/>
        <p:txBody>
          <a:bodyPr/>
          <a:lstStyle/>
          <a:p>
            <a:r>
              <a:rPr lang="en-US" dirty="0"/>
              <a:t>Practice Step One</a:t>
            </a:r>
          </a:p>
        </p:txBody>
      </p:sp>
      <p:sp>
        <p:nvSpPr>
          <p:cNvPr id="4" name="Slide Number Placeholder 3">
            <a:extLst>
              <a:ext uri="{FF2B5EF4-FFF2-40B4-BE49-F238E27FC236}">
                <a16:creationId xmlns:a16="http://schemas.microsoft.com/office/drawing/2014/main" id="{364F5577-07D1-45C9-94C0-39D505CEEB99}"/>
              </a:ext>
            </a:extLst>
          </p:cNvPr>
          <p:cNvSpPr>
            <a:spLocks noGrp="1"/>
          </p:cNvSpPr>
          <p:nvPr>
            <p:ph type="sldNum" sz="quarter" idx="10"/>
          </p:nvPr>
        </p:nvSpPr>
        <p:spPr/>
        <p:txBody>
          <a:bodyPr/>
          <a:lstStyle/>
          <a:p>
            <a:pPr>
              <a:defRPr/>
            </a:pPr>
            <a:fld id="{8F1302BC-9423-4160-8A3E-D93B1F0A23E5}" type="slidenum">
              <a:rPr lang="en-US" smtClean="0"/>
              <a:pPr>
                <a:defRPr/>
              </a:pPr>
              <a:t>27</a:t>
            </a:fld>
            <a:endParaRPr lang="en-US" dirty="0"/>
          </a:p>
        </p:txBody>
      </p:sp>
      <p:pic>
        <p:nvPicPr>
          <p:cNvPr id="13" name="Picture 12" descr="A screenshot of a cell phone&#10;&#10;Description generated with very high confidence">
            <a:extLst>
              <a:ext uri="{FF2B5EF4-FFF2-40B4-BE49-F238E27FC236}">
                <a16:creationId xmlns:a16="http://schemas.microsoft.com/office/drawing/2014/main" id="{92B6812D-AE71-4CA7-840C-78AD664A7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56" y="1523260"/>
            <a:ext cx="6560288" cy="3109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FF6A85E9-CABE-4B16-80C1-D40528DF1047}"/>
              </a:ext>
            </a:extLst>
          </p:cNvPr>
          <p:cNvSpPr/>
          <p:nvPr/>
        </p:nvSpPr>
        <p:spPr>
          <a:xfrm>
            <a:off x="2187593" y="1927208"/>
            <a:ext cx="546060" cy="3310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00E452-0FC6-B252-7410-A6512B954430}"/>
              </a:ext>
            </a:extLst>
          </p:cNvPr>
          <p:cNvPicPr>
            <a:picLocks noChangeAspect="1"/>
          </p:cNvPicPr>
          <p:nvPr/>
        </p:nvPicPr>
        <p:blipFill>
          <a:blip r:embed="rId5"/>
          <a:stretch>
            <a:fillRect/>
          </a:stretch>
        </p:blipFill>
        <p:spPr>
          <a:xfrm>
            <a:off x="2815856" y="1987487"/>
            <a:ext cx="6560288" cy="2732858"/>
          </a:xfrm>
          <a:prstGeom prst="rect">
            <a:avLst/>
          </a:prstGeom>
        </p:spPr>
      </p:pic>
    </p:spTree>
    <p:custDataLst>
      <p:tags r:id="rId1"/>
    </p:custDataLst>
    <p:extLst>
      <p:ext uri="{BB962C8B-B14F-4D97-AF65-F5344CB8AC3E}">
        <p14:creationId xmlns:p14="http://schemas.microsoft.com/office/powerpoint/2010/main" val="4093155580"/>
      </p:ext>
    </p:extLst>
  </p:cSld>
  <p:clrMapOvr>
    <a:masterClrMapping/>
  </p:clrMapOvr>
  <p:transition spd="slow" advTm="2837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10F386-F1F2-4927-991A-6055E0D8BD40}"/>
              </a:ext>
            </a:extLst>
          </p:cNvPr>
          <p:cNvSpPr>
            <a:spLocks noGrp="1"/>
          </p:cNvSpPr>
          <p:nvPr>
            <p:ph type="title"/>
          </p:nvPr>
        </p:nvSpPr>
        <p:spPr/>
        <p:txBody>
          <a:bodyPr/>
          <a:lstStyle/>
          <a:p>
            <a:r>
              <a:rPr lang="en-US" dirty="0"/>
              <a:t>Practice Step One </a:t>
            </a:r>
            <a:r>
              <a:rPr lang="en-US" altLang="en-US" dirty="0"/>
              <a:t>(Continued)</a:t>
            </a:r>
            <a:endParaRPr lang="en-US" dirty="0"/>
          </a:p>
        </p:txBody>
      </p:sp>
      <p:sp>
        <p:nvSpPr>
          <p:cNvPr id="7" name="Slide Number Placeholder 3">
            <a:extLst>
              <a:ext uri="{FF2B5EF4-FFF2-40B4-BE49-F238E27FC236}">
                <a16:creationId xmlns:a16="http://schemas.microsoft.com/office/drawing/2014/main" id="{2892500B-5FCF-438D-9B4D-236BEE3D8EF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28</a:t>
            </a:fld>
            <a:endParaRPr lang="en-US" dirty="0"/>
          </a:p>
        </p:txBody>
      </p:sp>
      <p:pic>
        <p:nvPicPr>
          <p:cNvPr id="5" name="Picture 4">
            <a:extLst>
              <a:ext uri="{FF2B5EF4-FFF2-40B4-BE49-F238E27FC236}">
                <a16:creationId xmlns:a16="http://schemas.microsoft.com/office/drawing/2014/main" id="{6F9988EB-B55A-4544-923A-2801B7C4BADC}"/>
              </a:ext>
            </a:extLst>
          </p:cNvPr>
          <p:cNvPicPr/>
          <p:nvPr/>
        </p:nvPicPr>
        <p:blipFill rotWithShape="1">
          <a:blip r:embed="rId4">
            <a:extLst>
              <a:ext uri="{28A0092B-C50C-407E-A947-70E740481C1C}">
                <a14:useLocalDpi xmlns:a14="http://schemas.microsoft.com/office/drawing/2010/main" val="0"/>
              </a:ext>
            </a:extLst>
          </a:blip>
          <a:srcRect t="7596"/>
          <a:stretch/>
        </p:blipFill>
        <p:spPr bwMode="auto">
          <a:xfrm>
            <a:off x="2047697" y="925280"/>
            <a:ext cx="7020104" cy="5007439"/>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81394754"/>
      </p:ext>
    </p:extLst>
  </p:cSld>
  <p:clrMapOvr>
    <a:masterClrMapping/>
  </p:clrMapOvr>
  <p:transition spd="slow" advTm="13888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pic>
        <p:nvPicPr>
          <p:cNvPr id="2" name="24">
            <a:hlinkClick r:id="" action="ppaction://media"/>
            <a:extLst>
              <a:ext uri="{FF2B5EF4-FFF2-40B4-BE49-F238E27FC236}">
                <a16:creationId xmlns:a16="http://schemas.microsoft.com/office/drawing/2014/main" id="{C0217184-A598-4AC5-B354-6C2E3363DA7A}"/>
              </a:ext>
            </a:extLst>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6037263" y="3040063"/>
            <a:ext cx="487362" cy="487362"/>
          </a:xfrm>
        </p:spPr>
      </p:pic>
      <p:sp>
        <p:nvSpPr>
          <p:cNvPr id="8" name="Slide Number Placeholder 3">
            <a:extLst>
              <a:ext uri="{FF2B5EF4-FFF2-40B4-BE49-F238E27FC236}">
                <a16:creationId xmlns:a16="http://schemas.microsoft.com/office/drawing/2014/main" id="{B9856D9E-4436-4AFE-99BC-F39D074A1F25}"/>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29</a:t>
            </a:fld>
            <a:endParaRPr lang="en-US" dirty="0"/>
          </a:p>
        </p:txBody>
      </p:sp>
      <p:pic>
        <p:nvPicPr>
          <p:cNvPr id="9" name="Content Placeholder 3">
            <a:extLst>
              <a:ext uri="{FF2B5EF4-FFF2-40B4-BE49-F238E27FC236}">
                <a16:creationId xmlns:a16="http://schemas.microsoft.com/office/drawing/2014/main" id="{ED08FF47-59EB-413B-A099-CBCCAC6E5D0D}"/>
              </a:ext>
            </a:extLst>
          </p:cNvPr>
          <p:cNvPicPr/>
          <p:nvPr/>
        </p:nvPicPr>
        <p:blipFill rotWithShape="1">
          <a:blip r:embed="rId7"/>
          <a:srcRect l="15" t="-1" r="-15" b="2115"/>
          <a:stretch/>
        </p:blipFill>
        <p:spPr bwMode="auto">
          <a:xfrm>
            <a:off x="1760174" y="1002744"/>
            <a:ext cx="8671651" cy="4852511"/>
          </a:xfrm>
          <a:prstGeom prst="rect">
            <a:avLst/>
          </a:prstGeom>
          <a:ln>
            <a:solidFill>
              <a:schemeClr val="bg1">
                <a:lumMod val="75000"/>
              </a:schemeClr>
            </a:solidFill>
          </a:ln>
          <a:effectLst>
            <a:outerShdw blurRad="292100" dist="139700" dir="2700000" algn="ctr" rotWithShape="0">
              <a:schemeClr val="tx2">
                <a:alpha val="65000"/>
              </a:scheme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3262669"/>
      </p:ext>
    </p:extLst>
  </p:cSld>
  <p:clrMapOvr>
    <a:masterClrMapping/>
  </p:clrMapOvr>
  <p:transition spd="slow" advTm="47460"/>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2546"/>
            <a:ext cx="11216640" cy="3474323"/>
          </a:xfrm>
        </p:spPr>
        <p:txBody>
          <a:bodyPr>
            <a:noAutofit/>
          </a:bodyPr>
          <a:lstStyle/>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Before a student can take the Screener, that student must be entered in TIDE.</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Students without permanent SSIDs can be added to TIDE with Temporary IDs if they need to take the test right away.</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Only users with certain permissions may add students to TIDE. Consult your </a:t>
            </a:r>
            <a:r>
              <a:rPr lang="en-US" sz="2400" i="1" dirty="0">
                <a:solidFill>
                  <a:srgbClr val="505A08"/>
                </a:solidFill>
                <a:latin typeface="+mn-lt"/>
              </a:rPr>
              <a:t>TIDE User Guide </a:t>
            </a:r>
            <a:r>
              <a:rPr lang="en-US" sz="2400" dirty="0">
                <a:solidFill>
                  <a:srgbClr val="505A08"/>
                </a:solidFill>
                <a:latin typeface="+mn-lt"/>
              </a:rPr>
              <a:t>for details.</a:t>
            </a:r>
          </a:p>
          <a:p>
            <a:pPr marL="109537" lvl="1" indent="0" fontAlgn="auto">
              <a:spcBef>
                <a:spcPts val="400"/>
              </a:spcBef>
              <a:spcAft>
                <a:spcPts val="0"/>
              </a:spcAft>
              <a:buSzPct val="100000"/>
              <a:buNone/>
              <a:defRPr/>
            </a:pPr>
            <a:endParaRPr lang="en-US" sz="3200" dirty="0"/>
          </a:p>
        </p:txBody>
      </p:sp>
      <p:sp>
        <p:nvSpPr>
          <p:cNvPr id="3" name="Title 2"/>
          <p:cNvSpPr>
            <a:spLocks noGrp="1"/>
          </p:cNvSpPr>
          <p:nvPr>
            <p:ph type="title"/>
          </p:nvPr>
        </p:nvSpPr>
        <p:spPr>
          <a:xfrm>
            <a:off x="457200" y="91440"/>
            <a:ext cx="11216640" cy="548640"/>
          </a:xfrm>
        </p:spPr>
        <p:txBody>
          <a:bodyPr>
            <a:normAutofit/>
          </a:bodyPr>
          <a:lstStyle/>
          <a:p>
            <a:r>
              <a:rPr lang="en-US" sz="3200" dirty="0">
                <a:solidFill>
                  <a:schemeClr val="bg1"/>
                </a:solidFill>
                <a:latin typeface="+mj-lt"/>
                <a:cs typeface="Arial Narrow" pitchFamily="34" charset="0"/>
              </a:rPr>
              <a:t>Confirming Student Settings in TIDE</a:t>
            </a:r>
          </a:p>
        </p:txBody>
      </p:sp>
      <p:sp>
        <p:nvSpPr>
          <p:cNvPr id="8" name="Slide Number Placeholder 3">
            <a:extLst>
              <a:ext uri="{FF2B5EF4-FFF2-40B4-BE49-F238E27FC236}">
                <a16:creationId xmlns:a16="http://schemas.microsoft.com/office/drawing/2014/main" id="{9EAD3166-B59D-47D9-8122-D6EC823814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a:t>
            </a:fld>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90D9AAFD-D0EE-02BA-6D5D-3FF66D75A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
          <a:stretch/>
        </p:blipFill>
        <p:spPr>
          <a:xfrm>
            <a:off x="6096000" y="2996938"/>
            <a:ext cx="3913959" cy="3124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4F802DA8-7539-2611-CAD6-0AD31596A95B}"/>
              </a:ext>
            </a:extLst>
          </p:cNvPr>
          <p:cNvSpPr/>
          <p:nvPr/>
        </p:nvSpPr>
        <p:spPr>
          <a:xfrm>
            <a:off x="2182041" y="3541817"/>
            <a:ext cx="3338103" cy="230163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09537" lvl="1" indent="0" fontAlgn="auto">
              <a:spcBef>
                <a:spcPts val="400"/>
              </a:spcBef>
              <a:spcAft>
                <a:spcPts val="0"/>
              </a:spcAft>
              <a:buSzPct val="100000"/>
              <a:buNone/>
              <a:defRPr/>
            </a:pPr>
            <a:r>
              <a:rPr lang="en-US" sz="1400">
                <a:solidFill>
                  <a:srgbClr val="62673E"/>
                </a:solidFill>
                <a:latin typeface="+mj-lt"/>
              </a:rPr>
              <a:t>Domain exemptions </a:t>
            </a:r>
            <a:r>
              <a:rPr lang="en-US" sz="1400" b="1" u="sng">
                <a:solidFill>
                  <a:srgbClr val="62673E"/>
                </a:solidFill>
                <a:latin typeface="+mj-lt"/>
              </a:rPr>
              <a:t>must</a:t>
            </a:r>
            <a:r>
              <a:rPr lang="en-US" sz="1400">
                <a:solidFill>
                  <a:srgbClr val="62673E"/>
                </a:solidFill>
                <a:latin typeface="+mj-lt"/>
              </a:rPr>
              <a:t> be marked in TIDE prior to testing. </a:t>
            </a:r>
            <a:endParaRPr lang="en-US" sz="1400" dirty="0">
              <a:solidFill>
                <a:srgbClr val="62673E"/>
              </a:solidFill>
              <a:latin typeface="+mj-lt"/>
            </a:endParaRPr>
          </a:p>
        </p:txBody>
      </p:sp>
      <p:sp>
        <p:nvSpPr>
          <p:cNvPr id="6" name="Rectangle 5">
            <a:extLst>
              <a:ext uri="{FF2B5EF4-FFF2-40B4-BE49-F238E27FC236}">
                <a16:creationId xmlns:a16="http://schemas.microsoft.com/office/drawing/2014/main" id="{662099B9-DFD5-3481-7200-C353F7831959}"/>
              </a:ext>
            </a:extLst>
          </p:cNvPr>
          <p:cNvSpPr/>
          <p:nvPr/>
        </p:nvSpPr>
        <p:spPr>
          <a:xfrm>
            <a:off x="6183085" y="5564777"/>
            <a:ext cx="3826873" cy="200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58538897"/>
      </p:ext>
    </p:extLst>
  </p:cSld>
  <p:clrMapOvr>
    <a:masterClrMapping/>
  </p:clrMapOvr>
  <p:transition spd="slow" advTm="822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pic>
        <p:nvPicPr>
          <p:cNvPr id="9" name="Picture 8">
            <a:extLst>
              <a:ext uri="{FF2B5EF4-FFF2-40B4-BE49-F238E27FC236}">
                <a16:creationId xmlns:a16="http://schemas.microsoft.com/office/drawing/2014/main" id="{2882688B-9617-44A9-B170-94A3425F7CA1}"/>
              </a:ext>
            </a:extLst>
          </p:cNvPr>
          <p:cNvPicPr>
            <a:picLocks noChangeAspect="1"/>
          </p:cNvPicPr>
          <p:nvPr/>
        </p:nvPicPr>
        <p:blipFill rotWithShape="1">
          <a:blip r:embed="rId4">
            <a:extLst>
              <a:ext uri="{28A0092B-C50C-407E-A947-70E740481C1C}">
                <a14:useLocalDpi xmlns:a14="http://schemas.microsoft.com/office/drawing/2010/main" val="0"/>
              </a:ext>
            </a:extLst>
          </a:blip>
          <a:srcRect t="3002" b="3002"/>
          <a:stretch/>
        </p:blipFill>
        <p:spPr>
          <a:xfrm>
            <a:off x="3561143" y="1373760"/>
            <a:ext cx="5069711" cy="129389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screenshot of a social media post&#10;&#10;Description automatically generated">
            <a:extLst>
              <a:ext uri="{FF2B5EF4-FFF2-40B4-BE49-F238E27FC236}">
                <a16:creationId xmlns:a16="http://schemas.microsoft.com/office/drawing/2014/main" id="{BA57300B-D7DB-40D1-A2A0-9B998F770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892" y="2946651"/>
            <a:ext cx="4508216" cy="225858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3E1E51BE-F421-433F-802E-6243C9CC714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30</a:t>
            </a:fld>
            <a:endParaRPr lang="en-US" dirty="0"/>
          </a:p>
        </p:txBody>
      </p:sp>
      <p:pic>
        <p:nvPicPr>
          <p:cNvPr id="4" name="Picture 3">
            <a:extLst>
              <a:ext uri="{FF2B5EF4-FFF2-40B4-BE49-F238E27FC236}">
                <a16:creationId xmlns:a16="http://schemas.microsoft.com/office/drawing/2014/main" id="{AF91BDDE-EE0C-D7A9-5927-A9E590BC536D}"/>
              </a:ext>
            </a:extLst>
          </p:cNvPr>
          <p:cNvPicPr>
            <a:picLocks noChangeAspect="1"/>
          </p:cNvPicPr>
          <p:nvPr/>
        </p:nvPicPr>
        <p:blipFill>
          <a:blip r:embed="rId6"/>
          <a:stretch>
            <a:fillRect/>
          </a:stretch>
        </p:blipFill>
        <p:spPr>
          <a:xfrm>
            <a:off x="3841892" y="4751703"/>
            <a:ext cx="4508215" cy="462579"/>
          </a:xfrm>
          <a:prstGeom prst="rect">
            <a:avLst/>
          </a:prstGeom>
        </p:spPr>
      </p:pic>
    </p:spTree>
    <p:custDataLst>
      <p:tags r:id="rId1"/>
    </p:custDataLst>
    <p:extLst>
      <p:ext uri="{BB962C8B-B14F-4D97-AF65-F5344CB8AC3E}">
        <p14:creationId xmlns:p14="http://schemas.microsoft.com/office/powerpoint/2010/main" val="4025420180"/>
      </p:ext>
    </p:extLst>
  </p:cSld>
  <p:clrMapOvr>
    <a:masterClrMapping/>
  </p:clrMapOvr>
  <p:transition spd="slow" advTm="2475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Two</a:t>
            </a:r>
          </a:p>
        </p:txBody>
      </p:sp>
    </p:spTree>
    <p:custDataLst>
      <p:tags r:id="rId1"/>
    </p:custDataLst>
    <p:extLst>
      <p:ext uri="{BB962C8B-B14F-4D97-AF65-F5344CB8AC3E}">
        <p14:creationId xmlns:p14="http://schemas.microsoft.com/office/powerpoint/2010/main" val="2172063797"/>
      </p:ext>
    </p:extLst>
  </p:cSld>
  <p:clrMapOvr>
    <a:masterClrMapping/>
  </p:clrMapOvr>
  <mc:AlternateContent xmlns:mc="http://schemas.openxmlformats.org/markup-compatibility/2006" xmlns:p14="http://schemas.microsoft.com/office/powerpoint/2010/main">
    <mc:Choice Requires="p14">
      <p:transition spd="slow" p14:dur="2000" advTm="9060"/>
    </mc:Choice>
    <mc:Fallback xmlns="">
      <p:transition spd="slow" advTm="906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EA0B4AF-48E3-4370-AA71-60BBDACF5216}"/>
              </a:ext>
            </a:extLst>
          </p:cNvPr>
          <p:cNvPicPr>
            <a:picLocks noGrp="1" noChangeAspect="1"/>
          </p:cNvPicPr>
          <p:nvPr>
            <p:ph idx="1"/>
          </p:nvPr>
        </p:nvPicPr>
        <p:blipFill>
          <a:blip r:embed="rId4"/>
          <a:stretch>
            <a:fillRect/>
          </a:stretch>
        </p:blipFill>
        <p:spPr>
          <a:xfrm>
            <a:off x="7707738" y="2517453"/>
            <a:ext cx="2880360" cy="21431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ECA88C5-1C6E-4E94-A53E-CBB2EBDC08E9}"/>
              </a:ext>
            </a:extLst>
          </p:cNvPr>
          <p:cNvSpPr>
            <a:spLocks noGrp="1"/>
          </p:cNvSpPr>
          <p:nvPr>
            <p:ph type="title"/>
          </p:nvPr>
        </p:nvSpPr>
        <p:spPr/>
        <p:txBody>
          <a:bodyPr/>
          <a:lstStyle/>
          <a:p>
            <a:r>
              <a:rPr lang="en-US" dirty="0"/>
              <a:t>Step Two</a:t>
            </a:r>
          </a:p>
        </p:txBody>
      </p:sp>
      <p:pic>
        <p:nvPicPr>
          <p:cNvPr id="5" name="Picture 4">
            <a:extLst>
              <a:ext uri="{FF2B5EF4-FFF2-40B4-BE49-F238E27FC236}">
                <a16:creationId xmlns:a16="http://schemas.microsoft.com/office/drawing/2014/main" id="{4BFC79BC-DEF0-4B9E-9127-169BEB582347}"/>
              </a:ext>
            </a:extLst>
          </p:cNvPr>
          <p:cNvPicPr>
            <a:picLocks noChangeAspect="1"/>
          </p:cNvPicPr>
          <p:nvPr/>
        </p:nvPicPr>
        <p:blipFill>
          <a:blip r:embed="rId5"/>
          <a:stretch>
            <a:fillRect/>
          </a:stretch>
        </p:blipFill>
        <p:spPr>
          <a:xfrm>
            <a:off x="1835396" y="1269606"/>
            <a:ext cx="5371690" cy="46388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1C6947A-FAC7-46B9-9DE9-7FD1BDDF2A10}"/>
              </a:ext>
            </a:extLst>
          </p:cNvPr>
          <p:cNvSpPr txBox="1"/>
          <p:nvPr/>
        </p:nvSpPr>
        <p:spPr>
          <a:xfrm>
            <a:off x="7618662" y="2117343"/>
            <a:ext cx="3058511" cy="400110"/>
          </a:xfrm>
          <a:prstGeom prst="rect">
            <a:avLst/>
          </a:prstGeom>
          <a:noFill/>
        </p:spPr>
        <p:txBody>
          <a:bodyPr wrap="square" rtlCol="0">
            <a:spAutoFit/>
          </a:bodyPr>
          <a:lstStyle/>
          <a:p>
            <a:pPr algn="ctr"/>
            <a:r>
              <a:rPr lang="en-US" sz="2000" dirty="0"/>
              <a:t>Score Shell Example</a:t>
            </a:r>
          </a:p>
        </p:txBody>
      </p:sp>
      <p:sp>
        <p:nvSpPr>
          <p:cNvPr id="9" name="Slide Number Placeholder 3">
            <a:extLst>
              <a:ext uri="{FF2B5EF4-FFF2-40B4-BE49-F238E27FC236}">
                <a16:creationId xmlns:a16="http://schemas.microsoft.com/office/drawing/2014/main" id="{E30D9653-020D-476E-949E-AC6C72E05797}"/>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1242523620"/>
      </p:ext>
    </p:extLst>
  </p:cSld>
  <p:clrMapOvr>
    <a:masterClrMapping/>
  </p:clrMapOvr>
  <p:transition spd="slow" advTm="6632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F9199-046F-4821-952B-F98CD52DAB3A}"/>
              </a:ext>
            </a:extLst>
          </p:cNvPr>
          <p:cNvSpPr>
            <a:spLocks noGrp="1"/>
          </p:cNvSpPr>
          <p:nvPr>
            <p:ph type="title"/>
          </p:nvPr>
        </p:nvSpPr>
        <p:spPr/>
        <p:txBody>
          <a:bodyPr/>
          <a:lstStyle/>
          <a:p>
            <a:r>
              <a:rPr lang="en-US" dirty="0"/>
              <a:t>Step Two </a:t>
            </a:r>
            <a:r>
              <a:rPr lang="en-US" altLang="en-US" dirty="0"/>
              <a:t>(Continued)</a:t>
            </a:r>
            <a:endParaRPr lang="en-US" dirty="0"/>
          </a:p>
        </p:txBody>
      </p:sp>
      <p:pic>
        <p:nvPicPr>
          <p:cNvPr id="7" name="Picture 6">
            <a:extLst>
              <a:ext uri="{FF2B5EF4-FFF2-40B4-BE49-F238E27FC236}">
                <a16:creationId xmlns:a16="http://schemas.microsoft.com/office/drawing/2014/main" id="{32433C24-FACA-4610-B2B4-94BE0482BE50}"/>
              </a:ext>
            </a:extLst>
          </p:cNvPr>
          <p:cNvPicPr>
            <a:picLocks noChangeAspect="1"/>
          </p:cNvPicPr>
          <p:nvPr/>
        </p:nvPicPr>
        <p:blipFill>
          <a:blip r:embed="rId4"/>
          <a:stretch>
            <a:fillRect/>
          </a:stretch>
        </p:blipFill>
        <p:spPr>
          <a:xfrm>
            <a:off x="3216886" y="1217760"/>
            <a:ext cx="5240900" cy="456137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671D6BF9-BE28-45B3-8E4F-75A655562F8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1416662744"/>
      </p:ext>
    </p:extLst>
  </p:cSld>
  <p:clrMapOvr>
    <a:masterClrMapping/>
  </p:clrMapOvr>
  <p:transition spd="slow" advTm="5049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t>
            </a:r>
            <a:r>
              <a:rPr lang="en-US" altLang="en-US" dirty="0"/>
              <a:t>(Continued)</a:t>
            </a:r>
            <a:endParaRPr lang="en-US" b="1" dirty="0"/>
          </a:p>
        </p:txBody>
      </p:sp>
      <p:sp>
        <p:nvSpPr>
          <p:cNvPr id="10" name="Content Placeholder 3">
            <a:extLst>
              <a:ext uri="{FF2B5EF4-FFF2-40B4-BE49-F238E27FC236}">
                <a16:creationId xmlns:a16="http://schemas.microsoft.com/office/drawing/2014/main" id="{33B43935-0FF6-4214-9784-6A5BE0B9F289}"/>
              </a:ext>
            </a:extLst>
          </p:cNvPr>
          <p:cNvSpPr txBox="1">
            <a:spLocks/>
          </p:cNvSpPr>
          <p:nvPr/>
        </p:nvSpPr>
        <p:spPr>
          <a:xfrm>
            <a:off x="792325" y="4458907"/>
            <a:ext cx="11201479" cy="885484"/>
          </a:xfrm>
          <a:prstGeom prst="rect">
            <a:avLst/>
          </a:prstGeom>
        </p:spPr>
        <p:txBody>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None/>
            </a:pPr>
            <a:r>
              <a:rPr lang="en-US" b="1" i="1" dirty="0"/>
              <a:t>Students will not see this screen if they are continuing to step Three. The test engine will present a new test question.  </a:t>
            </a:r>
          </a:p>
          <a:p>
            <a:endParaRPr lang="en-US" dirty="0"/>
          </a:p>
          <a:p>
            <a:endParaRPr lang="en-US" dirty="0"/>
          </a:p>
        </p:txBody>
      </p:sp>
      <p:sp>
        <p:nvSpPr>
          <p:cNvPr id="7" name="Slide Number Placeholder 3">
            <a:extLst>
              <a:ext uri="{FF2B5EF4-FFF2-40B4-BE49-F238E27FC236}">
                <a16:creationId xmlns:a16="http://schemas.microsoft.com/office/drawing/2014/main" id="{82E25AF5-6A98-48C4-BF56-FD7B91461B5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34</a:t>
            </a:fld>
            <a:endParaRPr lang="en-US" dirty="0"/>
          </a:p>
        </p:txBody>
      </p:sp>
      <p:pic>
        <p:nvPicPr>
          <p:cNvPr id="2050" name="Picture 10">
            <a:extLst>
              <a:ext uri="{FF2B5EF4-FFF2-40B4-BE49-F238E27FC236}">
                <a16:creationId xmlns:a16="http://schemas.microsoft.com/office/drawing/2014/main" id="{C406EC0F-FE1A-4B7E-BE34-7FEBB1870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43745" y="1761784"/>
            <a:ext cx="4516109" cy="2093560"/>
          </a:xfrm>
          <a:prstGeom prst="rect">
            <a:avLst/>
          </a:prstGeom>
          <a:noFill/>
          <a:ln w="9525">
            <a:solidFill>
              <a:schemeClr val="bg1">
                <a:lumMod val="75000"/>
              </a:schemeClr>
            </a:solidFill>
            <a:miter lim="800000"/>
            <a:headEnd/>
            <a:tailEnd/>
          </a:ln>
          <a:effectLst>
            <a:outerShdw blurRad="292100" dist="139700" dir="2700000" algn="ctr" rotWithShape="0">
              <a:schemeClr val="tx2">
                <a:alpha val="65000"/>
              </a:scheme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202499"/>
      </p:ext>
    </p:extLst>
  </p:cSld>
  <p:clrMapOvr>
    <a:masterClrMapping/>
  </p:clrMapOvr>
  <p:transition spd="slow" advTm="483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Three</a:t>
            </a:r>
          </a:p>
        </p:txBody>
      </p:sp>
    </p:spTree>
    <p:custDataLst>
      <p:tags r:id="rId1"/>
    </p:custDataLst>
    <p:extLst>
      <p:ext uri="{BB962C8B-B14F-4D97-AF65-F5344CB8AC3E}">
        <p14:creationId xmlns:p14="http://schemas.microsoft.com/office/powerpoint/2010/main" val="2277772736"/>
      </p:ext>
    </p:extLst>
  </p:cSld>
  <p:clrMapOvr>
    <a:masterClrMapping/>
  </p:clrMapOvr>
  <mc:AlternateContent xmlns:mc="http://schemas.openxmlformats.org/markup-compatibility/2006" xmlns:p14="http://schemas.microsoft.com/office/powerpoint/2010/main">
    <mc:Choice Requires="p14">
      <p:transition spd="slow" p14:dur="2000" advTm="10150"/>
    </mc:Choice>
    <mc:Fallback xmlns="">
      <p:transition spd="slow" advTm="1015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End Test</a:t>
            </a:r>
          </a:p>
        </p:txBody>
      </p:sp>
      <p:sp>
        <p:nvSpPr>
          <p:cNvPr id="10" name="Slide Number Placeholder 3">
            <a:extLst>
              <a:ext uri="{FF2B5EF4-FFF2-40B4-BE49-F238E27FC236}">
                <a16:creationId xmlns:a16="http://schemas.microsoft.com/office/drawing/2014/main" id="{9D8D2E88-F758-4C02-8C1A-B257F9C6C5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36</a:t>
            </a:fld>
            <a:endParaRPr lang="en-US" dirty="0"/>
          </a:p>
        </p:txBody>
      </p:sp>
      <p:pic>
        <p:nvPicPr>
          <p:cNvPr id="4" name="Picture 3">
            <a:extLst>
              <a:ext uri="{FF2B5EF4-FFF2-40B4-BE49-F238E27FC236}">
                <a16:creationId xmlns:a16="http://schemas.microsoft.com/office/drawing/2014/main" id="{C7366A30-C1A6-8965-A7FF-03EB9A4A2457}"/>
              </a:ext>
            </a:extLst>
          </p:cNvPr>
          <p:cNvPicPr>
            <a:picLocks noChangeAspect="1"/>
          </p:cNvPicPr>
          <p:nvPr/>
        </p:nvPicPr>
        <p:blipFill>
          <a:blip r:embed="rId4"/>
          <a:stretch>
            <a:fillRect/>
          </a:stretch>
        </p:blipFill>
        <p:spPr>
          <a:xfrm>
            <a:off x="3274423" y="910495"/>
            <a:ext cx="5990128" cy="328582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Right Arrow 10">
            <a:extLst>
              <a:ext uri="{FF2B5EF4-FFF2-40B4-BE49-F238E27FC236}">
                <a16:creationId xmlns:a16="http://schemas.microsoft.com/office/drawing/2014/main" id="{325B71C0-A0D6-7834-5621-237AA2DD7709}"/>
              </a:ext>
            </a:extLst>
          </p:cNvPr>
          <p:cNvSpPr/>
          <p:nvPr/>
        </p:nvSpPr>
        <p:spPr>
          <a:xfrm>
            <a:off x="2674218" y="3540223"/>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7" name="Picture 6">
            <a:extLst>
              <a:ext uri="{FF2B5EF4-FFF2-40B4-BE49-F238E27FC236}">
                <a16:creationId xmlns:a16="http://schemas.microsoft.com/office/drawing/2014/main" id="{C8F3F9AE-71FB-B63F-8B0C-472E184011D1}"/>
              </a:ext>
            </a:extLst>
          </p:cNvPr>
          <p:cNvPicPr>
            <a:picLocks noChangeAspect="1"/>
          </p:cNvPicPr>
          <p:nvPr/>
        </p:nvPicPr>
        <p:blipFill>
          <a:blip r:embed="rId5"/>
          <a:stretch>
            <a:fillRect/>
          </a:stretch>
        </p:blipFill>
        <p:spPr>
          <a:xfrm>
            <a:off x="3849188" y="4523201"/>
            <a:ext cx="4840597" cy="119299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565855597"/>
      </p:ext>
    </p:extLst>
  </p:cSld>
  <p:clrMapOvr>
    <a:masterClrMapping/>
  </p:clrMapOvr>
  <p:transition spd="slow" advTm="425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r Results page.">
            <a:extLst>
              <a:ext uri="{FF2B5EF4-FFF2-40B4-BE49-F238E27FC236}">
                <a16:creationId xmlns:a16="http://schemas.microsoft.com/office/drawing/2014/main" id="{161198C3-9B61-035F-AF11-238EBFECA9EB}"/>
              </a:ext>
            </a:extLst>
          </p:cNvPr>
          <p:cNvPicPr>
            <a:picLocks noChangeAspect="1"/>
          </p:cNvPicPr>
          <p:nvPr/>
        </p:nvPicPr>
        <p:blipFill>
          <a:blip r:embed="rId4"/>
          <a:stretch>
            <a:fillRect/>
          </a:stretch>
        </p:blipFill>
        <p:spPr>
          <a:xfrm>
            <a:off x="3563915" y="1331950"/>
            <a:ext cx="5064169" cy="354733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Completion Page</a:t>
            </a:r>
          </a:p>
        </p:txBody>
      </p:sp>
      <p:sp>
        <p:nvSpPr>
          <p:cNvPr id="7" name="Right Arrow 10">
            <a:extLst>
              <a:ext uri="{FF2B5EF4-FFF2-40B4-BE49-F238E27FC236}">
                <a16:creationId xmlns:a16="http://schemas.microsoft.com/office/drawing/2014/main" id="{95784DC3-35F6-472F-A4A1-A08FC5ED990E}"/>
              </a:ext>
            </a:extLst>
          </p:cNvPr>
          <p:cNvSpPr/>
          <p:nvPr/>
        </p:nvSpPr>
        <p:spPr>
          <a:xfrm>
            <a:off x="4755566" y="4469711"/>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Slide Number Placeholder 3">
            <a:extLst>
              <a:ext uri="{FF2B5EF4-FFF2-40B4-BE49-F238E27FC236}">
                <a16:creationId xmlns:a16="http://schemas.microsoft.com/office/drawing/2014/main" id="{024252A5-68BF-4DC9-B363-9DD6C6D9B7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37</a:t>
            </a:fld>
            <a:endParaRPr lang="en-US" dirty="0"/>
          </a:p>
        </p:txBody>
      </p:sp>
      <p:pic>
        <p:nvPicPr>
          <p:cNvPr id="5" name="Picture 4">
            <a:extLst>
              <a:ext uri="{FF2B5EF4-FFF2-40B4-BE49-F238E27FC236}">
                <a16:creationId xmlns:a16="http://schemas.microsoft.com/office/drawing/2014/main" id="{B378EDF0-2EBF-7C7F-4043-C8722F407D09}"/>
              </a:ext>
            </a:extLst>
          </p:cNvPr>
          <p:cNvPicPr>
            <a:picLocks noChangeAspect="1"/>
          </p:cNvPicPr>
          <p:nvPr/>
        </p:nvPicPr>
        <p:blipFill>
          <a:blip r:embed="rId5"/>
          <a:stretch>
            <a:fillRect/>
          </a:stretch>
        </p:blipFill>
        <p:spPr>
          <a:xfrm>
            <a:off x="3981942" y="2248579"/>
            <a:ext cx="3141670" cy="139710"/>
          </a:xfrm>
          <a:prstGeom prst="rect">
            <a:avLst/>
          </a:prstGeom>
        </p:spPr>
      </p:pic>
      <p:pic>
        <p:nvPicPr>
          <p:cNvPr id="9" name="Picture 8">
            <a:extLst>
              <a:ext uri="{FF2B5EF4-FFF2-40B4-BE49-F238E27FC236}">
                <a16:creationId xmlns:a16="http://schemas.microsoft.com/office/drawing/2014/main" id="{D8BEDAEF-A7A1-7939-39EC-748D7EB0E113}"/>
              </a:ext>
            </a:extLst>
          </p:cNvPr>
          <p:cNvPicPr>
            <a:picLocks noChangeAspect="1"/>
          </p:cNvPicPr>
          <p:nvPr/>
        </p:nvPicPr>
        <p:blipFill>
          <a:blip r:embed="rId6"/>
          <a:stretch>
            <a:fillRect/>
          </a:stretch>
        </p:blipFill>
        <p:spPr>
          <a:xfrm>
            <a:off x="3981942" y="2748127"/>
            <a:ext cx="904478" cy="161380"/>
          </a:xfrm>
          <a:prstGeom prst="rect">
            <a:avLst/>
          </a:prstGeom>
        </p:spPr>
      </p:pic>
    </p:spTree>
    <p:custDataLst>
      <p:tags r:id="rId1"/>
    </p:custDataLst>
    <p:extLst>
      <p:ext uri="{BB962C8B-B14F-4D97-AF65-F5344CB8AC3E}">
        <p14:creationId xmlns:p14="http://schemas.microsoft.com/office/powerpoint/2010/main" val="3086850682"/>
      </p:ext>
    </p:extLst>
  </p:cSld>
  <p:clrMapOvr>
    <a:masterClrMapping/>
  </p:clrMapOvr>
  <p:transition spd="slow" advTm="1156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Test Interface</a:t>
            </a:r>
          </a:p>
        </p:txBody>
      </p:sp>
    </p:spTree>
    <p:custDataLst>
      <p:tags r:id="rId1"/>
    </p:custDataLst>
    <p:extLst>
      <p:ext uri="{BB962C8B-B14F-4D97-AF65-F5344CB8AC3E}">
        <p14:creationId xmlns:p14="http://schemas.microsoft.com/office/powerpoint/2010/main" val="337230188"/>
      </p:ext>
    </p:extLst>
  </p:cSld>
  <p:clrMapOvr>
    <a:masterClrMapping/>
  </p:clrMapOvr>
  <mc:AlternateContent xmlns:mc="http://schemas.openxmlformats.org/markup-compatibility/2006" xmlns:p14="http://schemas.microsoft.com/office/powerpoint/2010/main">
    <mc:Choice Requires="p14">
      <p:transition spd="slow" p14:dur="2000" advTm="7150"/>
    </mc:Choice>
    <mc:Fallback xmlns="">
      <p:transition spd="slow" advTm="71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Menu</a:t>
            </a:r>
          </a:p>
        </p:txBody>
      </p:sp>
      <p:grpSp>
        <p:nvGrpSpPr>
          <p:cNvPr id="11" name="Group 10">
            <a:extLst>
              <a:ext uri="{FF2B5EF4-FFF2-40B4-BE49-F238E27FC236}">
                <a16:creationId xmlns:a16="http://schemas.microsoft.com/office/drawing/2014/main" id="{9F296C47-1A2C-407A-AC29-F540DCBB2215}"/>
              </a:ext>
            </a:extLst>
          </p:cNvPr>
          <p:cNvGrpSpPr>
            <a:grpSpLocks noChangeAspect="1"/>
          </p:cNvGrpSpPr>
          <p:nvPr/>
        </p:nvGrpSpPr>
        <p:grpSpPr>
          <a:xfrm>
            <a:off x="2450557" y="2132486"/>
            <a:ext cx="7963949" cy="1891063"/>
            <a:chOff x="3032084" y="2797946"/>
            <a:chExt cx="7079066" cy="1680944"/>
          </a:xfrm>
        </p:grpSpPr>
        <p:grpSp>
          <p:nvGrpSpPr>
            <p:cNvPr id="10" name="Group 9">
              <a:extLst>
                <a:ext uri="{FF2B5EF4-FFF2-40B4-BE49-F238E27FC236}">
                  <a16:creationId xmlns:a16="http://schemas.microsoft.com/office/drawing/2014/main" id="{2F68CD3A-DCB9-44D8-9B59-1B0A8978DBB4}"/>
                </a:ext>
              </a:extLst>
            </p:cNvPr>
            <p:cNvGrpSpPr>
              <a:grpSpLocks noChangeAspect="1"/>
            </p:cNvGrpSpPr>
            <p:nvPr/>
          </p:nvGrpSpPr>
          <p:grpSpPr>
            <a:xfrm>
              <a:off x="3032084" y="2797946"/>
              <a:ext cx="6817799" cy="1680944"/>
              <a:chOff x="2980794" y="2797946"/>
              <a:chExt cx="6491663" cy="1600534"/>
            </a:xfrm>
          </p:grpSpPr>
          <p:grpSp>
            <p:nvGrpSpPr>
              <p:cNvPr id="9" name="Group 8">
                <a:extLst>
                  <a:ext uri="{FF2B5EF4-FFF2-40B4-BE49-F238E27FC236}">
                    <a16:creationId xmlns:a16="http://schemas.microsoft.com/office/drawing/2014/main" id="{490CDA24-AA20-4815-AD59-30C8F5965098}"/>
                  </a:ext>
                </a:extLst>
              </p:cNvPr>
              <p:cNvGrpSpPr/>
              <p:nvPr/>
            </p:nvGrpSpPr>
            <p:grpSpPr>
              <a:xfrm>
                <a:off x="2980794" y="2797946"/>
                <a:ext cx="6491663" cy="872352"/>
                <a:chOff x="2980794" y="2797946"/>
                <a:chExt cx="6491663" cy="87235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2980794" y="2797946"/>
                  <a:ext cx="6491663" cy="8723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p:cNvSpPr/>
                <p:nvPr/>
              </p:nvSpPr>
              <p:spPr>
                <a:xfrm>
                  <a:off x="3051582" y="3048000"/>
                  <a:ext cx="2254986" cy="56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dirty="0">
                    <a:solidFill>
                      <a:srgbClr val="FFFFFF"/>
                    </a:solidFill>
                  </a:endParaRPr>
                </a:p>
              </p:txBody>
            </p:sp>
          </p:grpSp>
          <p:sp>
            <p:nvSpPr>
              <p:cNvPr id="2" name="TextBox 1"/>
              <p:cNvSpPr txBox="1"/>
              <p:nvPr/>
            </p:nvSpPr>
            <p:spPr>
              <a:xfrm>
                <a:off x="2980794" y="3851446"/>
                <a:ext cx="2231136" cy="547034"/>
              </a:xfrm>
              <a:prstGeom prst="rect">
                <a:avLst/>
              </a:prstGeom>
              <a:noFill/>
            </p:spPr>
            <p:txBody>
              <a:bodyPr wrap="square" rtlCol="0">
                <a:spAutoFit/>
              </a:bodyPr>
              <a:lstStyle/>
              <a:p>
                <a:pPr algn="ctr"/>
                <a:r>
                  <a:rPr lang="en-US" b="1" dirty="0">
                    <a:ln w="12700">
                      <a:noFill/>
                    </a:ln>
                    <a:solidFill>
                      <a:srgbClr val="00B050"/>
                    </a:solidFill>
                  </a:rPr>
                  <a:t>Navigation </a:t>
                </a:r>
                <a:br>
                  <a:rPr lang="en-US" b="1" dirty="0">
                    <a:ln w="12700">
                      <a:noFill/>
                    </a:ln>
                    <a:solidFill>
                      <a:srgbClr val="00B050"/>
                    </a:solidFill>
                  </a:rPr>
                </a:br>
                <a:r>
                  <a:rPr lang="en-US" b="1" dirty="0">
                    <a:ln w="12700">
                      <a:noFill/>
                    </a:ln>
                    <a:solidFill>
                      <a:srgbClr val="00B050"/>
                    </a:solidFill>
                  </a:rPr>
                  <a:t>Buttons</a:t>
                </a:r>
              </a:p>
            </p:txBody>
          </p:sp>
        </p:grpSp>
        <p:sp>
          <p:nvSpPr>
            <p:cNvPr id="8" name="TextBox 7"/>
            <p:cNvSpPr txBox="1"/>
            <p:nvPr/>
          </p:nvSpPr>
          <p:spPr>
            <a:xfrm>
              <a:off x="7022146" y="3789950"/>
              <a:ext cx="3089004" cy="574516"/>
            </a:xfrm>
            <a:prstGeom prst="rect">
              <a:avLst/>
            </a:prstGeom>
            <a:noFill/>
          </p:spPr>
          <p:txBody>
            <a:bodyPr wrap="square" rtlCol="0">
              <a:spAutoFit/>
            </a:bodyPr>
            <a:lstStyle/>
            <a:p>
              <a:pPr algn="ct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grpSp>
      <p:sp>
        <p:nvSpPr>
          <p:cNvPr id="13" name="Slide Number Placeholder 3">
            <a:extLst>
              <a:ext uri="{FF2B5EF4-FFF2-40B4-BE49-F238E27FC236}">
                <a16:creationId xmlns:a16="http://schemas.microsoft.com/office/drawing/2014/main" id="{44BCEDBB-DA41-465B-8F55-70825280528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39</a:t>
            </a:fld>
            <a:endParaRPr lang="en-US" dirty="0"/>
          </a:p>
        </p:txBody>
      </p:sp>
      <p:sp>
        <p:nvSpPr>
          <p:cNvPr id="4" name="Rectangle 3">
            <a:extLst>
              <a:ext uri="{FF2B5EF4-FFF2-40B4-BE49-F238E27FC236}">
                <a16:creationId xmlns:a16="http://schemas.microsoft.com/office/drawing/2014/main" id="{DEC7240A-3016-84F1-6429-862D797DC378}"/>
              </a:ext>
            </a:extLst>
          </p:cNvPr>
          <p:cNvSpPr/>
          <p:nvPr/>
        </p:nvSpPr>
        <p:spPr>
          <a:xfrm>
            <a:off x="7344786" y="2427930"/>
            <a:ext cx="2775795" cy="6636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dirty="0">
              <a:solidFill>
                <a:srgbClr val="FFFFFF"/>
              </a:solidFill>
            </a:endParaRPr>
          </a:p>
        </p:txBody>
      </p:sp>
    </p:spTree>
    <p:custDataLst>
      <p:tags r:id="rId1"/>
    </p:custDataLst>
    <p:extLst>
      <p:ext uri="{BB962C8B-B14F-4D97-AF65-F5344CB8AC3E}">
        <p14:creationId xmlns:p14="http://schemas.microsoft.com/office/powerpoint/2010/main" val="3617623539"/>
      </p:ext>
    </p:extLst>
  </p:cSld>
  <p:clrMapOvr>
    <a:masterClrMapping/>
  </p:clrMapOvr>
  <p:transition spd="slow" advTm="1040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TA Interface</a:t>
            </a:r>
          </a:p>
        </p:txBody>
      </p:sp>
      <p:sp>
        <p:nvSpPr>
          <p:cNvPr id="4" name="TextBox 3">
            <a:extLst>
              <a:ext uri="{FF2B5EF4-FFF2-40B4-BE49-F238E27FC236}">
                <a16:creationId xmlns:a16="http://schemas.microsoft.com/office/drawing/2014/main" id="{FC3F8311-9620-9BEC-36A3-ABDF1E599C0B}"/>
              </a:ext>
            </a:extLst>
          </p:cNvPr>
          <p:cNvSpPr txBox="1"/>
          <p:nvPr/>
        </p:nvSpPr>
        <p:spPr>
          <a:xfrm>
            <a:off x="3048000" y="3246511"/>
            <a:ext cx="6096000" cy="369332"/>
          </a:xfrm>
          <a:prstGeom prst="rect">
            <a:avLst/>
          </a:prstGeom>
          <a:noFill/>
        </p:spPr>
        <p:txBody>
          <a:bodyPr wrap="square">
            <a:spAutoFit/>
          </a:bodyPr>
          <a:lstStyle/>
          <a:p>
            <a:pPr>
              <a:defRPr/>
            </a:pPr>
            <a:fld id="{8F1302BC-9423-4160-8A3E-D93B1F0A23E5}"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509174556"/>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spd="slow" advTm="1623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Context Menus</a:t>
            </a:r>
            <a:endParaRPr altLang="en-US" dirty="0"/>
          </a:p>
        </p:txBody>
      </p:sp>
      <p:sp>
        <p:nvSpPr>
          <p:cNvPr id="21" name="Rectangle 20"/>
          <p:cNvSpPr/>
          <p:nvPr/>
        </p:nvSpPr>
        <p:spPr>
          <a:xfrm>
            <a:off x="931304" y="2035417"/>
            <a:ext cx="5815711" cy="2215991"/>
          </a:xfrm>
          <a:prstGeom prst="rect">
            <a:avLst/>
          </a:prstGeom>
        </p:spPr>
        <p:txBody>
          <a:bodyPr wrap="square">
            <a:spAutoFit/>
          </a:bodyPr>
          <a:lstStyle/>
          <a:p>
            <a:pPr>
              <a:spcBef>
                <a:spcPts val="600"/>
              </a:spcBef>
              <a:buClr>
                <a:srgbClr val="FFFFFF">
                  <a:lumMod val="65000"/>
                </a:srgbClr>
              </a:buClr>
              <a:defRPr/>
            </a:pPr>
            <a:r>
              <a:rPr lang="en-US" sz="2400" b="1" dirty="0">
                <a:solidFill>
                  <a:srgbClr val="505A08"/>
                </a:solidFill>
                <a:ea typeface="Arial" pitchFamily="34" charset="0"/>
                <a:cs typeface="Arial" pitchFamily="34" charset="0"/>
              </a:rPr>
              <a:t>Context menus allow students to:</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Mark items for review</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View item tutorials</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Access additional features depending </a:t>
            </a:r>
            <a:br>
              <a:rPr lang="en-US" sz="2400" dirty="0">
                <a:solidFill>
                  <a:srgbClr val="505A08"/>
                </a:solidFill>
                <a:ea typeface="+mn-ea"/>
                <a:cs typeface="Arial" charset="0"/>
              </a:rPr>
            </a:br>
            <a:r>
              <a:rPr lang="en-US" sz="2400" dirty="0">
                <a:solidFill>
                  <a:srgbClr val="505A08"/>
                </a:solidFill>
                <a:ea typeface="+mn-ea"/>
                <a:cs typeface="Arial" charset="0"/>
              </a:rPr>
              <a:t>on test settings and item types</a:t>
            </a:r>
          </a:p>
          <a:p>
            <a:pPr marL="292100" lvl="1" indent="-292100" fontAlgn="auto">
              <a:spcBef>
                <a:spcPts val="0"/>
              </a:spcBef>
              <a:spcAft>
                <a:spcPts val="0"/>
              </a:spcAft>
              <a:buClr>
                <a:srgbClr val="FFFFFF">
                  <a:lumMod val="65000"/>
                </a:srgbClr>
              </a:buClr>
              <a:buFont typeface="Wingdings" pitchFamily="2" charset="2"/>
              <a:buChar char="§"/>
              <a:defRPr/>
            </a:pPr>
            <a:endParaRPr lang="en-US" dirty="0">
              <a:solidFill>
                <a:srgbClr val="4E76A0">
                  <a:lumMod val="75000"/>
                </a:srgbClr>
              </a:solidFill>
              <a:latin typeface="Arial"/>
              <a:ea typeface="+mn-ea"/>
              <a:cs typeface="Arial" charset="0"/>
            </a:endParaRPr>
          </a:p>
        </p:txBody>
      </p:sp>
      <p:grpSp>
        <p:nvGrpSpPr>
          <p:cNvPr id="3" name="Group 2">
            <a:extLst>
              <a:ext uri="{FF2B5EF4-FFF2-40B4-BE49-F238E27FC236}">
                <a16:creationId xmlns:a16="http://schemas.microsoft.com/office/drawing/2014/main" id="{A2C24026-1384-4428-84D7-DD7CFF9198C1}"/>
              </a:ext>
            </a:extLst>
          </p:cNvPr>
          <p:cNvGrpSpPr>
            <a:grpSpLocks noChangeAspect="1"/>
          </p:cNvGrpSpPr>
          <p:nvPr/>
        </p:nvGrpSpPr>
        <p:grpSpPr>
          <a:xfrm>
            <a:off x="6747015" y="1845145"/>
            <a:ext cx="3833535" cy="2498597"/>
            <a:chOff x="7433824" y="1963420"/>
            <a:chExt cx="2599339" cy="1694180"/>
          </a:xfrm>
        </p:grpSpPr>
        <p:pic>
          <p:nvPicPr>
            <p:cNvPr id="7" name="Picture 6"/>
            <p:cNvPicPr/>
            <p:nvPr/>
          </p:nvPicPr>
          <p:blipFill>
            <a:blip r:embed="rId4">
              <a:extLst>
                <a:ext uri="{28A0092B-C50C-407E-A947-70E740481C1C}">
                  <a14:useLocalDpi xmlns:a14="http://schemas.microsoft.com/office/drawing/2010/main" val="0"/>
                </a:ext>
              </a:extLst>
            </a:blip>
            <a:srcRect/>
            <a:stretch/>
          </p:blipFill>
          <p:spPr>
            <a:xfrm>
              <a:off x="8102437" y="1963420"/>
              <a:ext cx="1930726" cy="16941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ight Arrow 8"/>
            <p:cNvSpPr/>
            <p:nvPr/>
          </p:nvSpPr>
          <p:spPr>
            <a:xfrm>
              <a:off x="7433824" y="2020850"/>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1" name="Slide Number Placeholder 3">
            <a:extLst>
              <a:ext uri="{FF2B5EF4-FFF2-40B4-BE49-F238E27FC236}">
                <a16:creationId xmlns:a16="http://schemas.microsoft.com/office/drawing/2014/main" id="{2363639D-1DF5-420E-BB3D-6C10133BBCE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40</a:t>
            </a:fld>
            <a:endParaRPr lang="en-US" dirty="0"/>
          </a:p>
        </p:txBody>
      </p:sp>
    </p:spTree>
    <p:custDataLst>
      <p:tags r:id="rId1"/>
    </p:custDataLst>
    <p:extLst>
      <p:ext uri="{BB962C8B-B14F-4D97-AF65-F5344CB8AC3E}">
        <p14:creationId xmlns:p14="http://schemas.microsoft.com/office/powerpoint/2010/main" val="1613945084"/>
      </p:ext>
    </p:extLst>
  </p:cSld>
  <p:clrMapOvr>
    <a:masterClrMapping/>
  </p:clrMapOvr>
  <p:transition spd="slow" advTm="7676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grpSp>
        <p:nvGrpSpPr>
          <p:cNvPr id="4" name="Group 3">
            <a:extLst>
              <a:ext uri="{FF2B5EF4-FFF2-40B4-BE49-F238E27FC236}">
                <a16:creationId xmlns:a16="http://schemas.microsoft.com/office/drawing/2014/main" id="{343708B5-1922-405A-BCE7-55A78A7E987F}"/>
              </a:ext>
            </a:extLst>
          </p:cNvPr>
          <p:cNvGrpSpPr>
            <a:grpSpLocks noChangeAspect="1"/>
          </p:cNvGrpSpPr>
          <p:nvPr/>
        </p:nvGrpSpPr>
        <p:grpSpPr>
          <a:xfrm>
            <a:off x="2664074" y="1931612"/>
            <a:ext cx="6495846" cy="2994776"/>
            <a:chOff x="3163316" y="2253332"/>
            <a:chExt cx="6044184" cy="2786547"/>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163316" y="2253332"/>
              <a:ext cx="6044184" cy="2786547"/>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sp>
          <p:nvSpPr>
            <p:cNvPr id="6" name="Right Arrow 5"/>
            <p:cNvSpPr/>
            <p:nvPr/>
          </p:nvSpPr>
          <p:spPr>
            <a:xfrm rot="10800000">
              <a:off x="8406690" y="2451944"/>
              <a:ext cx="728098" cy="297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0" name="Slide Number Placeholder 3">
            <a:extLst>
              <a:ext uri="{FF2B5EF4-FFF2-40B4-BE49-F238E27FC236}">
                <a16:creationId xmlns:a16="http://schemas.microsoft.com/office/drawing/2014/main" id="{C33A3B08-BC2A-4099-9C86-97F04ABD68C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3076656348"/>
      </p:ext>
    </p:extLst>
  </p:cSld>
  <p:clrMapOvr>
    <a:masterClrMapping/>
  </p:clrMapOvr>
  <p:transition spd="slow" advTm="1976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E4AC-13CF-4BF1-BA37-400C2439CC4F}"/>
              </a:ext>
            </a:extLst>
          </p:cNvPr>
          <p:cNvSpPr>
            <a:spLocks noGrp="1"/>
          </p:cNvSpPr>
          <p:nvPr>
            <p:ph type="title"/>
          </p:nvPr>
        </p:nvSpPr>
        <p:spPr/>
        <p:txBody>
          <a:bodyPr/>
          <a:lstStyle/>
          <a:p>
            <a:r>
              <a:rPr lang="en-US" dirty="0"/>
              <a:t>Test Items</a:t>
            </a:r>
          </a:p>
        </p:txBody>
      </p:sp>
    </p:spTree>
    <p:custDataLst>
      <p:tags r:id="rId1"/>
    </p:custDataLst>
    <p:extLst>
      <p:ext uri="{BB962C8B-B14F-4D97-AF65-F5344CB8AC3E}">
        <p14:creationId xmlns:p14="http://schemas.microsoft.com/office/powerpoint/2010/main" val="2300963753"/>
      </p:ext>
    </p:extLst>
  </p:cSld>
  <p:clrMapOvr>
    <a:masterClrMapping/>
  </p:clrMapOvr>
  <mc:AlternateContent xmlns:mc="http://schemas.openxmlformats.org/markup-compatibility/2006" xmlns:p14="http://schemas.microsoft.com/office/powerpoint/2010/main">
    <mc:Choice Requires="p14">
      <p:transition spd="slow" p14:dur="2000" advTm="6220"/>
    </mc:Choice>
    <mc:Fallback xmlns="">
      <p:transition spd="slow" advTm="622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296370" y="1694905"/>
            <a:ext cx="4664423" cy="32080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Items: Examples</a:t>
            </a:r>
          </a:p>
        </p:txBody>
      </p:sp>
      <p:sp>
        <p:nvSpPr>
          <p:cNvPr id="6" name="Slide Number Placeholder 3">
            <a:extLst>
              <a:ext uri="{FF2B5EF4-FFF2-40B4-BE49-F238E27FC236}">
                <a16:creationId xmlns:a16="http://schemas.microsoft.com/office/drawing/2014/main" id="{F4D21FD5-0CD4-4B9F-99CB-2333C912CD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43</a:t>
            </a:fld>
            <a:endParaRPr lang="en-US" dirty="0"/>
          </a:p>
        </p:txBody>
      </p:sp>
      <p:pic>
        <p:nvPicPr>
          <p:cNvPr id="8" name="Picture 7">
            <a:extLst>
              <a:ext uri="{FF2B5EF4-FFF2-40B4-BE49-F238E27FC236}">
                <a16:creationId xmlns:a16="http://schemas.microsoft.com/office/drawing/2014/main" id="{8C9A3CE9-777B-8645-1AA9-8B2E06243C89}"/>
              </a:ext>
            </a:extLst>
          </p:cNvPr>
          <p:cNvPicPr>
            <a:picLocks noChangeAspect="1"/>
          </p:cNvPicPr>
          <p:nvPr/>
        </p:nvPicPr>
        <p:blipFill>
          <a:blip r:embed="rId5"/>
          <a:stretch>
            <a:fillRect/>
          </a:stretch>
        </p:blipFill>
        <p:spPr>
          <a:xfrm>
            <a:off x="1012416" y="2206026"/>
            <a:ext cx="4813547" cy="26163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0" name="TextBox 9">
            <a:extLst>
              <a:ext uri="{FF2B5EF4-FFF2-40B4-BE49-F238E27FC236}">
                <a16:creationId xmlns:a16="http://schemas.microsoft.com/office/drawing/2014/main" id="{E2382B2D-7A80-F8AF-5CC3-9F5B79746FE2}"/>
              </a:ext>
            </a:extLst>
          </p:cNvPr>
          <p:cNvSpPr txBox="1"/>
          <p:nvPr/>
        </p:nvSpPr>
        <p:spPr>
          <a:xfrm>
            <a:off x="2098765" y="1694905"/>
            <a:ext cx="6096000" cy="369332"/>
          </a:xfrm>
          <a:prstGeom prst="rect">
            <a:avLst/>
          </a:prstGeom>
          <a:noFill/>
        </p:spPr>
        <p:txBody>
          <a:bodyPr wrap="square">
            <a:spAutoFit/>
          </a:bodyPr>
          <a:lstStyle/>
          <a:p>
            <a:r>
              <a:rPr lang="en-US" b="1" dirty="0">
                <a:solidFill>
                  <a:srgbClr val="62673E"/>
                </a:solidFill>
              </a:rPr>
              <a:t>Selected-Response Item</a:t>
            </a:r>
          </a:p>
        </p:txBody>
      </p:sp>
      <p:sp>
        <p:nvSpPr>
          <p:cNvPr id="12" name="TextBox 11">
            <a:extLst>
              <a:ext uri="{FF2B5EF4-FFF2-40B4-BE49-F238E27FC236}">
                <a16:creationId xmlns:a16="http://schemas.microsoft.com/office/drawing/2014/main" id="{82BC44DE-1783-EE04-A7EA-8EE9B9626062}"/>
              </a:ext>
            </a:extLst>
          </p:cNvPr>
          <p:cNvSpPr txBox="1"/>
          <p:nvPr/>
        </p:nvSpPr>
        <p:spPr>
          <a:xfrm>
            <a:off x="7707086" y="1210151"/>
            <a:ext cx="6096000" cy="369332"/>
          </a:xfrm>
          <a:prstGeom prst="rect">
            <a:avLst/>
          </a:prstGeom>
          <a:noFill/>
        </p:spPr>
        <p:txBody>
          <a:bodyPr wrap="square">
            <a:spAutoFit/>
          </a:bodyPr>
          <a:lstStyle/>
          <a:p>
            <a:r>
              <a:rPr lang="en-US" b="1" dirty="0">
                <a:solidFill>
                  <a:srgbClr val="62673E"/>
                </a:solidFill>
              </a:rPr>
              <a:t>Interactive Item</a:t>
            </a:r>
          </a:p>
        </p:txBody>
      </p:sp>
    </p:spTree>
    <p:custDataLst>
      <p:tags r:id="rId1"/>
    </p:custDataLst>
    <p:extLst>
      <p:ext uri="{BB962C8B-B14F-4D97-AF65-F5344CB8AC3E}">
        <p14:creationId xmlns:p14="http://schemas.microsoft.com/office/powerpoint/2010/main" val="3838775781"/>
      </p:ext>
    </p:extLst>
  </p:cSld>
  <p:clrMapOvr>
    <a:masterClrMapping/>
  </p:clrMapOvr>
  <p:transition spd="slow" advTm="6479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 Items for Review</a:t>
            </a:r>
          </a:p>
        </p:txBody>
      </p:sp>
      <p:pic>
        <p:nvPicPr>
          <p:cNvPr id="14" name="Picture 13"/>
          <p:cNvPicPr>
            <a:picLocks noChangeAspect="1"/>
          </p:cNvPicPr>
          <p:nvPr/>
        </p:nvPicPr>
        <p:blipFill rotWithShape="1">
          <a:blip r:embed="rId4"/>
          <a:srcRect l="44310" t="19985" r="53651" b="74277"/>
          <a:stretch/>
        </p:blipFill>
        <p:spPr>
          <a:xfrm>
            <a:off x="7270750" y="2807208"/>
            <a:ext cx="120651" cy="211894"/>
          </a:xfrm>
          <a:prstGeom prst="rect">
            <a:avLst/>
          </a:prstGeom>
          <a:ln>
            <a:noFill/>
          </a:ln>
          <a:effectLst/>
        </p:spPr>
      </p:pic>
      <p:pic>
        <p:nvPicPr>
          <p:cNvPr id="10" name="Picture 9">
            <a:extLst>
              <a:ext uri="{FF2B5EF4-FFF2-40B4-BE49-F238E27FC236}">
                <a16:creationId xmlns:a16="http://schemas.microsoft.com/office/drawing/2014/main" id="{7D6B3CD1-0C47-4435-A4CB-36ABE4C69C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6308" y="2389598"/>
            <a:ext cx="2579704" cy="22549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Slide Number Placeholder 3">
            <a:extLst>
              <a:ext uri="{FF2B5EF4-FFF2-40B4-BE49-F238E27FC236}">
                <a16:creationId xmlns:a16="http://schemas.microsoft.com/office/drawing/2014/main" id="{131A9769-6983-4559-A205-57E30A92312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44</a:t>
            </a:fld>
            <a:endParaRPr lang="en-US" dirty="0"/>
          </a:p>
        </p:txBody>
      </p:sp>
      <p:sp>
        <p:nvSpPr>
          <p:cNvPr id="2" name="Right Arrow 8">
            <a:extLst>
              <a:ext uri="{FF2B5EF4-FFF2-40B4-BE49-F238E27FC236}">
                <a16:creationId xmlns:a16="http://schemas.microsoft.com/office/drawing/2014/main" id="{6B75A754-63D5-1BAF-CD57-054504570883}"/>
              </a:ext>
            </a:extLst>
          </p:cNvPr>
          <p:cNvSpPr/>
          <p:nvPr/>
        </p:nvSpPr>
        <p:spPr>
          <a:xfrm>
            <a:off x="633597" y="3204238"/>
            <a:ext cx="1240870" cy="449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9" name="Picture 8">
            <a:extLst>
              <a:ext uri="{FF2B5EF4-FFF2-40B4-BE49-F238E27FC236}">
                <a16:creationId xmlns:a16="http://schemas.microsoft.com/office/drawing/2014/main" id="{9F7BE6DF-D38B-9763-49C3-D0BD4FEA90B0}"/>
              </a:ext>
            </a:extLst>
          </p:cNvPr>
          <p:cNvPicPr>
            <a:picLocks noChangeAspect="1"/>
          </p:cNvPicPr>
          <p:nvPr/>
        </p:nvPicPr>
        <p:blipFill>
          <a:blip r:embed="rId6"/>
          <a:stretch>
            <a:fillRect/>
          </a:stretch>
        </p:blipFill>
        <p:spPr>
          <a:xfrm>
            <a:off x="5036077" y="1074958"/>
            <a:ext cx="5683542" cy="22353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1" name="Rectangle: Rounded Corners 10">
            <a:extLst>
              <a:ext uri="{FF2B5EF4-FFF2-40B4-BE49-F238E27FC236}">
                <a16:creationId xmlns:a16="http://schemas.microsoft.com/office/drawing/2014/main" id="{AA1221F5-B8F8-F1FE-1F51-AE120B3847CE}"/>
              </a:ext>
            </a:extLst>
          </p:cNvPr>
          <p:cNvSpPr/>
          <p:nvPr/>
        </p:nvSpPr>
        <p:spPr>
          <a:xfrm>
            <a:off x="5111931" y="2027152"/>
            <a:ext cx="400595" cy="3309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30D5857D-28F4-FA34-8030-057B321D3A2D}"/>
              </a:ext>
            </a:extLst>
          </p:cNvPr>
          <p:cNvPicPr>
            <a:picLocks noChangeAspect="1"/>
          </p:cNvPicPr>
          <p:nvPr/>
        </p:nvPicPr>
        <p:blipFill>
          <a:blip r:embed="rId7"/>
          <a:stretch>
            <a:fillRect/>
          </a:stretch>
        </p:blipFill>
        <p:spPr>
          <a:xfrm>
            <a:off x="4985958" y="3736113"/>
            <a:ext cx="5783779" cy="15761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0" name="Rectangle: Rounded Corners 19">
            <a:extLst>
              <a:ext uri="{FF2B5EF4-FFF2-40B4-BE49-F238E27FC236}">
                <a16:creationId xmlns:a16="http://schemas.microsoft.com/office/drawing/2014/main" id="{A07906D3-24A2-D655-078D-83F3121EEAA1}"/>
              </a:ext>
            </a:extLst>
          </p:cNvPr>
          <p:cNvSpPr/>
          <p:nvPr/>
        </p:nvSpPr>
        <p:spPr>
          <a:xfrm>
            <a:off x="5734033" y="4572000"/>
            <a:ext cx="675476" cy="2830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207776819"/>
      </p:ext>
    </p:extLst>
  </p:cSld>
  <p:clrMapOvr>
    <a:masterClrMapping/>
  </p:clrMapOvr>
  <p:transition spd="slow" advTm="1692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0956" y="1055733"/>
            <a:ext cx="11201479" cy="3732737"/>
          </a:xfrm>
        </p:spPr>
        <p:txBody>
          <a:bodyPr/>
          <a:lstStyle/>
          <a:p>
            <a:pPr marL="342900" indent="-342900">
              <a:buFont typeface="Arial" panose="020B0604020202020204" pitchFamily="34" charset="0"/>
              <a:buChar char="•"/>
            </a:pPr>
            <a:r>
              <a:rPr lang="en-US" dirty="0">
                <a:solidFill>
                  <a:srgbClr val="505A08"/>
                </a:solidFill>
              </a:rPr>
              <a:t>Many test items contain audio clips. </a:t>
            </a:r>
          </a:p>
          <a:p>
            <a:pPr marL="342900" indent="-342900">
              <a:buFont typeface="Arial" panose="020B0604020202020204" pitchFamily="34" charset="0"/>
              <a:buChar char="•"/>
            </a:pPr>
            <a:r>
              <a:rPr lang="en-US" dirty="0">
                <a:solidFill>
                  <a:srgbClr val="505A08"/>
                </a:solidFill>
              </a:rPr>
              <a:t>Audio will automatically play once the page with the item or stimulus loads. </a:t>
            </a:r>
          </a:p>
          <a:p>
            <a:pPr marL="342900" indent="-342900">
              <a:buFont typeface="Arial" panose="020B0604020202020204" pitchFamily="34" charset="0"/>
              <a:buChar char="•"/>
            </a:pPr>
            <a:r>
              <a:rPr lang="en-US" dirty="0">
                <a:solidFill>
                  <a:srgbClr val="505A08"/>
                </a:solidFill>
              </a:rPr>
              <a:t>Students can pause or replay audio by clicking the corresponding button.</a:t>
            </a:r>
          </a:p>
          <a:p>
            <a:pPr marL="342900" indent="-342900">
              <a:buFont typeface="Arial" panose="020B0604020202020204" pitchFamily="34" charset="0"/>
              <a:buChar char="•"/>
            </a:pPr>
            <a:r>
              <a:rPr lang="en-US" dirty="0">
                <a:solidFill>
                  <a:srgbClr val="505A08"/>
                </a:solidFill>
              </a:rPr>
              <a:t>Only one audio clip can play at a time. </a:t>
            </a:r>
          </a:p>
          <a:p>
            <a:endParaRPr lang="en-US" dirty="0"/>
          </a:p>
          <a:p>
            <a:endParaRPr lang="en-US" dirty="0"/>
          </a:p>
        </p:txBody>
      </p:sp>
      <p:sp>
        <p:nvSpPr>
          <p:cNvPr id="2" name="Title 1"/>
          <p:cNvSpPr>
            <a:spLocks noGrp="1"/>
          </p:cNvSpPr>
          <p:nvPr>
            <p:ph type="title"/>
          </p:nvPr>
        </p:nvSpPr>
        <p:spPr/>
        <p:txBody>
          <a:bodyPr/>
          <a:lstStyle/>
          <a:p>
            <a:r>
              <a:rPr lang="en-US" dirty="0"/>
              <a:t>Test Items with Audio</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68"/>
          <a:stretch/>
        </p:blipFill>
        <p:spPr bwMode="auto">
          <a:xfrm>
            <a:off x="3796202" y="3848778"/>
            <a:ext cx="4972050" cy="601183"/>
          </a:xfrm>
          <a:prstGeom prst="rect">
            <a:avLst/>
          </a:prstGeom>
          <a:ln w="9525">
            <a:solidFill>
              <a:schemeClr val="bg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3">
            <a:extLst>
              <a:ext uri="{FF2B5EF4-FFF2-40B4-BE49-F238E27FC236}">
                <a16:creationId xmlns:a16="http://schemas.microsoft.com/office/drawing/2014/main" id="{F9818FCC-63B8-4F4F-AADA-4019A1F30D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458025680"/>
      </p:ext>
    </p:extLst>
  </p:cSld>
  <p:clrMapOvr>
    <a:masterClrMapping/>
  </p:clrMapOvr>
  <p:transition spd="slow" advTm="2543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505A08"/>
                </a:solidFill>
              </a:rPr>
              <a:t>The process for recording a speaking response mirrors the steps the student takes during the microphone check process.</a:t>
            </a:r>
          </a:p>
          <a:p>
            <a:endParaRPr lang="en-US" dirty="0"/>
          </a:p>
          <a:p>
            <a:endParaRPr lang="en-US" dirty="0"/>
          </a:p>
        </p:txBody>
      </p:sp>
      <p:sp>
        <p:nvSpPr>
          <p:cNvPr id="3" name="Title 2"/>
          <p:cNvSpPr>
            <a:spLocks noGrp="1"/>
          </p:cNvSpPr>
          <p:nvPr>
            <p:ph type="title"/>
          </p:nvPr>
        </p:nvSpPr>
        <p:spPr/>
        <p:txBody>
          <a:bodyPr/>
          <a:lstStyle/>
          <a:p>
            <a:r>
              <a:rPr lang="en-US" dirty="0"/>
              <a:t>Speaking Items	</a:t>
            </a:r>
          </a:p>
        </p:txBody>
      </p:sp>
      <p:grpSp>
        <p:nvGrpSpPr>
          <p:cNvPr id="6" name="Group 5">
            <a:extLst>
              <a:ext uri="{FF2B5EF4-FFF2-40B4-BE49-F238E27FC236}">
                <a16:creationId xmlns:a16="http://schemas.microsoft.com/office/drawing/2014/main" id="{5D02AF42-A56A-481E-A059-0871C2C70423}"/>
              </a:ext>
            </a:extLst>
          </p:cNvPr>
          <p:cNvGrpSpPr/>
          <p:nvPr/>
        </p:nvGrpSpPr>
        <p:grpSpPr>
          <a:xfrm>
            <a:off x="1599413" y="2883408"/>
            <a:ext cx="7946924" cy="2123658"/>
            <a:chOff x="1501877" y="3200400"/>
            <a:chExt cx="7946924" cy="2123658"/>
          </a:xfrm>
        </p:grpSpPr>
        <p:sp>
          <p:nvSpPr>
            <p:cNvPr id="5" name="TextBox 4"/>
            <p:cNvSpPr txBox="1"/>
            <p:nvPr/>
          </p:nvSpPr>
          <p:spPr>
            <a:xfrm>
              <a:off x="1501877" y="3200400"/>
              <a:ext cx="6477000" cy="2123658"/>
            </a:xfrm>
            <a:prstGeom prst="rect">
              <a:avLst/>
            </a:prstGeom>
            <a:noFill/>
          </p:spPr>
          <p:txBody>
            <a:bodyPr wrap="square" rtlCol="0">
              <a:spAutoFit/>
            </a:bodyPr>
            <a:lstStyle/>
            <a:p>
              <a:pPr marL="285750" indent="-285750">
                <a:buFont typeface="Arial" pitchFamily="34" charset="0"/>
                <a:buChar char="•"/>
              </a:pPr>
              <a:r>
                <a:rPr lang="en-US" sz="2200" dirty="0">
                  <a:solidFill>
                    <a:srgbClr val="505A08"/>
                  </a:solidFill>
                  <a:ea typeface="+mn-ea"/>
                  <a:cs typeface="Arial" charset="0"/>
                </a:rPr>
                <a:t>Press the microphone to start recording.</a:t>
              </a:r>
            </a:p>
            <a:p>
              <a:pPr marL="285750" indent="-285750">
                <a:buFont typeface="Arial" pitchFamily="34" charset="0"/>
                <a:buChar char="•"/>
              </a:pPr>
              <a:r>
                <a:rPr lang="en-US" sz="2200" dirty="0">
                  <a:solidFill>
                    <a:srgbClr val="505A08"/>
                  </a:solidFill>
                  <a:ea typeface="+mn-ea"/>
                  <a:cs typeface="Arial" charset="0"/>
                </a:rPr>
                <a:t>Click the stop button when finished speaking.</a:t>
              </a:r>
            </a:p>
            <a:p>
              <a:pPr marL="285750" indent="-285750">
                <a:buFont typeface="Arial" pitchFamily="34" charset="0"/>
                <a:buChar char="•"/>
              </a:pPr>
              <a:r>
                <a:rPr lang="en-US" sz="2200" dirty="0">
                  <a:solidFill>
                    <a:srgbClr val="505A08"/>
                  </a:solidFill>
                  <a:ea typeface="+mn-ea"/>
                  <a:cs typeface="Arial" charset="0"/>
                </a:rPr>
                <a:t>Click the green play button to listen to the response.</a:t>
              </a:r>
            </a:p>
            <a:p>
              <a:pPr marL="285750" indent="-285750">
                <a:buFont typeface="Arial" pitchFamily="34" charset="0"/>
                <a:buChar char="•"/>
              </a:pPr>
              <a:r>
                <a:rPr lang="en-US" sz="2200" dirty="0">
                  <a:solidFill>
                    <a:srgbClr val="505A08"/>
                  </a:solidFill>
                  <a:ea typeface="+mn-ea"/>
                  <a:cs typeface="Arial" charset="0"/>
                </a:rPr>
                <a:t>If needed, click the microphone again to re-record the speaking response.</a:t>
              </a:r>
            </a:p>
          </p:txBody>
        </p:sp>
        <p:pic>
          <p:nvPicPr>
            <p:cNvPr id="7173" name="Picture 5" descr="C:\Users\dcassiday\Downloads\screenshot-sat24.cloud2.tds.airast.org 2016-08-31 12-4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8330" y="3200400"/>
              <a:ext cx="1010471" cy="2047188"/>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9" name="Slide Number Placeholder 3">
            <a:extLst>
              <a:ext uri="{FF2B5EF4-FFF2-40B4-BE49-F238E27FC236}">
                <a16:creationId xmlns:a16="http://schemas.microsoft.com/office/drawing/2014/main" id="{B2ED3718-AEF2-41DA-985B-2528858B10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46</a:t>
            </a:fld>
            <a:endParaRPr lang="en-US" dirty="0"/>
          </a:p>
        </p:txBody>
      </p:sp>
    </p:spTree>
    <p:custDataLst>
      <p:tags r:id="rId1"/>
    </p:custDataLst>
    <p:extLst>
      <p:ext uri="{BB962C8B-B14F-4D97-AF65-F5344CB8AC3E}">
        <p14:creationId xmlns:p14="http://schemas.microsoft.com/office/powerpoint/2010/main" val="800974468"/>
      </p:ext>
    </p:extLst>
  </p:cSld>
  <p:clrMapOvr>
    <a:masterClrMapping/>
  </p:clrMapOvr>
  <p:transition spd="slow" advTm="395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custDataLst>
      <p:tags r:id="rId1"/>
    </p:custDataLst>
    <p:extLst>
      <p:ext uri="{BB962C8B-B14F-4D97-AF65-F5344CB8AC3E}">
        <p14:creationId xmlns:p14="http://schemas.microsoft.com/office/powerpoint/2010/main" val="1461826168"/>
      </p:ext>
    </p:extLst>
  </p:cSld>
  <p:clrMapOvr>
    <a:masterClrMapping/>
  </p:clrMapOvr>
  <mc:AlternateContent xmlns:mc="http://schemas.openxmlformats.org/markup-compatibility/2006" xmlns:p14="http://schemas.microsoft.com/office/powerpoint/2010/main">
    <mc:Choice Requires="p14">
      <p:transition spd="slow" p14:dur="2000" advTm="9370"/>
    </mc:Choice>
    <mc:Fallback xmlns="">
      <p:transition spd="slow" advTm="937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48</a:t>
            </a:fld>
            <a:endParaRPr lang="en-US" dirty="0"/>
          </a:p>
        </p:txBody>
      </p:sp>
      <p:pic>
        <p:nvPicPr>
          <p:cNvPr id="9" name="Picture 8">
            <a:extLst>
              <a:ext uri="{FF2B5EF4-FFF2-40B4-BE49-F238E27FC236}">
                <a16:creationId xmlns:a16="http://schemas.microsoft.com/office/drawing/2014/main" id="{24AD1430-E475-26B7-6FCA-805C3E5900E6}"/>
              </a:ext>
            </a:extLst>
          </p:cNvPr>
          <p:cNvPicPr>
            <a:picLocks noChangeAspect="1"/>
          </p:cNvPicPr>
          <p:nvPr/>
        </p:nvPicPr>
        <p:blipFill>
          <a:blip r:embed="rId4"/>
          <a:stretch>
            <a:fillRect/>
          </a:stretch>
        </p:blipFill>
        <p:spPr>
          <a:xfrm>
            <a:off x="3254229" y="1777163"/>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3BF0F346-D767-3100-6997-F47AE2AF3EE1}"/>
              </a:ext>
            </a:extLst>
          </p:cNvPr>
          <p:cNvSpPr/>
          <p:nvPr/>
        </p:nvSpPr>
        <p:spPr>
          <a:xfrm>
            <a:off x="3352801" y="3091829"/>
            <a:ext cx="5390606" cy="17388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7434775"/>
      </p:ext>
    </p:extLst>
  </p:cSld>
  <p:clrMapOvr>
    <a:masterClrMapping/>
  </p:clrMapOvr>
  <p:transition spd="slow" advTm="5495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3B009-4DC8-D2B1-F426-C1FCBEEBB38F}"/>
              </a:ext>
            </a:extLst>
          </p:cNvPr>
          <p:cNvPicPr>
            <a:picLocks noChangeAspect="1"/>
          </p:cNvPicPr>
          <p:nvPr/>
        </p:nvPicPr>
        <p:blipFill>
          <a:blip r:embed="rId4"/>
          <a:stretch>
            <a:fillRect/>
          </a:stretch>
        </p:blipFill>
        <p:spPr>
          <a:xfrm>
            <a:off x="3247878" y="2146484"/>
            <a:ext cx="5696243" cy="213371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9702" name="Title 1"/>
          <p:cNvSpPr>
            <a:spLocks noGrp="1"/>
          </p:cNvSpPr>
          <p:nvPr>
            <p:ph type="title"/>
          </p:nvPr>
        </p:nvSpPr>
        <p:spPr/>
        <p:txBody>
          <a:bodyPr/>
          <a:lstStyle/>
          <a:p>
            <a:r>
              <a:rPr lang="en-US" altLang="en-US" dirty="0"/>
              <a:t>Pin Student</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49</a:t>
            </a:fld>
            <a:endParaRPr lang="en-US" dirty="0"/>
          </a:p>
        </p:txBody>
      </p:sp>
      <p:sp>
        <p:nvSpPr>
          <p:cNvPr id="4" name="Rectangle: Rounded Corners 3">
            <a:extLst>
              <a:ext uri="{FF2B5EF4-FFF2-40B4-BE49-F238E27FC236}">
                <a16:creationId xmlns:a16="http://schemas.microsoft.com/office/drawing/2014/main" id="{3BF0F346-D767-3100-6997-F47AE2AF3EE1}"/>
              </a:ext>
            </a:extLst>
          </p:cNvPr>
          <p:cNvSpPr/>
          <p:nvPr/>
        </p:nvSpPr>
        <p:spPr>
          <a:xfrm>
            <a:off x="3335381" y="3239874"/>
            <a:ext cx="531225" cy="1828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Rounded Corners 5">
            <a:extLst>
              <a:ext uri="{FF2B5EF4-FFF2-40B4-BE49-F238E27FC236}">
                <a16:creationId xmlns:a16="http://schemas.microsoft.com/office/drawing/2014/main" id="{32445BBD-DA2F-E227-30D3-12892CD1BA71}"/>
              </a:ext>
            </a:extLst>
          </p:cNvPr>
          <p:cNvSpPr/>
          <p:nvPr/>
        </p:nvSpPr>
        <p:spPr>
          <a:xfrm>
            <a:off x="8029303" y="3736296"/>
            <a:ext cx="248352" cy="2435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8" name="Arrow: Left 7">
            <a:extLst>
              <a:ext uri="{FF2B5EF4-FFF2-40B4-BE49-F238E27FC236}">
                <a16:creationId xmlns:a16="http://schemas.microsoft.com/office/drawing/2014/main" id="{F2E17371-14C6-9950-FAF6-92847DB0CBA9}"/>
              </a:ext>
            </a:extLst>
          </p:cNvPr>
          <p:cNvSpPr/>
          <p:nvPr/>
        </p:nvSpPr>
        <p:spPr>
          <a:xfrm>
            <a:off x="8399919" y="3643228"/>
            <a:ext cx="774060"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bg1"/>
                </a:solidFill>
              </a:rPr>
              <a:t>Unpin student</a:t>
            </a:r>
          </a:p>
        </p:txBody>
      </p:sp>
    </p:spTree>
    <p:custDataLst>
      <p:tags r:id="rId1"/>
    </p:custDataLst>
    <p:extLst>
      <p:ext uri="{BB962C8B-B14F-4D97-AF65-F5344CB8AC3E}">
        <p14:creationId xmlns:p14="http://schemas.microsoft.com/office/powerpoint/2010/main" val="3671186722"/>
      </p:ext>
    </p:extLst>
  </p:cSld>
  <p:clrMapOvr>
    <a:masterClrMapping/>
  </p:clrMapOvr>
  <p:transition spd="slow" advTm="2591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dirty="0"/>
              <a:t>Logging in to the TA Interface</a:t>
            </a:r>
          </a:p>
        </p:txBody>
      </p:sp>
      <p:pic>
        <p:nvPicPr>
          <p:cNvPr id="7" name="Picture 6">
            <a:extLst>
              <a:ext uri="{FF2B5EF4-FFF2-40B4-BE49-F238E27FC236}">
                <a16:creationId xmlns:a16="http://schemas.microsoft.com/office/drawing/2014/main" id="{75D26056-0FD7-4C74-AABF-99F395C8ED2E}"/>
              </a:ext>
            </a:extLst>
          </p:cNvPr>
          <p:cNvPicPr>
            <a:picLocks noChangeAspect="1"/>
          </p:cNvPicPr>
          <p:nvPr/>
        </p:nvPicPr>
        <p:blipFill rotWithShape="1">
          <a:blip r:embed="rId4"/>
          <a:srcRect l="6465" t="4874" r="5689" b="41666"/>
          <a:stretch/>
        </p:blipFill>
        <p:spPr>
          <a:xfrm>
            <a:off x="8020451" y="2491577"/>
            <a:ext cx="3452949" cy="238788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C1B1D3E0-249F-45C8-A73A-8FEE0C71BBB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a:t>
            </a:fld>
            <a:endParaRPr lang="en-US" dirty="0"/>
          </a:p>
        </p:txBody>
      </p:sp>
      <p:pic>
        <p:nvPicPr>
          <p:cNvPr id="11" name="Picture 10">
            <a:extLst>
              <a:ext uri="{FF2B5EF4-FFF2-40B4-BE49-F238E27FC236}">
                <a16:creationId xmlns:a16="http://schemas.microsoft.com/office/drawing/2014/main" id="{7DE18471-9A01-478B-AA47-3BA6F2E90A8E}"/>
              </a:ext>
            </a:extLst>
          </p:cNvPr>
          <p:cNvPicPr>
            <a:picLocks noChangeAspect="1"/>
          </p:cNvPicPr>
          <p:nvPr/>
        </p:nvPicPr>
        <p:blipFill>
          <a:blip r:embed="rId5"/>
          <a:stretch>
            <a:fillRect/>
          </a:stretch>
        </p:blipFill>
        <p:spPr>
          <a:xfrm>
            <a:off x="1070350" y="1751516"/>
            <a:ext cx="2065948" cy="4203686"/>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4" name="Picture 3">
            <a:extLst>
              <a:ext uri="{FF2B5EF4-FFF2-40B4-BE49-F238E27FC236}">
                <a16:creationId xmlns:a16="http://schemas.microsoft.com/office/drawing/2014/main" id="{011839A3-BE67-4F1E-BED9-A97C39F27742}"/>
              </a:ext>
            </a:extLst>
          </p:cNvPr>
          <p:cNvPicPr>
            <a:picLocks noChangeAspect="1"/>
          </p:cNvPicPr>
          <p:nvPr/>
        </p:nvPicPr>
        <p:blipFill>
          <a:blip r:embed="rId6"/>
          <a:stretch>
            <a:fillRect/>
          </a:stretch>
        </p:blipFill>
        <p:spPr>
          <a:xfrm>
            <a:off x="4193435" y="2957969"/>
            <a:ext cx="2939280" cy="1921491"/>
          </a:xfrm>
          <a:prstGeom prst="rect">
            <a:avLst/>
          </a:prstGeom>
          <a:effectLst>
            <a:outerShdw blurRad="292100" dist="139700" dir="2700000" algn="ctr" rotWithShape="0">
              <a:schemeClr val="tx2">
                <a:alpha val="65000"/>
              </a:schemeClr>
            </a:outerShdw>
          </a:effectLst>
        </p:spPr>
      </p:pic>
      <p:sp>
        <p:nvSpPr>
          <p:cNvPr id="8" name="Rectangle 7">
            <a:extLst>
              <a:ext uri="{FF2B5EF4-FFF2-40B4-BE49-F238E27FC236}">
                <a16:creationId xmlns:a16="http://schemas.microsoft.com/office/drawing/2014/main" id="{21971E1C-5227-4846-9DF1-D25E8C84FEF1}"/>
              </a:ext>
            </a:extLst>
          </p:cNvPr>
          <p:cNvSpPr/>
          <p:nvPr/>
        </p:nvSpPr>
        <p:spPr>
          <a:xfrm>
            <a:off x="806880" y="1047816"/>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User Role Card</a:t>
            </a:r>
          </a:p>
        </p:txBody>
      </p:sp>
      <p:sp>
        <p:nvSpPr>
          <p:cNvPr id="9" name="Rectangle 8">
            <a:extLst>
              <a:ext uri="{FF2B5EF4-FFF2-40B4-BE49-F238E27FC236}">
                <a16:creationId xmlns:a16="http://schemas.microsoft.com/office/drawing/2014/main" id="{B55CE7DE-6163-4310-974E-87439733EF5C}"/>
              </a:ext>
            </a:extLst>
          </p:cNvPr>
          <p:cNvSpPr/>
          <p:nvPr/>
        </p:nvSpPr>
        <p:spPr>
          <a:xfrm>
            <a:off x="4281930" y="216850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Operational Test Administration Card</a:t>
            </a:r>
          </a:p>
        </p:txBody>
      </p:sp>
      <p:sp>
        <p:nvSpPr>
          <p:cNvPr id="10" name="Rectangle 9">
            <a:extLst>
              <a:ext uri="{FF2B5EF4-FFF2-40B4-BE49-F238E27FC236}">
                <a16:creationId xmlns:a16="http://schemas.microsoft.com/office/drawing/2014/main" id="{1FAFF665-7221-4E2F-9C6D-61DBBD157EBC}"/>
              </a:ext>
            </a:extLst>
          </p:cNvPr>
          <p:cNvSpPr/>
          <p:nvPr/>
        </p:nvSpPr>
        <p:spPr>
          <a:xfrm>
            <a:off x="8387487" y="1751516"/>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Login Screen</a:t>
            </a:r>
          </a:p>
        </p:txBody>
      </p:sp>
    </p:spTree>
    <p:custDataLst>
      <p:tags r:id="rId1"/>
    </p:custDataLst>
    <p:extLst>
      <p:ext uri="{BB962C8B-B14F-4D97-AF65-F5344CB8AC3E}">
        <p14:creationId xmlns:p14="http://schemas.microsoft.com/office/powerpoint/2010/main" val="584465065"/>
      </p:ext>
    </p:extLst>
  </p:cSld>
  <p:clrMapOvr>
    <a:masterClrMapping/>
  </p:clrMapOvr>
  <p:transition spd="slow" advTm="1623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C30E-EB93-DDF9-A1F0-2868EDBFF66D}"/>
              </a:ext>
            </a:extLst>
          </p:cNvPr>
          <p:cNvSpPr>
            <a:spLocks noGrp="1"/>
          </p:cNvSpPr>
          <p:nvPr>
            <p:ph type="title"/>
          </p:nvPr>
        </p:nvSpPr>
        <p:spPr/>
        <p:txBody>
          <a:bodyPr/>
          <a:lstStyle/>
          <a:p>
            <a:r>
              <a:rPr lang="en-US" dirty="0"/>
              <a:t>Tests with Potential Issues Table</a:t>
            </a:r>
          </a:p>
        </p:txBody>
      </p:sp>
      <p:sp>
        <p:nvSpPr>
          <p:cNvPr id="3" name="Slide Number Placeholder 2">
            <a:extLst>
              <a:ext uri="{FF2B5EF4-FFF2-40B4-BE49-F238E27FC236}">
                <a16:creationId xmlns:a16="http://schemas.microsoft.com/office/drawing/2014/main" id="{618FB89D-A401-B319-C22F-723AA97E771C}"/>
              </a:ext>
            </a:extLst>
          </p:cNvPr>
          <p:cNvSpPr>
            <a:spLocks noGrp="1"/>
          </p:cNvSpPr>
          <p:nvPr>
            <p:ph type="sldNum" sz="quarter" idx="10"/>
          </p:nvPr>
        </p:nvSpPr>
        <p:spPr/>
        <p:txBody>
          <a:bodyPr/>
          <a:lstStyle/>
          <a:p>
            <a:pPr>
              <a:defRPr/>
            </a:pPr>
            <a:fld id="{8F1302BC-9423-4160-8A3E-D93B1F0A23E5}" type="slidenum">
              <a:rPr lang="en-US" smtClean="0"/>
              <a:pPr>
                <a:defRPr/>
              </a:pPr>
              <a:t>50</a:t>
            </a:fld>
            <a:endParaRPr lang="en-US" dirty="0"/>
          </a:p>
        </p:txBody>
      </p:sp>
      <p:pic>
        <p:nvPicPr>
          <p:cNvPr id="5" name="Picture 4">
            <a:extLst>
              <a:ext uri="{FF2B5EF4-FFF2-40B4-BE49-F238E27FC236}">
                <a16:creationId xmlns:a16="http://schemas.microsoft.com/office/drawing/2014/main" id="{FE99EAC4-9178-1EAC-7445-9E70ECFFA1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36748" y="2151272"/>
            <a:ext cx="5918504" cy="255545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Arrow: Left 5">
            <a:extLst>
              <a:ext uri="{FF2B5EF4-FFF2-40B4-BE49-F238E27FC236}">
                <a16:creationId xmlns:a16="http://schemas.microsoft.com/office/drawing/2014/main" id="{E0BDEC44-483C-B83E-7A4D-FC2AE05B8831}"/>
              </a:ext>
            </a:extLst>
          </p:cNvPr>
          <p:cNvSpPr/>
          <p:nvPr/>
        </p:nvSpPr>
        <p:spPr>
          <a:xfrm>
            <a:off x="7238136" y="3916681"/>
            <a:ext cx="529912" cy="21118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89B113A6-EA03-1321-6277-92DE8822C08D}"/>
              </a:ext>
            </a:extLst>
          </p:cNvPr>
          <p:cNvSpPr/>
          <p:nvPr/>
        </p:nvSpPr>
        <p:spPr>
          <a:xfrm>
            <a:off x="6635932" y="4197531"/>
            <a:ext cx="867160" cy="5091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144456205"/>
      </p:ext>
    </p:extLst>
  </p:cSld>
  <p:clrMapOvr>
    <a:masterClrMapping/>
  </p:clrMapOvr>
  <p:transition spd="slow" advTm="1852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490719B8-DB3D-D106-AF01-041884FA6A72}"/>
              </a:ext>
            </a:extLst>
          </p:cNvPr>
          <p:cNvPicPr>
            <a:picLocks noChangeAspect="1"/>
          </p:cNvPicPr>
          <p:nvPr/>
        </p:nvPicPr>
        <p:blipFill>
          <a:blip r:embed="rId4"/>
          <a:stretch>
            <a:fillRect/>
          </a:stretch>
        </p:blipFill>
        <p:spPr>
          <a:xfrm>
            <a:off x="1643143" y="1078300"/>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 name="Right Arrow 5">
            <a:extLst>
              <a:ext uri="{FF2B5EF4-FFF2-40B4-BE49-F238E27FC236}">
                <a16:creationId xmlns:a16="http://schemas.microsoft.com/office/drawing/2014/main" id="{EB929586-89A0-85EE-BA0A-94578DBB28DD}"/>
              </a:ext>
            </a:extLst>
          </p:cNvPr>
          <p:cNvSpPr/>
          <p:nvPr/>
        </p:nvSpPr>
        <p:spPr>
          <a:xfrm rot="10800000">
            <a:off x="7125835" y="147022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C1B79FF0-5A52-A7C3-2879-F2E8CBE43F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2495" y="2535990"/>
            <a:ext cx="4767266" cy="33372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5">
            <a:extLst>
              <a:ext uri="{FF2B5EF4-FFF2-40B4-BE49-F238E27FC236}">
                <a16:creationId xmlns:a16="http://schemas.microsoft.com/office/drawing/2014/main" id="{8C5041C8-57B1-81E4-6467-57B2612D2AC7}"/>
              </a:ext>
            </a:extLst>
          </p:cNvPr>
          <p:cNvSpPr/>
          <p:nvPr/>
        </p:nvSpPr>
        <p:spPr>
          <a:xfrm>
            <a:off x="7861709" y="5558197"/>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0063588"/>
      </p:ext>
    </p:extLst>
  </p:cSld>
  <p:clrMapOvr>
    <a:masterClrMapping/>
  </p:clrMapOvr>
  <p:transition spd="slow" advTm="2856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a:t>Pausing and Stopping Sessions</a:t>
            </a:r>
          </a:p>
        </p:txBody>
      </p:sp>
      <p:sp>
        <p:nvSpPr>
          <p:cNvPr id="8" name="Slide Number Placeholder 3">
            <a:extLst>
              <a:ext uri="{FF2B5EF4-FFF2-40B4-BE49-F238E27FC236}">
                <a16:creationId xmlns:a16="http://schemas.microsoft.com/office/drawing/2014/main" id="{489BF6E7-7FE1-4BA0-BC92-4251952C65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52</a:t>
            </a:fld>
            <a:endParaRPr lang="en-US" dirty="0"/>
          </a:p>
        </p:txBody>
      </p:sp>
      <p:pic>
        <p:nvPicPr>
          <p:cNvPr id="5" name="Picture 4">
            <a:extLst>
              <a:ext uri="{FF2B5EF4-FFF2-40B4-BE49-F238E27FC236}">
                <a16:creationId xmlns:a16="http://schemas.microsoft.com/office/drawing/2014/main" id="{D3C26474-D239-4772-97C6-323DDCFF26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6969" y="1581752"/>
            <a:ext cx="8398060" cy="3694496"/>
          </a:xfrm>
          <a:prstGeom prst="rect">
            <a:avLst/>
          </a:prstGeom>
        </p:spPr>
      </p:pic>
      <p:sp>
        <p:nvSpPr>
          <p:cNvPr id="6" name="Arrow: Left 5">
            <a:extLst>
              <a:ext uri="{FF2B5EF4-FFF2-40B4-BE49-F238E27FC236}">
                <a16:creationId xmlns:a16="http://schemas.microsoft.com/office/drawing/2014/main" id="{A52153D5-BB45-4C16-B365-07788C9BC46D}"/>
              </a:ext>
            </a:extLst>
          </p:cNvPr>
          <p:cNvSpPr/>
          <p:nvPr/>
        </p:nvSpPr>
        <p:spPr>
          <a:xfrm>
            <a:off x="9418320" y="3914503"/>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A145E20F-5C29-427C-836A-16125D40ADBD}"/>
              </a:ext>
            </a:extLst>
          </p:cNvPr>
          <p:cNvSpPr/>
          <p:nvPr/>
        </p:nvSpPr>
        <p:spPr>
          <a:xfrm rot="16200000">
            <a:off x="7387009" y="1163865"/>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3402525"/>
      </p:ext>
    </p:extLst>
  </p:cSld>
  <p:clrMapOvr>
    <a:masterClrMapping/>
  </p:clrMapOvr>
  <p:transition spd="slow" advTm="8577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dirty="0"/>
              <a:t>Pausing and Stopping Sessions</a:t>
            </a:r>
            <a:r>
              <a:rPr lang="en-US" altLang="en-US" dirty="0"/>
              <a:t> (Continued)</a:t>
            </a:r>
            <a:endParaRPr altLang="en-US" dirty="0"/>
          </a:p>
        </p:txBody>
      </p:sp>
      <p:sp>
        <p:nvSpPr>
          <p:cNvPr id="16" name="Content Placeholder 2"/>
          <p:cNvSpPr txBox="1">
            <a:spLocks/>
          </p:cNvSpPr>
          <p:nvPr/>
        </p:nvSpPr>
        <p:spPr>
          <a:xfrm>
            <a:off x="637243" y="1086579"/>
            <a:ext cx="9623097" cy="3852006"/>
          </a:xfrm>
          <a:prstGeom prst="rect">
            <a:avLst/>
          </a:prstGeom>
        </p:spPr>
        <p:txBody>
          <a:bodyPr rtlCol="0">
            <a:normAutofit/>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eaLnBrk="1" fontAlgn="auto" hangingPunct="1">
              <a:spcAft>
                <a:spcPts val="0"/>
              </a:spcAft>
              <a:buNone/>
              <a:defRPr/>
            </a:pPr>
            <a:r>
              <a:rPr lang="en-US" sz="2000" b="1" dirty="0">
                <a:solidFill>
                  <a:srgbClr val="505A08"/>
                </a:solidFill>
              </a:rPr>
              <a:t>Pause Individual Student’s Test</a:t>
            </a:r>
          </a:p>
          <a:p>
            <a:pPr eaLnBrk="1" fontAlgn="auto" hangingPunct="1">
              <a:spcAft>
                <a:spcPts val="0"/>
              </a:spcAft>
              <a:buFont typeface="Arial" panose="020B0604020202020204" pitchFamily="34" charset="0"/>
              <a:buChar char="•"/>
              <a:defRPr/>
            </a:pPr>
            <a:r>
              <a:rPr lang="en-US" sz="2000" dirty="0">
                <a:solidFill>
                  <a:srgbClr val="505A08"/>
                </a:solidFill>
              </a:rPr>
              <a:t>Affects only one student</a:t>
            </a:r>
          </a:p>
          <a:p>
            <a:pPr eaLnBrk="1" fontAlgn="auto" hangingPunct="1">
              <a:spcAft>
                <a:spcPts val="0"/>
              </a:spcAft>
              <a:buFont typeface="Arial" panose="020B0604020202020204" pitchFamily="34" charset="0"/>
              <a:buChar char="•"/>
              <a:defRPr/>
            </a:pPr>
            <a:r>
              <a:rPr lang="en-US" sz="2000" dirty="0">
                <a:solidFill>
                  <a:srgbClr val="505A08"/>
                </a:solidFill>
              </a:rPr>
              <a:t>Test session continues for all other students in the session</a:t>
            </a:r>
          </a:p>
          <a:p>
            <a:pPr eaLnBrk="1" fontAlgn="auto" hangingPunct="1">
              <a:spcAft>
                <a:spcPts val="0"/>
              </a:spcAft>
              <a:buFont typeface="Arial" panose="020B0604020202020204" pitchFamily="34" charset="0"/>
              <a:buChar char="•"/>
              <a:defRPr/>
            </a:pPr>
            <a:r>
              <a:rPr lang="en-US" sz="2000" dirty="0">
                <a:solidFill>
                  <a:srgbClr val="505A08"/>
                </a:solidFill>
              </a:rPr>
              <a:t>The student whose test is paused may rejoin the test session before it ends</a:t>
            </a:r>
          </a:p>
          <a:p>
            <a:pPr eaLnBrk="1" fontAlgn="auto" hangingPunct="1">
              <a:spcAft>
                <a:spcPts val="0"/>
              </a:spcAft>
              <a:buFont typeface="Arial" panose="020B0604020202020204" pitchFamily="34" charset="0"/>
              <a:buChar char="•"/>
              <a:defRPr/>
            </a:pPr>
            <a:endParaRPr lang="en-US" sz="2000" dirty="0">
              <a:solidFill>
                <a:srgbClr val="505A08"/>
              </a:solidFill>
            </a:endParaRPr>
          </a:p>
          <a:p>
            <a:pPr marL="0" indent="0" eaLnBrk="1" fontAlgn="auto" hangingPunct="1">
              <a:spcAft>
                <a:spcPts val="0"/>
              </a:spcAft>
              <a:buNone/>
              <a:defRPr/>
            </a:pPr>
            <a:r>
              <a:rPr lang="en-US" sz="2000" b="1" dirty="0">
                <a:solidFill>
                  <a:srgbClr val="505A08"/>
                </a:solidFill>
              </a:rPr>
              <a:t>Stop Test Session</a:t>
            </a:r>
          </a:p>
          <a:p>
            <a:pPr eaLnBrk="1" fontAlgn="auto" hangingPunct="1">
              <a:spcAft>
                <a:spcPts val="0"/>
              </a:spcAft>
              <a:buFont typeface="Arial" panose="020B0604020202020204" pitchFamily="34" charset="0"/>
              <a:buChar char="•"/>
              <a:defRPr/>
            </a:pPr>
            <a:r>
              <a:rPr lang="en-US" sz="2000" dirty="0">
                <a:solidFill>
                  <a:srgbClr val="505A08"/>
                </a:solidFill>
              </a:rPr>
              <a:t>Affects </a:t>
            </a:r>
            <a:r>
              <a:rPr lang="en-US" sz="2000" u="sng" dirty="0">
                <a:solidFill>
                  <a:srgbClr val="505A08"/>
                </a:solidFill>
              </a:rPr>
              <a:t>ALL</a:t>
            </a:r>
            <a:r>
              <a:rPr lang="en-US" sz="2000" dirty="0">
                <a:solidFill>
                  <a:srgbClr val="505A08"/>
                </a:solidFill>
              </a:rPr>
              <a:t> students in test session</a:t>
            </a:r>
          </a:p>
          <a:p>
            <a:pPr eaLnBrk="1" fontAlgn="auto" hangingPunct="1">
              <a:spcAft>
                <a:spcPts val="0"/>
              </a:spcAft>
              <a:buFont typeface="Arial" panose="020B0604020202020204" pitchFamily="34" charset="0"/>
              <a:buChar char="•"/>
              <a:defRPr/>
            </a:pPr>
            <a:r>
              <a:rPr lang="en-US" sz="2000" dirty="0">
                <a:solidFill>
                  <a:srgbClr val="505A08"/>
                </a:solidFill>
              </a:rPr>
              <a:t>All unsubmitted tests are automatically paused</a:t>
            </a:r>
          </a:p>
          <a:p>
            <a:pPr eaLnBrk="1" fontAlgn="auto" hangingPunct="1">
              <a:spcAft>
                <a:spcPts val="0"/>
              </a:spcAft>
              <a:buFont typeface="Arial" panose="020B0604020202020204" pitchFamily="34" charset="0"/>
              <a:buChar char="•"/>
              <a:defRPr/>
            </a:pPr>
            <a:r>
              <a:rPr lang="en-US" altLang="ja-JP" sz="2000" dirty="0">
                <a:solidFill>
                  <a:srgbClr val="505A08"/>
                </a:solidFill>
              </a:rPr>
              <a:t>If a session stops, it cannot be resumed. You must start a new session if students need to resume testing</a:t>
            </a:r>
            <a:endParaRPr lang="en-US" sz="2000" dirty="0">
              <a:solidFill>
                <a:srgbClr val="505A08"/>
              </a:solidFill>
            </a:endParaRPr>
          </a:p>
        </p:txBody>
      </p:sp>
      <p:sp>
        <p:nvSpPr>
          <p:cNvPr id="6" name="Slide Number Placeholder 3">
            <a:extLst>
              <a:ext uri="{FF2B5EF4-FFF2-40B4-BE49-F238E27FC236}">
                <a16:creationId xmlns:a16="http://schemas.microsoft.com/office/drawing/2014/main" id="{202A83A3-03DC-46E6-9C6F-ED950134744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53</a:t>
            </a:fld>
            <a:endParaRPr lang="en-US" dirty="0"/>
          </a:p>
        </p:txBody>
      </p:sp>
    </p:spTree>
    <p:custDataLst>
      <p:tags r:id="rId1"/>
    </p:custDataLst>
    <p:extLst>
      <p:ext uri="{BB962C8B-B14F-4D97-AF65-F5344CB8AC3E}">
        <p14:creationId xmlns:p14="http://schemas.microsoft.com/office/powerpoint/2010/main" val="3155967412"/>
      </p:ext>
    </p:extLst>
  </p:cSld>
  <p:clrMapOvr>
    <a:masterClrMapping/>
  </p:clrMapOvr>
  <p:transition spd="slow" advTm="1514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898635"/>
            <a:ext cx="11060413" cy="5060730"/>
          </a:xfrm>
        </p:spPr>
        <p:txBody>
          <a:bodyPr rtlCol="0">
            <a:noAutofit/>
          </a:bodyPr>
          <a:lstStyle/>
          <a:p>
            <a:pPr marL="0" indent="0" eaLnBrk="1" fontAlgn="auto" hangingPunct="1">
              <a:lnSpc>
                <a:spcPct val="100000"/>
              </a:lnSpc>
              <a:spcBef>
                <a:spcPts val="600"/>
              </a:spcBef>
              <a:spcAft>
                <a:spcPts val="0"/>
              </a:spcAft>
              <a:buNone/>
              <a:defRPr/>
            </a:pPr>
            <a:r>
              <a:rPr lang="en-US" sz="2000" b="1" dirty="0">
                <a:solidFill>
                  <a:srgbClr val="505A08"/>
                </a:solidFill>
              </a:rPr>
              <a:t>Pausing a Test</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can pause the test at any time and return later to finish their test, revisit any items, and change their answers. </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 some states, paused Screener tests are auto-submitted after three days of inactivity. Contact your state administrator for specific information.</a:t>
            </a:r>
          </a:p>
          <a:p>
            <a:pPr marL="0" indent="0" eaLnBrk="1" fontAlgn="auto" hangingPunct="1">
              <a:lnSpc>
                <a:spcPct val="100000"/>
              </a:lnSpc>
              <a:spcBef>
                <a:spcPts val="600"/>
              </a:spcBef>
              <a:spcAft>
                <a:spcPts val="0"/>
              </a:spcAft>
              <a:buNone/>
              <a:defRPr/>
            </a:pPr>
            <a:endParaRPr lang="en-US" sz="2000" b="1" dirty="0">
              <a:solidFill>
                <a:srgbClr val="505A08"/>
              </a:solidFill>
            </a:endParaRPr>
          </a:p>
          <a:p>
            <a:pPr marL="0" indent="0" eaLnBrk="1" fontAlgn="auto" hangingPunct="1">
              <a:lnSpc>
                <a:spcPct val="100000"/>
              </a:lnSpc>
              <a:spcBef>
                <a:spcPts val="600"/>
              </a:spcBef>
              <a:spcAft>
                <a:spcPts val="0"/>
              </a:spcAft>
              <a:buNone/>
              <a:defRPr/>
            </a:pPr>
            <a:r>
              <a:rPr lang="en-US" sz="2000" b="1" dirty="0">
                <a:solidFill>
                  <a:srgbClr val="505A08"/>
                </a:solidFill>
              </a:rPr>
              <a:t>Test Timeout Due to Inactivity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As a security measure, after 20 minutes of test inactivity, students are logged out and their tests are paused automatically.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Inactivity is determined by whether the student is interacting with the test by selecting answers or using navigation tools.</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will receive a warning message prior to being logged out and must click </a:t>
            </a:r>
            <a:r>
              <a:rPr lang="en-US" sz="2000" b="1" dirty="0">
                <a:solidFill>
                  <a:srgbClr val="505A08"/>
                </a:solidFill>
              </a:rPr>
              <a:t>OK</a:t>
            </a:r>
            <a:r>
              <a:rPr lang="en-US" sz="2000" dirty="0">
                <a:solidFill>
                  <a:srgbClr val="505A08"/>
                </a:solidFill>
              </a:rPr>
              <a:t> on the pop-up message within 30 seconds in order to avoid automatic logout and pausing of their test.</a:t>
            </a:r>
          </a:p>
        </p:txBody>
      </p:sp>
      <p:sp>
        <p:nvSpPr>
          <p:cNvPr id="2" name="Title 1"/>
          <p:cNvSpPr>
            <a:spLocks noGrp="1"/>
          </p:cNvSpPr>
          <p:nvPr>
            <p:ph type="title"/>
          </p:nvPr>
        </p:nvSpPr>
        <p:spPr/>
        <p:txBody>
          <a:bodyPr/>
          <a:lstStyle/>
          <a:p>
            <a:r>
              <a:rPr lang="en-US" dirty="0"/>
              <a:t>Pause and Test Timeout</a:t>
            </a:r>
          </a:p>
        </p:txBody>
      </p:sp>
      <p:sp>
        <p:nvSpPr>
          <p:cNvPr id="6" name="Slide Number Placeholder 3">
            <a:extLst>
              <a:ext uri="{FF2B5EF4-FFF2-40B4-BE49-F238E27FC236}">
                <a16:creationId xmlns:a16="http://schemas.microsoft.com/office/drawing/2014/main" id="{FB2B2DB6-EC8A-4EDD-8781-7FFD7ACD18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2083440335"/>
      </p:ext>
    </p:extLst>
  </p:cSld>
  <p:clrMapOvr>
    <a:masterClrMapping/>
  </p:clrMapOvr>
  <p:transition spd="slow" advTm="6434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BBD09-5183-03C8-1199-4EA65092ECB2}"/>
              </a:ext>
            </a:extLst>
          </p:cNvPr>
          <p:cNvPicPr>
            <a:picLocks noChangeAspect="1"/>
          </p:cNvPicPr>
          <p:nvPr/>
        </p:nvPicPr>
        <p:blipFill>
          <a:blip r:embed="rId4"/>
          <a:stretch>
            <a:fillRect/>
          </a:stretch>
        </p:blipFill>
        <p:spPr>
          <a:xfrm>
            <a:off x="1939468" y="2456712"/>
            <a:ext cx="8313064" cy="194457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3796" name="Title 1"/>
          <p:cNvSpPr>
            <a:spLocks noGrp="1"/>
          </p:cNvSpPr>
          <p:nvPr>
            <p:ph type="title"/>
          </p:nvPr>
        </p:nvSpPr>
        <p:spPr/>
        <p:txBody>
          <a:bodyPr/>
          <a:lstStyle/>
          <a:p>
            <a:r>
              <a:rPr altLang="en-US" dirty="0"/>
              <a:t>Logging Out of the </a:t>
            </a:r>
            <a:r>
              <a:rPr lang="en-US" altLang="en-US" dirty="0"/>
              <a:t>TA </a:t>
            </a:r>
            <a:r>
              <a:rPr altLang="en-US" dirty="0"/>
              <a:t>Interface</a:t>
            </a:r>
          </a:p>
        </p:txBody>
      </p:sp>
      <p:sp>
        <p:nvSpPr>
          <p:cNvPr id="10" name="Right Arrow 9"/>
          <p:cNvSpPr/>
          <p:nvPr/>
        </p:nvSpPr>
        <p:spPr>
          <a:xfrm>
            <a:off x="7608203" y="3080685"/>
            <a:ext cx="957331" cy="433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1" name="Slide Number Placeholder 3">
            <a:extLst>
              <a:ext uri="{FF2B5EF4-FFF2-40B4-BE49-F238E27FC236}">
                <a16:creationId xmlns:a16="http://schemas.microsoft.com/office/drawing/2014/main" id="{6488CE3C-81A6-4740-AB3B-8341CE303B1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55</a:t>
            </a:fld>
            <a:endParaRPr lang="en-US" dirty="0"/>
          </a:p>
        </p:txBody>
      </p:sp>
    </p:spTree>
    <p:custDataLst>
      <p:tags r:id="rId1"/>
    </p:custDataLst>
    <p:extLst>
      <p:ext uri="{BB962C8B-B14F-4D97-AF65-F5344CB8AC3E}">
        <p14:creationId xmlns:p14="http://schemas.microsoft.com/office/powerpoint/2010/main" val="2975304830"/>
      </p:ext>
    </p:extLst>
  </p:cSld>
  <p:clrMapOvr>
    <a:masterClrMapping/>
  </p:clrMapOvr>
  <p:transition spd="slow" advTm="5667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93877170"/>
              </p:ext>
            </p:extLst>
          </p:nvPr>
        </p:nvGraphicFramePr>
        <p:xfrm>
          <a:off x="2448415" y="1463055"/>
          <a:ext cx="7667625" cy="3931890"/>
        </p:xfrm>
        <a:graphic>
          <a:graphicData uri="http://schemas.openxmlformats.org/drawingml/2006/table">
            <a:tbl>
              <a:tblPr firstRow="1" bandRow="1">
                <a:tableStyleId>{5C22544A-7EE6-4342-B048-85BDC9FD1C3A}</a:tableStyleId>
              </a:tblPr>
              <a:tblGrid>
                <a:gridCol w="3353121">
                  <a:extLst>
                    <a:ext uri="{9D8B030D-6E8A-4147-A177-3AD203B41FA5}">
                      <a16:colId xmlns:a16="http://schemas.microsoft.com/office/drawing/2014/main" val="20000"/>
                    </a:ext>
                  </a:extLst>
                </a:gridCol>
                <a:gridCol w="4314504">
                  <a:extLst>
                    <a:ext uri="{9D8B030D-6E8A-4147-A177-3AD203B41FA5}">
                      <a16:colId xmlns:a16="http://schemas.microsoft.com/office/drawing/2014/main" val="20001"/>
                    </a:ext>
                  </a:extLst>
                </a:gridCol>
              </a:tblGrid>
              <a:tr h="396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tx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579114">
                <a:tc>
                  <a:txBody>
                    <a:bodyPr/>
                    <a:lstStyle/>
                    <a:p>
                      <a:pPr marL="73025" marR="73025" algn="l" defTabSz="914400" rtl="0" eaLnBrk="1" latinLnBrk="0" hangingPunct="1">
                        <a:spcBef>
                          <a:spcPts val="400"/>
                        </a:spcBef>
                        <a:spcAft>
                          <a:spcPts val="400"/>
                        </a:spcAft>
                      </a:pPr>
                      <a:r>
                        <a:rPr lang="en-US" sz="1600" b="1" kern="1200" dirty="0">
                          <a:effectLst/>
                        </a:rPr>
                        <a:t>What should I do if a session ends?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 gets logged out of a test while a session is still active?</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265747">
                <a:tc>
                  <a:txBody>
                    <a:bodyPr/>
                    <a:lstStyle/>
                    <a:p>
                      <a:pPr marL="73025" marR="73025" algn="l" defTabSz="914400" rtl="0" eaLnBrk="1" latinLnBrk="0" hangingPunct="1">
                        <a:spcBef>
                          <a:spcPts val="400"/>
                        </a:spcBef>
                        <a:spcAft>
                          <a:spcPts val="400"/>
                        </a:spcAft>
                      </a:pPr>
                      <a:r>
                        <a:rPr lang="en-US" sz="1600" b="1" kern="1200" dirty="0">
                          <a:effectLst/>
                        </a:rPr>
                        <a:t>What should I do if forbidden applications are running?</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student’s test freezes?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 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lstStyle/>
          <a:p>
            <a:r>
              <a:rPr altLang="en-US"/>
              <a:t>Troubleshooting</a:t>
            </a:r>
          </a:p>
        </p:txBody>
      </p:sp>
      <p:sp>
        <p:nvSpPr>
          <p:cNvPr id="7" name="Slide Number Placeholder 3">
            <a:extLst>
              <a:ext uri="{FF2B5EF4-FFF2-40B4-BE49-F238E27FC236}">
                <a16:creationId xmlns:a16="http://schemas.microsoft.com/office/drawing/2014/main" id="{A39BCA57-4429-4979-8B43-5445166D02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3654609452"/>
      </p:ext>
    </p:extLst>
  </p:cSld>
  <p:clrMapOvr>
    <a:masterClrMapping/>
  </p:clrMapOvr>
  <p:transition spd="slow" advTm="1864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7" name="Content Placeholder 2"/>
          <p:cNvSpPr>
            <a:spLocks noGrp="1"/>
          </p:cNvSpPr>
          <p:nvPr>
            <p:ph idx="1"/>
          </p:nvPr>
        </p:nvSpPr>
        <p:spPr>
          <a:xfrm>
            <a:off x="603103" y="982896"/>
            <a:ext cx="10985793" cy="3852006"/>
          </a:xfrm>
        </p:spPr>
        <p:txBody>
          <a:bodyPr rtlCol="0">
            <a:noAutofit/>
          </a:bodyPr>
          <a:lstStyle/>
          <a:p>
            <a:r>
              <a:rPr lang="en-US" altLang="en-US" sz="2800" dirty="0">
                <a:solidFill>
                  <a:srgbClr val="505A08"/>
                </a:solidFill>
              </a:rPr>
              <a:t>For additional information, consult your state portal,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TA User Guide</a:t>
            </a:r>
          </a:p>
          <a:p>
            <a:pPr marL="457200" indent="-457200">
              <a:buFont typeface="Wingdings" panose="05000000000000000000" pitchFamily="2" charset="2"/>
              <a:buChar char="§"/>
            </a:pPr>
            <a:r>
              <a:rPr lang="en-US" altLang="en-US" sz="2800" i="1" dirty="0">
                <a:solidFill>
                  <a:srgbClr val="505A08"/>
                </a:solidFill>
              </a:rPr>
              <a:t>TIDE User Guide</a:t>
            </a:r>
          </a:p>
          <a:p>
            <a:pPr marL="457200" indent="-457200">
              <a:buFont typeface="Wingdings" panose="05000000000000000000" pitchFamily="2" charset="2"/>
              <a:buChar char="§"/>
            </a:pPr>
            <a:r>
              <a:rPr lang="en-US" altLang="en-US" sz="2800" i="1" dirty="0">
                <a:solidFill>
                  <a:srgbClr val="505A08"/>
                </a:solidFill>
              </a:rPr>
              <a:t>Screener Test Administration Manual (TAM)</a:t>
            </a:r>
          </a:p>
          <a:p>
            <a:r>
              <a:rPr lang="en-US" altLang="en-US" sz="2800" dirty="0">
                <a:solidFill>
                  <a:srgbClr val="505A08"/>
                </a:solidFill>
              </a:rPr>
              <a:t>For further assistance, please consult your state’s Help Desk.</a:t>
            </a:r>
          </a:p>
        </p:txBody>
      </p:sp>
      <p:sp>
        <p:nvSpPr>
          <p:cNvPr id="8" name="Slide Number Placeholder 3">
            <a:extLst>
              <a:ext uri="{FF2B5EF4-FFF2-40B4-BE49-F238E27FC236}">
                <a16:creationId xmlns:a16="http://schemas.microsoft.com/office/drawing/2014/main" id="{2773E4F8-9A4F-4D54-A76E-CB1DCDF4E69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57</a:t>
            </a:fld>
            <a:endParaRPr lang="en-US" dirty="0"/>
          </a:p>
        </p:txBody>
      </p:sp>
    </p:spTree>
    <p:custDataLst>
      <p:tags r:id="rId1"/>
    </p:custDataLst>
    <p:extLst>
      <p:ext uri="{BB962C8B-B14F-4D97-AF65-F5344CB8AC3E}">
        <p14:creationId xmlns:p14="http://schemas.microsoft.com/office/powerpoint/2010/main" val="1363368496"/>
      </p:ext>
    </p:extLst>
  </p:cSld>
  <p:clrMapOvr>
    <a:masterClrMapping/>
  </p:clrMapOvr>
  <p:transition spd="slow" advTm="1578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custDataLst>
      <p:tags r:id="rId1"/>
    </p:custDataLst>
    <p:extLst>
      <p:ext uri="{BB962C8B-B14F-4D97-AF65-F5344CB8AC3E}">
        <p14:creationId xmlns:p14="http://schemas.microsoft.com/office/powerpoint/2010/main" val="2773002042"/>
      </p:ext>
    </p:extLst>
  </p:cSld>
  <p:clrMapOvr>
    <a:masterClrMapping/>
  </p:clrMapOvr>
  <mc:AlternateContent xmlns:mc="http://schemas.openxmlformats.org/markup-compatibility/2006" xmlns:p14="http://schemas.microsoft.com/office/powerpoint/2010/main">
    <mc:Choice Requires="p14">
      <p:transition spd="slow" p14:dur="2000" advTm="6460"/>
    </mc:Choice>
    <mc:Fallback xmlns="">
      <p:transition spd="slow" advTm="64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a:xfrm>
            <a:off x="457200" y="91440"/>
            <a:ext cx="11016200" cy="548640"/>
          </a:xfrm>
        </p:spPr>
        <p:txBody>
          <a:bodyPr/>
          <a:lstStyle/>
          <a:p>
            <a:r>
              <a:rPr lang="en-US" altLang="en-US" dirty="0"/>
              <a:t>TA </a:t>
            </a:r>
            <a:r>
              <a:rPr altLang="en-US" dirty="0"/>
              <a:t>Interface</a:t>
            </a:r>
            <a:r>
              <a:rPr lang="en-US" altLang="en-US" dirty="0"/>
              <a:t> </a:t>
            </a:r>
            <a:r>
              <a:rPr altLang="en-US" dirty="0"/>
              <a:t>Overview</a:t>
            </a:r>
          </a:p>
        </p:txBody>
      </p:sp>
      <p:sp>
        <p:nvSpPr>
          <p:cNvPr id="18" name="Slide Number Placeholder 3">
            <a:extLst>
              <a:ext uri="{FF2B5EF4-FFF2-40B4-BE49-F238E27FC236}">
                <a16:creationId xmlns:a16="http://schemas.microsoft.com/office/drawing/2014/main" id="{D80B0948-6A34-4C17-B99D-2DA8DFEE2A5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7</a:t>
            </a:fld>
            <a:endParaRPr lang="en-US" dirty="0"/>
          </a:p>
        </p:txBody>
      </p:sp>
      <p:pic>
        <p:nvPicPr>
          <p:cNvPr id="3" name="Picture 2">
            <a:extLst>
              <a:ext uri="{FF2B5EF4-FFF2-40B4-BE49-F238E27FC236}">
                <a16:creationId xmlns:a16="http://schemas.microsoft.com/office/drawing/2014/main" id="{48FB5312-9888-D82D-F58A-58169EDCC938}"/>
              </a:ext>
            </a:extLst>
          </p:cNvPr>
          <p:cNvPicPr>
            <a:picLocks noChangeAspect="1"/>
          </p:cNvPicPr>
          <p:nvPr/>
        </p:nvPicPr>
        <p:blipFill>
          <a:blip r:embed="rId4"/>
          <a:stretch>
            <a:fillRect/>
          </a:stretch>
        </p:blipFill>
        <p:spPr>
          <a:xfrm>
            <a:off x="3269404" y="1394010"/>
            <a:ext cx="6077262" cy="3664138"/>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4" name="Rectangle: Rounded Corners 23">
            <a:extLst>
              <a:ext uri="{FF2B5EF4-FFF2-40B4-BE49-F238E27FC236}">
                <a16:creationId xmlns:a16="http://schemas.microsoft.com/office/drawing/2014/main" id="{FD96EB26-CFAD-7EB1-DE53-61F459901EC1}"/>
              </a:ext>
            </a:extLst>
          </p:cNvPr>
          <p:cNvSpPr/>
          <p:nvPr/>
        </p:nvSpPr>
        <p:spPr>
          <a:xfrm>
            <a:off x="3340510" y="1800342"/>
            <a:ext cx="3186773" cy="41928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Rounded Corners 24">
            <a:extLst>
              <a:ext uri="{FF2B5EF4-FFF2-40B4-BE49-F238E27FC236}">
                <a16:creationId xmlns:a16="http://schemas.microsoft.com/office/drawing/2014/main" id="{36A27821-3485-68E4-A946-BF8E3C1725C1}"/>
              </a:ext>
            </a:extLst>
          </p:cNvPr>
          <p:cNvSpPr/>
          <p:nvPr/>
        </p:nvSpPr>
        <p:spPr>
          <a:xfrm>
            <a:off x="7772401" y="1473532"/>
            <a:ext cx="309716"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Rounded Corners 25">
            <a:extLst>
              <a:ext uri="{FF2B5EF4-FFF2-40B4-BE49-F238E27FC236}">
                <a16:creationId xmlns:a16="http://schemas.microsoft.com/office/drawing/2014/main" id="{6352A930-2BF7-BEAB-3F11-D9CFCF5F8E0F}"/>
              </a:ext>
            </a:extLst>
          </p:cNvPr>
          <p:cNvSpPr/>
          <p:nvPr/>
        </p:nvSpPr>
        <p:spPr>
          <a:xfrm>
            <a:off x="8140197" y="1473532"/>
            <a:ext cx="1090562"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Rectangle: Rounded Corners 27">
            <a:extLst>
              <a:ext uri="{FF2B5EF4-FFF2-40B4-BE49-F238E27FC236}">
                <a16:creationId xmlns:a16="http://schemas.microsoft.com/office/drawing/2014/main" id="{2DB76468-D44E-90B6-6A93-DBE6DDAF1EEF}"/>
              </a:ext>
            </a:extLst>
          </p:cNvPr>
          <p:cNvSpPr/>
          <p:nvPr/>
        </p:nvSpPr>
        <p:spPr>
          <a:xfrm>
            <a:off x="8826910" y="1800343"/>
            <a:ext cx="346587" cy="4192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931863257"/>
      </p:ext>
    </p:extLst>
  </p:cSld>
  <p:clrMapOvr>
    <a:masterClrMapping/>
  </p:clrMapOvr>
  <p:transition spd="slow" advTm="5929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2" y="134403"/>
            <a:ext cx="11016200" cy="548640"/>
          </a:xfrm>
        </p:spPr>
        <p:txBody>
          <a:bodyPr/>
          <a:lstStyle/>
          <a:p>
            <a:r>
              <a:rPr lang="en-US" altLang="en-US" dirty="0"/>
              <a:t>Test Selection</a:t>
            </a:r>
            <a:endParaRPr altLang="en-US" dirty="0"/>
          </a:p>
        </p:txBody>
      </p:sp>
      <p:sp>
        <p:nvSpPr>
          <p:cNvPr id="12" name="Slide Number Placeholder 3">
            <a:extLst>
              <a:ext uri="{FF2B5EF4-FFF2-40B4-BE49-F238E27FC236}">
                <a16:creationId xmlns:a16="http://schemas.microsoft.com/office/drawing/2014/main" id="{17AB5B2B-3A56-4851-86BE-5CBA4CC4768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8</a:t>
            </a:fld>
            <a:endParaRPr lang="en-US" dirty="0"/>
          </a:p>
        </p:txBody>
      </p:sp>
      <p:pic>
        <p:nvPicPr>
          <p:cNvPr id="4" name="Picture 3">
            <a:extLst>
              <a:ext uri="{FF2B5EF4-FFF2-40B4-BE49-F238E27FC236}">
                <a16:creationId xmlns:a16="http://schemas.microsoft.com/office/drawing/2014/main" id="{4FEF17F7-20FE-93E1-854D-24B1F1E01822}"/>
              </a:ext>
            </a:extLst>
          </p:cNvPr>
          <p:cNvPicPr>
            <a:picLocks noChangeAspect="1"/>
          </p:cNvPicPr>
          <p:nvPr/>
        </p:nvPicPr>
        <p:blipFill>
          <a:blip r:embed="rId4"/>
          <a:stretch>
            <a:fillRect/>
          </a:stretch>
        </p:blipFill>
        <p:spPr>
          <a:xfrm>
            <a:off x="2708101" y="1492150"/>
            <a:ext cx="6775798" cy="3873699"/>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039661077"/>
      </p:ext>
    </p:extLst>
  </p:cSld>
  <p:clrMapOvr>
    <a:masterClrMapping/>
  </p:clrMapOvr>
  <p:transition spd="slow" advTm="861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altLang="en-US" dirty="0"/>
              <a:t>Test Selection (Continued)</a:t>
            </a:r>
            <a:endParaRPr altLang="en-US" dirty="0"/>
          </a:p>
        </p:txBody>
      </p:sp>
      <p:pic>
        <p:nvPicPr>
          <p:cNvPr id="4" name="Picture 3">
            <a:extLst>
              <a:ext uri="{FF2B5EF4-FFF2-40B4-BE49-F238E27FC236}">
                <a16:creationId xmlns:a16="http://schemas.microsoft.com/office/drawing/2014/main" id="{08BC78F2-5A32-43DD-BBFE-273FFC529E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49287" y="1819954"/>
            <a:ext cx="5121698" cy="2960603"/>
          </a:xfrm>
          <a:prstGeom prst="rect">
            <a:avLst/>
          </a:prstGeom>
          <a:ln>
            <a:solidFill>
              <a:schemeClr val="bg1">
                <a:lumMod val="75000"/>
              </a:schemeClr>
            </a:solidFill>
          </a:ln>
          <a:effectLst>
            <a:outerShdw blurRad="292100" dist="139700" dir="2700000" algn="ctr" rotWithShape="0">
              <a:schemeClr val="tx2">
                <a:alpha val="65000"/>
              </a:schemeClr>
            </a:outerShdw>
          </a:effectLst>
        </p:spPr>
      </p:pic>
      <p:grpSp>
        <p:nvGrpSpPr>
          <p:cNvPr id="5" name="Group 4">
            <a:extLst>
              <a:ext uri="{FF2B5EF4-FFF2-40B4-BE49-F238E27FC236}">
                <a16:creationId xmlns:a16="http://schemas.microsoft.com/office/drawing/2014/main" id="{C2D0B86F-AA6F-4C27-8DC6-A4AE46D49415}"/>
              </a:ext>
            </a:extLst>
          </p:cNvPr>
          <p:cNvGrpSpPr>
            <a:grpSpLocks noChangeAspect="1"/>
          </p:cNvGrpSpPr>
          <p:nvPr/>
        </p:nvGrpSpPr>
        <p:grpSpPr>
          <a:xfrm>
            <a:off x="7191472" y="1880054"/>
            <a:ext cx="4153260" cy="1784882"/>
            <a:chOff x="7010400" y="2357048"/>
            <a:chExt cx="3657600" cy="157187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7010400" y="3175017"/>
              <a:ext cx="3657600" cy="75390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7" name="Right Arrow 16"/>
            <p:cNvSpPr/>
            <p:nvPr/>
          </p:nvSpPr>
          <p:spPr>
            <a:xfrm rot="16200000" flipH="1">
              <a:off x="7405558" y="2532619"/>
              <a:ext cx="732141"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grpSp>
      <p:sp>
        <p:nvSpPr>
          <p:cNvPr id="14" name="Slide Number Placeholder 3">
            <a:extLst>
              <a:ext uri="{FF2B5EF4-FFF2-40B4-BE49-F238E27FC236}">
                <a16:creationId xmlns:a16="http://schemas.microsoft.com/office/drawing/2014/main" id="{83928F34-B290-4A66-B9F5-F463D98405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4249125407"/>
      </p:ext>
    </p:extLst>
  </p:cSld>
  <p:clrMapOvr>
    <a:masterClrMapping/>
  </p:clrMapOvr>
  <p:transition spd="slow" advTm="5929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purl.org/dc/dcmitype/"/>
    <ds:schemaRef ds:uri="http://schemas.microsoft.com/office/2006/documentManagement/types"/>
    <ds:schemaRef ds:uri="http://purl.org/dc/terms/"/>
    <ds:schemaRef ds:uri="60b788f9-dbc8-42fd-99f2-081ed83a52df"/>
    <ds:schemaRef ds:uri="http://www.w3.org/XML/1998/namespace"/>
    <ds:schemaRef ds:uri="http://schemas.microsoft.com/office/infopath/2007/PartnerControls"/>
    <ds:schemaRef ds:uri="http://schemas.openxmlformats.org/package/2006/metadata/core-properties"/>
    <ds:schemaRef ds:uri="3c8d6406-deae-4a0d-a95e-fe53ed4a1ace"/>
    <ds:schemaRef ds:uri="http://purl.org/dc/elements/1.1/"/>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14276</TotalTime>
  <Words>8205</Words>
  <Application>Microsoft Office PowerPoint</Application>
  <PresentationFormat>Widescreen</PresentationFormat>
  <Paragraphs>521</Paragraphs>
  <Slides>57</Slides>
  <Notes>57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Arial Narrow</vt:lpstr>
      <vt:lpstr>Calibri</vt:lpstr>
      <vt:lpstr>Franklin Gothic Book</vt:lpstr>
      <vt:lpstr>Franklin Gothic Medium</vt:lpstr>
      <vt:lpstr>Gill Sans MT</vt:lpstr>
      <vt:lpstr>ITC Franklin Gothic Std Bk Cd</vt:lpstr>
      <vt:lpstr>Times New Roman</vt:lpstr>
      <vt:lpstr>Wingdings</vt:lpstr>
      <vt:lpstr>Wingdings 3</vt:lpstr>
      <vt:lpstr>Cambium Assessment PPT</vt:lpstr>
      <vt:lpstr>Test Delivery System (TDS) Overview</vt:lpstr>
      <vt:lpstr>Objectives</vt:lpstr>
      <vt:lpstr>Confirming Student Settings in TIDE</vt:lpstr>
      <vt:lpstr>Logging In to the TA Interface</vt:lpstr>
      <vt:lpstr>Logging in to the TA Interface</vt:lpstr>
      <vt:lpstr>Creating a Test Session</vt:lpstr>
      <vt:lpstr>TA Interface Overview</vt:lpstr>
      <vt:lpstr>Test Selection</vt:lpstr>
      <vt:lpstr>Test Selection (Continued)</vt:lpstr>
      <vt:lpstr>TA Interface After Testing Has Begun</vt:lpstr>
      <vt:lpstr>Screensaver Mode</vt:lpstr>
      <vt:lpstr>Student Lookup: Quick Search</vt:lpstr>
      <vt:lpstr>Student Lookup: Advanced Search</vt:lpstr>
      <vt:lpstr>Approving Student Entry</vt:lpstr>
      <vt:lpstr>Editing Student Details: See/Edit Details</vt:lpstr>
      <vt:lpstr>Denying Student Entry</vt:lpstr>
      <vt:lpstr>Logging in to the Student Interface </vt:lpstr>
      <vt:lpstr>Student Login</vt:lpstr>
      <vt:lpstr>Login Errors</vt:lpstr>
      <vt:lpstr>Student Verification</vt:lpstr>
      <vt:lpstr>Student Test Selection</vt:lpstr>
      <vt:lpstr>Waiting for Approval</vt:lpstr>
      <vt:lpstr>Recording Device Check</vt:lpstr>
      <vt:lpstr>Sound and Video Playback Check</vt:lpstr>
      <vt:lpstr>Instructions and Help Screen</vt:lpstr>
      <vt:lpstr>Practice Step One</vt:lpstr>
      <vt:lpstr>Practice Step One</vt:lpstr>
      <vt:lpstr>Practice Step One (Continued)</vt:lpstr>
      <vt:lpstr>Practice Step One (Continued)</vt:lpstr>
      <vt:lpstr>Practice Step One (Continued)</vt:lpstr>
      <vt:lpstr>Step Two</vt:lpstr>
      <vt:lpstr>Step Two</vt:lpstr>
      <vt:lpstr>Step Two (Continued)</vt:lpstr>
      <vt:lpstr>Step Two (Continued)</vt:lpstr>
      <vt:lpstr>Step Three</vt:lpstr>
      <vt:lpstr>Review and End Test</vt:lpstr>
      <vt:lpstr>Test Completion Page</vt:lpstr>
      <vt:lpstr>Test Interface</vt:lpstr>
      <vt:lpstr>Global Menu</vt:lpstr>
      <vt:lpstr>Context Menus</vt:lpstr>
      <vt:lpstr>Item Tutorial</vt:lpstr>
      <vt:lpstr>Test Items</vt:lpstr>
      <vt:lpstr>Test Items: Examples</vt:lpstr>
      <vt:lpstr>Mark Items for Review</vt:lpstr>
      <vt:lpstr>Test Items with Audio</vt:lpstr>
      <vt:lpstr>Speaking Items </vt:lpstr>
      <vt:lpstr>Monitoring a Test Session</vt:lpstr>
      <vt:lpstr>Monitoring Student Progress</vt:lpstr>
      <vt:lpstr>Pin Student</vt:lpstr>
      <vt:lpstr>Tests with Potential Issues Table</vt:lpstr>
      <vt:lpstr>Printing Test Session Information</vt:lpstr>
      <vt:lpstr>Pausing and Stopping Sessions</vt:lpstr>
      <vt:lpstr>Pausing and Stopping Sessions (Continued)</vt:lpstr>
      <vt:lpstr>Pause and Test Timeout</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141</cp:revision>
  <cp:lastPrinted>2017-10-19T00:36:21Z</cp:lastPrinted>
  <dcterms:created xsi:type="dcterms:W3CDTF">2020-02-03T21:37:34Z</dcterms:created>
  <dcterms:modified xsi:type="dcterms:W3CDTF">2023-07-29T15:14:33Z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892380BF-58BD-4FB0-A021-7D6C8C86A213</vt:lpwstr>
  </property>
  <property fmtid="{D5CDD505-2E9C-101B-9397-08002B2CF9AE}" pid="6" name="ArticulatePath">
    <vt:lpwstr>https://cambiumlearning-my.sharepoint.com/personal/jennifer_strittmatter_cambiumassessment_com/Documents/Desktop/Projects/ELPA21/TDS Screener/23-24_Training_Test Delivery System_Screener_no audio_DRAFT</vt:lpwstr>
  </property>
</Properties>
</file>