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0"/>
  </p:notesMasterIdLst>
  <p:handoutMasterIdLst>
    <p:handoutMasterId r:id="rId31"/>
  </p:handoutMasterIdLst>
  <p:sldIdLst>
    <p:sldId id="294" r:id="rId5"/>
    <p:sldId id="262" r:id="rId6"/>
    <p:sldId id="368" r:id="rId7"/>
    <p:sldId id="399" r:id="rId8"/>
    <p:sldId id="369" r:id="rId9"/>
    <p:sldId id="388" r:id="rId10"/>
    <p:sldId id="398" r:id="rId11"/>
    <p:sldId id="400" r:id="rId12"/>
    <p:sldId id="401" r:id="rId13"/>
    <p:sldId id="402" r:id="rId14"/>
    <p:sldId id="280" r:id="rId15"/>
    <p:sldId id="374" r:id="rId16"/>
    <p:sldId id="375" r:id="rId17"/>
    <p:sldId id="409" r:id="rId18"/>
    <p:sldId id="410" r:id="rId19"/>
    <p:sldId id="407" r:id="rId20"/>
    <p:sldId id="393" r:id="rId21"/>
    <p:sldId id="394" r:id="rId22"/>
    <p:sldId id="408" r:id="rId23"/>
    <p:sldId id="411" r:id="rId24"/>
    <p:sldId id="276" r:id="rId25"/>
    <p:sldId id="395" r:id="rId26"/>
    <p:sldId id="386" r:id="rId27"/>
    <p:sldId id="385" r:id="rId28"/>
    <p:sldId id="367" r:id="rId2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1857778-C8DE-4AC7-8E48-A9C679581D02}">
          <p14:sldIdLst>
            <p14:sldId id="294"/>
            <p14:sldId id="262"/>
            <p14:sldId id="368"/>
          </p14:sldIdLst>
        </p14:section>
        <p14:section name="Step 1: Setting Up the Test Administration" id="{136AE73B-8EFA-4871-B8CF-2B62B72437CE}">
          <p14:sldIdLst>
            <p14:sldId id="399"/>
            <p14:sldId id="369"/>
            <p14:sldId id="388"/>
          </p14:sldIdLst>
        </p14:section>
        <p14:section name="Step 2: Setting Up Student Workstations" id="{616FEAB1-0215-4EEC-8CC6-0D9027C4BB5A}">
          <p14:sldIdLst>
            <p14:sldId id="398"/>
            <p14:sldId id="400"/>
            <p14:sldId id="401"/>
            <p14:sldId id="402"/>
          </p14:sldIdLst>
        </p14:section>
        <p14:section name="Secure Browser" id="{B9E23512-1679-4D65-A15A-5A318D3DC644}">
          <p14:sldIdLst>
            <p14:sldId id="280"/>
            <p14:sldId id="374"/>
            <p14:sldId id="375"/>
            <p14:sldId id="409"/>
          </p14:sldIdLst>
        </p14:section>
        <p14:section name="Configurations" id="{4492069C-23B5-416B-92CF-5BB724FE52EF}">
          <p14:sldIdLst>
            <p14:sldId id="410"/>
            <p14:sldId id="407"/>
          </p14:sldIdLst>
        </p14:section>
        <p14:section name="Step 3: Configuring Your Network" id="{5CD4A63C-772D-42EF-A97D-C7E8C6EAE979}">
          <p14:sldIdLst>
            <p14:sldId id="393"/>
            <p14:sldId id="394"/>
            <p14:sldId id="408"/>
            <p14:sldId id="411"/>
            <p14:sldId id="276"/>
          </p14:sldIdLst>
        </p14:section>
        <p14:section name="Step 4: Configuring Assistive Technology" id="{AA0F2A55-735B-46FF-9F5F-57F280F15349}">
          <p14:sldIdLst>
            <p14:sldId id="395"/>
            <p14:sldId id="386"/>
            <p14:sldId id="385"/>
          </p14:sldIdLst>
        </p14:section>
        <p14:section name="Thank You" id="{F4E0A6E8-BFA3-47A5-9371-9CE2BC8E5A35}">
          <p14:sldIdLst>
            <p14:sldId id="36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Niema Bracey" initials="NB" lastIdx="8" clrIdx="8">
    <p:extLst>
      <p:ext uri="{19B8F6BF-5375-455C-9EA6-DF929625EA0E}">
        <p15:presenceInfo xmlns:p15="http://schemas.microsoft.com/office/powerpoint/2012/main" userId="S::niema.bracey@cambiumassessment.com::72bf6f64-b04d-4645-a584-afcead78475f"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ledis castillo" initials="lc" lastIdx="38" clrIdx="9">
    <p:extLst>
      <p:ext uri="{19B8F6BF-5375-455C-9EA6-DF929625EA0E}">
        <p15:presenceInfo xmlns:p15="http://schemas.microsoft.com/office/powerpoint/2012/main" userId="2b0fa2ed88aed06b" providerId="Windows Live"/>
      </p:ext>
    </p:extLst>
  </p:cmAuthor>
  <p:cmAuthor id="4" name="Note" initials="Note" lastIdx="2" clrIdx="3">
    <p:extLst>
      <p:ext uri="{19B8F6BF-5375-455C-9EA6-DF929625EA0E}">
        <p15:presenceInfo xmlns:p15="http://schemas.microsoft.com/office/powerpoint/2012/main" userId="Note" providerId="None"/>
      </p:ext>
    </p:extLst>
  </p:cmAuthor>
  <p:cmAuthor id="11" name="Nadia McDowell" initials="NM" lastIdx="53" clrIdx="10">
    <p:extLst>
      <p:ext uri="{19B8F6BF-5375-455C-9EA6-DF929625EA0E}">
        <p15:presenceInfo xmlns:p15="http://schemas.microsoft.com/office/powerpoint/2012/main" userId="S::nadia.mcdowell@cambiumassessment.com::4a7051d3-cf0a-4a33-9b55-7075dcdef7ea"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618" autoAdjust="0"/>
  </p:normalViewPr>
  <p:slideViewPr>
    <p:cSldViewPr snapToGrid="0">
      <p:cViewPr varScale="1">
        <p:scale>
          <a:sx n="57" d="100"/>
          <a:sy n="57" d="100"/>
        </p:scale>
        <p:origin x="1016" y="4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41" d="100"/>
          <a:sy n="141" d="100"/>
        </p:scale>
        <p:origin x="29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99B3F-7A6B-41DA-929D-EBCB98B5B6C8}" type="doc">
      <dgm:prSet loTypeId="urn:microsoft.com/office/officeart/2018/2/layout/IconVerticalSolidList" loCatId="icon" qsTypeId="urn:microsoft.com/office/officeart/2005/8/quickstyle/simple2" qsCatId="simple" csTypeId="urn:microsoft.com/office/officeart/2005/8/colors/accent1_3" csCatId="accent1" phldr="1"/>
      <dgm:spPr/>
      <dgm:t>
        <a:bodyPr/>
        <a:lstStyle/>
        <a:p>
          <a:endParaRPr lang="en-US"/>
        </a:p>
      </dgm:t>
    </dgm:pt>
    <dgm:pt modelId="{31341702-20C5-4A3A-A770-58EDBDB26883}">
      <dgm:prSet/>
      <dgm:spPr/>
      <dgm:t>
        <a:bodyPr/>
        <a:lstStyle/>
        <a:p>
          <a:pPr>
            <a:lnSpc>
              <a:spcPct val="100000"/>
            </a:lnSpc>
          </a:pPr>
          <a:r>
            <a:rPr lang="en-US" b="1" dirty="0"/>
            <a:t>Step 2: Set up student workstations</a:t>
          </a:r>
        </a:p>
      </dgm:t>
    </dgm:pt>
    <dgm:pt modelId="{AE2CE85A-08B2-4849-B462-A0FE3D853D26}" type="parTrans" cxnId="{05B13D0B-1E66-4693-933F-E5B4727EE064}">
      <dgm:prSet/>
      <dgm:spPr/>
      <dgm:t>
        <a:bodyPr/>
        <a:lstStyle/>
        <a:p>
          <a:endParaRPr lang="en-US"/>
        </a:p>
      </dgm:t>
    </dgm:pt>
    <dgm:pt modelId="{9CDB8AC4-0F45-4E28-BD26-4B8CBFC548E3}" type="sibTrans" cxnId="{05B13D0B-1E66-4693-933F-E5B4727EE064}">
      <dgm:prSet/>
      <dgm:spPr/>
      <dgm:t>
        <a:bodyPr/>
        <a:lstStyle/>
        <a:p>
          <a:endParaRPr lang="en-US"/>
        </a:p>
      </dgm:t>
    </dgm:pt>
    <dgm:pt modelId="{9B6F7A41-573E-41F9-A970-67971A0DF55B}">
      <dgm:prSet/>
      <dgm:spPr/>
      <dgm:t>
        <a:bodyPr/>
        <a:lstStyle/>
        <a:p>
          <a:pPr>
            <a:lnSpc>
              <a:spcPct val="100000"/>
            </a:lnSpc>
          </a:pPr>
          <a:r>
            <a:rPr lang="en-US" b="1" dirty="0"/>
            <a:t>Step 3: Configure your network for online testing</a:t>
          </a:r>
        </a:p>
      </dgm:t>
    </dgm:pt>
    <dgm:pt modelId="{6483CE1B-1961-4F80-B849-7F47471030C4}" type="parTrans" cxnId="{0C6C5013-EE26-4AC0-ADC0-5880E91754DB}">
      <dgm:prSet/>
      <dgm:spPr/>
      <dgm:t>
        <a:bodyPr/>
        <a:lstStyle/>
        <a:p>
          <a:endParaRPr lang="en-US"/>
        </a:p>
      </dgm:t>
    </dgm:pt>
    <dgm:pt modelId="{712FB802-4AF8-4B2A-BE6C-D3B3147D3FC9}" type="sibTrans" cxnId="{0C6C5013-EE26-4AC0-ADC0-5880E91754DB}">
      <dgm:prSet/>
      <dgm:spPr/>
      <dgm:t>
        <a:bodyPr/>
        <a:lstStyle/>
        <a:p>
          <a:endParaRPr lang="en-US"/>
        </a:p>
      </dgm:t>
    </dgm:pt>
    <dgm:pt modelId="{693DB29C-D7FA-4D93-A565-48062A1CCC54}">
      <dgm:prSet/>
      <dgm:spPr/>
      <dgm:t>
        <a:bodyPr/>
        <a:lstStyle/>
        <a:p>
          <a:pPr>
            <a:lnSpc>
              <a:spcPct val="100000"/>
            </a:lnSpc>
          </a:pPr>
          <a:r>
            <a:rPr lang="en-US" b="1" dirty="0"/>
            <a:t>Step 4: Configure assistive technologies (Alt ELPA Only)</a:t>
          </a:r>
        </a:p>
      </dgm:t>
    </dgm:pt>
    <dgm:pt modelId="{537204AD-9D86-48E8-A9E9-110D0B0480DD}" type="parTrans" cxnId="{FEF6E7F6-1204-47D6-A807-FD4F64A01CC7}">
      <dgm:prSet/>
      <dgm:spPr/>
      <dgm:t>
        <a:bodyPr/>
        <a:lstStyle/>
        <a:p>
          <a:endParaRPr lang="en-US"/>
        </a:p>
      </dgm:t>
    </dgm:pt>
    <dgm:pt modelId="{5A43B66A-61CA-447B-BCA6-7789E51D8088}" type="sibTrans" cxnId="{FEF6E7F6-1204-47D6-A807-FD4F64A01CC7}">
      <dgm:prSet/>
      <dgm:spPr/>
      <dgm:t>
        <a:bodyPr/>
        <a:lstStyle/>
        <a:p>
          <a:endParaRPr lang="en-US"/>
        </a:p>
      </dgm:t>
    </dgm:pt>
    <dgm:pt modelId="{C74A56C4-2FF5-4387-A220-2EAA0B3B0149}">
      <dgm:prSet/>
      <dgm:spPr/>
      <dgm:t>
        <a:bodyPr/>
        <a:lstStyle/>
        <a:p>
          <a:pPr>
            <a:lnSpc>
              <a:spcPct val="100000"/>
            </a:lnSpc>
          </a:pPr>
          <a:r>
            <a:rPr lang="en-US" b="1" dirty="0"/>
            <a:t>Step 1: Set up staff workstations</a:t>
          </a:r>
        </a:p>
      </dgm:t>
    </dgm:pt>
    <dgm:pt modelId="{6FB2C2D3-29FB-43C6-AFC6-13A39B020203}" type="sibTrans" cxnId="{A67B2D0B-1F85-4073-8E69-4457E7609ED3}">
      <dgm:prSet/>
      <dgm:spPr/>
      <dgm:t>
        <a:bodyPr/>
        <a:lstStyle/>
        <a:p>
          <a:endParaRPr lang="en-US"/>
        </a:p>
      </dgm:t>
    </dgm:pt>
    <dgm:pt modelId="{FDDE6E22-D40D-4970-8B33-689683491770}" type="parTrans" cxnId="{A67B2D0B-1F85-4073-8E69-4457E7609ED3}">
      <dgm:prSet/>
      <dgm:spPr/>
      <dgm:t>
        <a:bodyPr/>
        <a:lstStyle/>
        <a:p>
          <a:endParaRPr lang="en-US"/>
        </a:p>
      </dgm:t>
    </dgm:pt>
    <dgm:pt modelId="{2CC8E74F-8D4C-43C4-B068-71AAF02E305D}" type="pres">
      <dgm:prSet presAssocID="{9D299B3F-7A6B-41DA-929D-EBCB98B5B6C8}" presName="root" presStyleCnt="0">
        <dgm:presLayoutVars>
          <dgm:dir/>
          <dgm:resizeHandles val="exact"/>
        </dgm:presLayoutVars>
      </dgm:prSet>
      <dgm:spPr/>
    </dgm:pt>
    <dgm:pt modelId="{EC95C250-8DA6-44F7-826D-C70B0BAAA700}" type="pres">
      <dgm:prSet presAssocID="{C74A56C4-2FF5-4387-A220-2EAA0B3B0149}" presName="compNode" presStyleCnt="0"/>
      <dgm:spPr/>
    </dgm:pt>
    <dgm:pt modelId="{0E00207B-D895-451B-80E1-B44855586957}" type="pres">
      <dgm:prSet presAssocID="{C74A56C4-2FF5-4387-A220-2EAA0B3B0149}" presName="bgRect" presStyleLbl="bgShp" presStyleIdx="0" presStyleCnt="4"/>
      <dgm:spPr/>
      <dgm:extLst>
        <a:ext uri="{E40237B7-FDA0-4F09-8148-C483321AD2D9}">
          <dgm14:cNvPr xmlns:dgm14="http://schemas.microsoft.com/office/drawing/2010/diagram" id="0" name="" descr="Graphic showing the four steps to complete online testing:&#10;Step 1: Set up staff workstations&#10;Step 2: Set up student workstations&#10;Step 3: Configure your network for online testing&#10;Step 4: Configure assistive technologies"/>
        </a:ext>
      </dgm:extLst>
    </dgm:pt>
    <dgm:pt modelId="{BBD58B48-EFCB-4C5D-9A9A-4B50AA37DAA2}" type="pres">
      <dgm:prSet presAssocID="{C74A56C4-2FF5-4387-A220-2EAA0B3B01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557ABA07-3801-46AE-905A-29E1B10BA677}" type="pres">
      <dgm:prSet presAssocID="{C74A56C4-2FF5-4387-A220-2EAA0B3B0149}" presName="spaceRect" presStyleCnt="0"/>
      <dgm:spPr/>
    </dgm:pt>
    <dgm:pt modelId="{BD06E73B-F5D4-4DB7-AD58-51296EE3AAFD}" type="pres">
      <dgm:prSet presAssocID="{C74A56C4-2FF5-4387-A220-2EAA0B3B0149}" presName="parTx" presStyleLbl="revTx" presStyleIdx="0" presStyleCnt="4">
        <dgm:presLayoutVars>
          <dgm:chMax val="0"/>
          <dgm:chPref val="0"/>
        </dgm:presLayoutVars>
      </dgm:prSet>
      <dgm:spPr/>
    </dgm:pt>
    <dgm:pt modelId="{710EF3A3-54B2-4387-8814-50EA8F55DE3A}" type="pres">
      <dgm:prSet presAssocID="{6FB2C2D3-29FB-43C6-AFC6-13A39B020203}" presName="sibTrans" presStyleCnt="0"/>
      <dgm:spPr/>
    </dgm:pt>
    <dgm:pt modelId="{93E95134-7A83-4E45-93F7-AEE266C7FDCA}" type="pres">
      <dgm:prSet presAssocID="{31341702-20C5-4A3A-A770-58EDBDB26883}" presName="compNode" presStyleCnt="0"/>
      <dgm:spPr/>
    </dgm:pt>
    <dgm:pt modelId="{C1F9B60D-DAE3-4BC9-A260-7400BAFDBA42}" type="pres">
      <dgm:prSet presAssocID="{31341702-20C5-4A3A-A770-58EDBDB26883}" presName="bgRect" presStyleLbl="bgShp" presStyleIdx="1" presStyleCnt="4"/>
      <dgm:spPr/>
    </dgm:pt>
    <dgm:pt modelId="{C295EE21-F070-4AFC-910C-E7AD3403F0B8}" type="pres">
      <dgm:prSet presAssocID="{31341702-20C5-4A3A-A770-58EDBDB268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94FAC4A5-6CD7-4319-9458-35C9B1FCCB4D}" type="pres">
      <dgm:prSet presAssocID="{31341702-20C5-4A3A-A770-58EDBDB26883}" presName="spaceRect" presStyleCnt="0"/>
      <dgm:spPr/>
    </dgm:pt>
    <dgm:pt modelId="{DC69BEB6-9628-4677-BE47-94BD82D135AB}" type="pres">
      <dgm:prSet presAssocID="{31341702-20C5-4A3A-A770-58EDBDB26883}" presName="parTx" presStyleLbl="revTx" presStyleIdx="1" presStyleCnt="4">
        <dgm:presLayoutVars>
          <dgm:chMax val="0"/>
          <dgm:chPref val="0"/>
        </dgm:presLayoutVars>
      </dgm:prSet>
      <dgm:spPr/>
    </dgm:pt>
    <dgm:pt modelId="{DC5BEF10-6225-446E-B42A-D96CAC95C58F}" type="pres">
      <dgm:prSet presAssocID="{9CDB8AC4-0F45-4E28-BD26-4B8CBFC548E3}" presName="sibTrans" presStyleCnt="0"/>
      <dgm:spPr/>
    </dgm:pt>
    <dgm:pt modelId="{4BF62707-CF3F-46A4-84E4-60CC4453CAF4}" type="pres">
      <dgm:prSet presAssocID="{9B6F7A41-573E-41F9-A970-67971A0DF55B}" presName="compNode" presStyleCnt="0"/>
      <dgm:spPr/>
    </dgm:pt>
    <dgm:pt modelId="{D7BCEC64-B6AF-4C9F-A4E9-A24DE38FAD1D}" type="pres">
      <dgm:prSet presAssocID="{9B6F7A41-573E-41F9-A970-67971A0DF55B}" presName="bgRect" presStyleLbl="bgShp" presStyleIdx="2" presStyleCnt="4"/>
      <dgm:spPr/>
    </dgm:pt>
    <dgm:pt modelId="{B757C83E-F45C-4351-BB6A-24C61D194E22}" type="pres">
      <dgm:prSet presAssocID="{9B6F7A41-573E-41F9-A970-67971A0DF5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EACA2950-6B2D-4AF1-A362-C3633A8189A7}" type="pres">
      <dgm:prSet presAssocID="{9B6F7A41-573E-41F9-A970-67971A0DF55B}" presName="spaceRect" presStyleCnt="0"/>
      <dgm:spPr/>
    </dgm:pt>
    <dgm:pt modelId="{DB1C4FE5-C296-4C6B-B7AB-F73A4F09C098}" type="pres">
      <dgm:prSet presAssocID="{9B6F7A41-573E-41F9-A970-67971A0DF55B}" presName="parTx" presStyleLbl="revTx" presStyleIdx="2" presStyleCnt="4">
        <dgm:presLayoutVars>
          <dgm:chMax val="0"/>
          <dgm:chPref val="0"/>
        </dgm:presLayoutVars>
      </dgm:prSet>
      <dgm:spPr/>
    </dgm:pt>
    <dgm:pt modelId="{066C9F6F-D6EA-4FC0-8A54-D34A021DB478}" type="pres">
      <dgm:prSet presAssocID="{712FB802-4AF8-4B2A-BE6C-D3B3147D3FC9}" presName="sibTrans" presStyleCnt="0"/>
      <dgm:spPr/>
    </dgm:pt>
    <dgm:pt modelId="{066CB8A8-A677-4671-A07A-D597D6ABAD50}" type="pres">
      <dgm:prSet presAssocID="{693DB29C-D7FA-4D93-A565-48062A1CCC54}" presName="compNode" presStyleCnt="0"/>
      <dgm:spPr/>
    </dgm:pt>
    <dgm:pt modelId="{5B690282-4D7F-46C4-AEE4-6259799D0758}" type="pres">
      <dgm:prSet presAssocID="{693DB29C-D7FA-4D93-A565-48062A1CCC54}" presName="bgRect" presStyleLbl="bgShp" presStyleIdx="3" presStyleCnt="4"/>
      <dgm:spPr/>
    </dgm:pt>
    <dgm:pt modelId="{1C22346C-A945-4E2C-8653-46D9B1B1BF9D}" type="pres">
      <dgm:prSet presAssocID="{693DB29C-D7FA-4D93-A565-48062A1CCC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ngle gear"/>
        </a:ext>
      </dgm:extLst>
    </dgm:pt>
    <dgm:pt modelId="{B7E7DA54-4E41-4CB4-AB93-3E45C82517A0}" type="pres">
      <dgm:prSet presAssocID="{693DB29C-D7FA-4D93-A565-48062A1CCC54}" presName="spaceRect" presStyleCnt="0"/>
      <dgm:spPr/>
    </dgm:pt>
    <dgm:pt modelId="{4868494B-A431-4205-AB51-25AF7502DD08}" type="pres">
      <dgm:prSet presAssocID="{693DB29C-D7FA-4D93-A565-48062A1CCC54}" presName="parTx" presStyleLbl="revTx" presStyleIdx="3" presStyleCnt="4">
        <dgm:presLayoutVars>
          <dgm:chMax val="0"/>
          <dgm:chPref val="0"/>
        </dgm:presLayoutVars>
      </dgm:prSet>
      <dgm:spPr/>
    </dgm:pt>
  </dgm:ptLst>
  <dgm:cxnLst>
    <dgm:cxn modelId="{A67B2D0B-1F85-4073-8E69-4457E7609ED3}" srcId="{9D299B3F-7A6B-41DA-929D-EBCB98B5B6C8}" destId="{C74A56C4-2FF5-4387-A220-2EAA0B3B0149}" srcOrd="0" destOrd="0" parTransId="{FDDE6E22-D40D-4970-8B33-689683491770}" sibTransId="{6FB2C2D3-29FB-43C6-AFC6-13A39B020203}"/>
    <dgm:cxn modelId="{05B13D0B-1E66-4693-933F-E5B4727EE064}" srcId="{9D299B3F-7A6B-41DA-929D-EBCB98B5B6C8}" destId="{31341702-20C5-4A3A-A770-58EDBDB26883}" srcOrd="1" destOrd="0" parTransId="{AE2CE85A-08B2-4849-B462-A0FE3D853D26}" sibTransId="{9CDB8AC4-0F45-4E28-BD26-4B8CBFC548E3}"/>
    <dgm:cxn modelId="{0C6C5013-EE26-4AC0-ADC0-5880E91754DB}" srcId="{9D299B3F-7A6B-41DA-929D-EBCB98B5B6C8}" destId="{9B6F7A41-573E-41F9-A970-67971A0DF55B}" srcOrd="2" destOrd="0" parTransId="{6483CE1B-1961-4F80-B849-7F47471030C4}" sibTransId="{712FB802-4AF8-4B2A-BE6C-D3B3147D3FC9}"/>
    <dgm:cxn modelId="{1A24E62A-94A4-493D-8A3F-CFC9B88B5A02}" type="presOf" srcId="{9D299B3F-7A6B-41DA-929D-EBCB98B5B6C8}" destId="{2CC8E74F-8D4C-43C4-B068-71AAF02E305D}" srcOrd="0" destOrd="0" presId="urn:microsoft.com/office/officeart/2018/2/layout/IconVerticalSolidList"/>
    <dgm:cxn modelId="{698DBA9C-17D9-4844-881E-734D7AEDA685}" type="presOf" srcId="{C74A56C4-2FF5-4387-A220-2EAA0B3B0149}" destId="{BD06E73B-F5D4-4DB7-AD58-51296EE3AAFD}" srcOrd="0" destOrd="0" presId="urn:microsoft.com/office/officeart/2018/2/layout/IconVerticalSolidList"/>
    <dgm:cxn modelId="{E6D64FB2-4E55-4DA4-B2B1-F1253DBF2A56}" type="presOf" srcId="{9B6F7A41-573E-41F9-A970-67971A0DF55B}" destId="{DB1C4FE5-C296-4C6B-B7AB-F73A4F09C098}" srcOrd="0" destOrd="0" presId="urn:microsoft.com/office/officeart/2018/2/layout/IconVerticalSolidList"/>
    <dgm:cxn modelId="{B99665CE-23D9-440B-9F5F-8FED8D47BC90}" type="presOf" srcId="{31341702-20C5-4A3A-A770-58EDBDB26883}" destId="{DC69BEB6-9628-4677-BE47-94BD82D135AB}" srcOrd="0" destOrd="0" presId="urn:microsoft.com/office/officeart/2018/2/layout/IconVerticalSolidList"/>
    <dgm:cxn modelId="{8D2E7ED4-DF9E-4D08-98D1-3268E71F4139}" type="presOf" srcId="{693DB29C-D7FA-4D93-A565-48062A1CCC54}" destId="{4868494B-A431-4205-AB51-25AF7502DD08}" srcOrd="0" destOrd="0" presId="urn:microsoft.com/office/officeart/2018/2/layout/IconVerticalSolidList"/>
    <dgm:cxn modelId="{FEF6E7F6-1204-47D6-A807-FD4F64A01CC7}" srcId="{9D299B3F-7A6B-41DA-929D-EBCB98B5B6C8}" destId="{693DB29C-D7FA-4D93-A565-48062A1CCC54}" srcOrd="3" destOrd="0" parTransId="{537204AD-9D86-48E8-A9E9-110D0B0480DD}" sibTransId="{5A43B66A-61CA-447B-BCA6-7789E51D8088}"/>
    <dgm:cxn modelId="{1EB99566-D74D-4863-9B8B-BD53613C0580}" type="presParOf" srcId="{2CC8E74F-8D4C-43C4-B068-71AAF02E305D}" destId="{EC95C250-8DA6-44F7-826D-C70B0BAAA700}" srcOrd="0" destOrd="0" presId="urn:microsoft.com/office/officeart/2018/2/layout/IconVerticalSolidList"/>
    <dgm:cxn modelId="{AB3132EA-3702-4B17-A522-055AC06E1D8E}" type="presParOf" srcId="{EC95C250-8DA6-44F7-826D-C70B0BAAA700}" destId="{0E00207B-D895-451B-80E1-B44855586957}" srcOrd="0" destOrd="0" presId="urn:microsoft.com/office/officeart/2018/2/layout/IconVerticalSolidList"/>
    <dgm:cxn modelId="{D8335BB2-9E1A-4A4E-8027-24F346A1369D}" type="presParOf" srcId="{EC95C250-8DA6-44F7-826D-C70B0BAAA700}" destId="{BBD58B48-EFCB-4C5D-9A9A-4B50AA37DAA2}" srcOrd="1" destOrd="0" presId="urn:microsoft.com/office/officeart/2018/2/layout/IconVerticalSolidList"/>
    <dgm:cxn modelId="{B26F771A-D64C-4DB1-A0F1-9FB49E572751}" type="presParOf" srcId="{EC95C250-8DA6-44F7-826D-C70B0BAAA700}" destId="{557ABA07-3801-46AE-905A-29E1B10BA677}" srcOrd="2" destOrd="0" presId="urn:microsoft.com/office/officeart/2018/2/layout/IconVerticalSolidList"/>
    <dgm:cxn modelId="{4CDC8360-44DC-4A65-93C3-CB732C80B4E1}" type="presParOf" srcId="{EC95C250-8DA6-44F7-826D-C70B0BAAA700}" destId="{BD06E73B-F5D4-4DB7-AD58-51296EE3AAFD}" srcOrd="3" destOrd="0" presId="urn:microsoft.com/office/officeart/2018/2/layout/IconVerticalSolidList"/>
    <dgm:cxn modelId="{0C139EAA-87CE-422A-9BC4-6AF23ACD6F71}" type="presParOf" srcId="{2CC8E74F-8D4C-43C4-B068-71AAF02E305D}" destId="{710EF3A3-54B2-4387-8814-50EA8F55DE3A}" srcOrd="1" destOrd="0" presId="urn:microsoft.com/office/officeart/2018/2/layout/IconVerticalSolidList"/>
    <dgm:cxn modelId="{98E0587E-35AC-4ACC-933F-25C7CF21F69B}" type="presParOf" srcId="{2CC8E74F-8D4C-43C4-B068-71AAF02E305D}" destId="{93E95134-7A83-4E45-93F7-AEE266C7FDCA}" srcOrd="2" destOrd="0" presId="urn:microsoft.com/office/officeart/2018/2/layout/IconVerticalSolidList"/>
    <dgm:cxn modelId="{35BB8644-E7B1-467E-B3D9-9E9567129B00}" type="presParOf" srcId="{93E95134-7A83-4E45-93F7-AEE266C7FDCA}" destId="{C1F9B60D-DAE3-4BC9-A260-7400BAFDBA42}" srcOrd="0" destOrd="0" presId="urn:microsoft.com/office/officeart/2018/2/layout/IconVerticalSolidList"/>
    <dgm:cxn modelId="{7DA2FE3D-D652-424C-AF65-B5F1062DB011}" type="presParOf" srcId="{93E95134-7A83-4E45-93F7-AEE266C7FDCA}" destId="{C295EE21-F070-4AFC-910C-E7AD3403F0B8}" srcOrd="1" destOrd="0" presId="urn:microsoft.com/office/officeart/2018/2/layout/IconVerticalSolidList"/>
    <dgm:cxn modelId="{BE3BB041-DF76-4CE0-B2A7-16BD07523CCB}" type="presParOf" srcId="{93E95134-7A83-4E45-93F7-AEE266C7FDCA}" destId="{94FAC4A5-6CD7-4319-9458-35C9B1FCCB4D}" srcOrd="2" destOrd="0" presId="urn:microsoft.com/office/officeart/2018/2/layout/IconVerticalSolidList"/>
    <dgm:cxn modelId="{9A936B1C-532A-4AD9-8495-99FD172FA6E9}" type="presParOf" srcId="{93E95134-7A83-4E45-93F7-AEE266C7FDCA}" destId="{DC69BEB6-9628-4677-BE47-94BD82D135AB}" srcOrd="3" destOrd="0" presId="urn:microsoft.com/office/officeart/2018/2/layout/IconVerticalSolidList"/>
    <dgm:cxn modelId="{7B982DB8-0478-4D9C-A713-0E3A72D7F980}" type="presParOf" srcId="{2CC8E74F-8D4C-43C4-B068-71AAF02E305D}" destId="{DC5BEF10-6225-446E-B42A-D96CAC95C58F}" srcOrd="3" destOrd="0" presId="urn:microsoft.com/office/officeart/2018/2/layout/IconVerticalSolidList"/>
    <dgm:cxn modelId="{7C33A00C-2D0C-49AF-B1E9-B45973D33FA4}" type="presParOf" srcId="{2CC8E74F-8D4C-43C4-B068-71AAF02E305D}" destId="{4BF62707-CF3F-46A4-84E4-60CC4453CAF4}" srcOrd="4" destOrd="0" presId="urn:microsoft.com/office/officeart/2018/2/layout/IconVerticalSolidList"/>
    <dgm:cxn modelId="{4B0398C7-E18F-4E0A-BCA5-E7E2A6E2A0FC}" type="presParOf" srcId="{4BF62707-CF3F-46A4-84E4-60CC4453CAF4}" destId="{D7BCEC64-B6AF-4C9F-A4E9-A24DE38FAD1D}" srcOrd="0" destOrd="0" presId="urn:microsoft.com/office/officeart/2018/2/layout/IconVerticalSolidList"/>
    <dgm:cxn modelId="{1798F9CA-0F03-4059-82D4-E137C7E9D42F}" type="presParOf" srcId="{4BF62707-CF3F-46A4-84E4-60CC4453CAF4}" destId="{B757C83E-F45C-4351-BB6A-24C61D194E22}" srcOrd="1" destOrd="0" presId="urn:microsoft.com/office/officeart/2018/2/layout/IconVerticalSolidList"/>
    <dgm:cxn modelId="{23AB3F39-23AE-411C-8B8F-FA4C52298F6B}" type="presParOf" srcId="{4BF62707-CF3F-46A4-84E4-60CC4453CAF4}" destId="{EACA2950-6B2D-4AF1-A362-C3633A8189A7}" srcOrd="2" destOrd="0" presId="urn:microsoft.com/office/officeart/2018/2/layout/IconVerticalSolidList"/>
    <dgm:cxn modelId="{F0FE92D8-14B8-49B0-9C36-82FBC6C05266}" type="presParOf" srcId="{4BF62707-CF3F-46A4-84E4-60CC4453CAF4}" destId="{DB1C4FE5-C296-4C6B-B7AB-F73A4F09C098}" srcOrd="3" destOrd="0" presId="urn:microsoft.com/office/officeart/2018/2/layout/IconVerticalSolidList"/>
    <dgm:cxn modelId="{50FF889E-5B39-4A32-BFC5-CC5F60D85D0D}" type="presParOf" srcId="{2CC8E74F-8D4C-43C4-B068-71AAF02E305D}" destId="{066C9F6F-D6EA-4FC0-8A54-D34A021DB478}" srcOrd="5" destOrd="0" presId="urn:microsoft.com/office/officeart/2018/2/layout/IconVerticalSolidList"/>
    <dgm:cxn modelId="{6C961155-B877-4C77-BF39-0A91576BC940}" type="presParOf" srcId="{2CC8E74F-8D4C-43C4-B068-71AAF02E305D}" destId="{066CB8A8-A677-4671-A07A-D597D6ABAD50}" srcOrd="6" destOrd="0" presId="urn:microsoft.com/office/officeart/2018/2/layout/IconVerticalSolidList"/>
    <dgm:cxn modelId="{CDA3CE8C-FE64-4B70-827F-A4C956DCF7A5}" type="presParOf" srcId="{066CB8A8-A677-4671-A07A-D597D6ABAD50}" destId="{5B690282-4D7F-46C4-AEE4-6259799D0758}" srcOrd="0" destOrd="0" presId="urn:microsoft.com/office/officeart/2018/2/layout/IconVerticalSolidList"/>
    <dgm:cxn modelId="{67153A77-BB27-4EA2-B3E8-8A85F4AB8628}" type="presParOf" srcId="{066CB8A8-A677-4671-A07A-D597D6ABAD50}" destId="{1C22346C-A945-4E2C-8653-46D9B1B1BF9D}" srcOrd="1" destOrd="0" presId="urn:microsoft.com/office/officeart/2018/2/layout/IconVerticalSolidList"/>
    <dgm:cxn modelId="{1CD48C07-AC39-4E3C-9D62-1844AD13C9A1}" type="presParOf" srcId="{066CB8A8-A677-4671-A07A-D597D6ABAD50}" destId="{B7E7DA54-4E41-4CB4-AB93-3E45C82517A0}" srcOrd="2" destOrd="0" presId="urn:microsoft.com/office/officeart/2018/2/layout/IconVerticalSolidList"/>
    <dgm:cxn modelId="{F8E63E2B-60FA-436A-BC67-83E0885833A4}" type="presParOf" srcId="{066CB8A8-A677-4671-A07A-D597D6ABAD50}" destId="{4868494B-A431-4205-AB51-25AF7502DD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6ECDF-E113-4F8A-81E8-F78136B420DA}" type="doc">
      <dgm:prSet loTypeId="urn:microsoft.com/office/officeart/2005/8/layout/vList4" loCatId="list" qsTypeId="urn:microsoft.com/office/officeart/2005/8/quickstyle/simple5" qsCatId="simple" csTypeId="urn:microsoft.com/office/officeart/2005/8/colors/accent1_3" csCatId="accent1" phldr="1"/>
      <dgm:spPr/>
      <dgm:t>
        <a:bodyPr/>
        <a:lstStyle/>
        <a:p>
          <a:endParaRPr lang="en-US"/>
        </a:p>
      </dgm:t>
    </dgm:pt>
    <dgm:pt modelId="{FFFD52C7-97C5-4635-84F4-353C39D52E53}">
      <dgm:prSet custT="1"/>
      <dgm:spPr/>
      <dgm:t>
        <a:bodyPr/>
        <a:lstStyle/>
        <a:p>
          <a:r>
            <a:rPr lang="en-US" sz="2400" b="1" i="0" baseline="0" dirty="0"/>
            <a:t>Each student workstation needs the CAI Secure Browser installed.</a:t>
          </a:r>
          <a:endParaRPr lang="en-US" sz="2400" b="1" dirty="0"/>
        </a:p>
      </dgm:t>
      <dgm:extLst>
        <a:ext uri="{E40237B7-FDA0-4F09-8148-C483321AD2D9}">
          <dgm14:cNvPr xmlns:dgm14="http://schemas.microsoft.com/office/drawing/2010/diagram" id="0" name="" descr="Graphic showing information about the CAI Secure Browser&#10;"/>
        </a:ext>
      </dgm:extLst>
    </dgm:pt>
    <dgm:pt modelId="{89D82B47-E8D6-4D5D-916A-F6F0DEF449F3}" type="parTrans" cxnId="{27B4C423-93DF-48C4-AEFC-ABC6CEE26014}">
      <dgm:prSet/>
      <dgm:spPr/>
      <dgm:t>
        <a:bodyPr/>
        <a:lstStyle/>
        <a:p>
          <a:endParaRPr lang="en-US"/>
        </a:p>
      </dgm:t>
    </dgm:pt>
    <dgm:pt modelId="{B9A2D8D9-CEF2-4D9E-A8F5-8E7B6401E15D}" type="sibTrans" cxnId="{27B4C423-93DF-48C4-AEFC-ABC6CEE26014}">
      <dgm:prSet/>
      <dgm:spPr/>
      <dgm:t>
        <a:bodyPr/>
        <a:lstStyle/>
        <a:p>
          <a:endParaRPr lang="en-US"/>
        </a:p>
      </dgm:t>
    </dgm:pt>
    <dgm:pt modelId="{379DD93B-F267-4F6C-BBC4-7BF88A7E1119}">
      <dgm:prSet custT="1"/>
      <dgm:spPr/>
      <dgm:t>
        <a:bodyPr/>
        <a:lstStyle/>
        <a:p>
          <a:pPr marL="0"/>
          <a:r>
            <a:rPr lang="en-US" sz="2400" b="1" i="0" baseline="0" dirty="0"/>
            <a:t>The Secure Browser is CAI’s customized web browser designed to keep tests secure. </a:t>
          </a:r>
          <a:endParaRPr lang="en-US" sz="2400" b="1" dirty="0"/>
        </a:p>
      </dgm:t>
    </dgm:pt>
    <dgm:pt modelId="{4FBC0037-88F7-4B72-B096-D36046699EBE}" type="parTrans" cxnId="{16B2FDBB-861A-4CA3-8B80-3B8551EA3FB9}">
      <dgm:prSet/>
      <dgm:spPr/>
      <dgm:t>
        <a:bodyPr/>
        <a:lstStyle/>
        <a:p>
          <a:endParaRPr lang="en-US"/>
        </a:p>
      </dgm:t>
    </dgm:pt>
    <dgm:pt modelId="{EAEC7FBF-5948-45EE-AB44-40B0D35DB00F}" type="sibTrans" cxnId="{16B2FDBB-861A-4CA3-8B80-3B8551EA3FB9}">
      <dgm:prSet/>
      <dgm:spPr/>
      <dgm:t>
        <a:bodyPr/>
        <a:lstStyle/>
        <a:p>
          <a:endParaRPr lang="en-US"/>
        </a:p>
      </dgm:t>
    </dgm:pt>
    <dgm:pt modelId="{C9B62ECD-0425-4098-8AD7-AA5251A8C549}">
      <dgm:prSet custT="1"/>
      <dgm:spPr/>
      <dgm:t>
        <a:bodyPr/>
        <a:lstStyle/>
        <a:p>
          <a:pPr marL="0" indent="171450"/>
          <a:r>
            <a:rPr lang="en-US" sz="2000" b="0" i="0" dirty="0"/>
            <a:t>Locks down the student desktop</a:t>
          </a:r>
          <a:endParaRPr lang="en-US" sz="2000" dirty="0"/>
        </a:p>
      </dgm:t>
    </dgm:pt>
    <dgm:pt modelId="{03B9B89A-EC92-4D09-B714-7D1D25C28C82}" type="parTrans" cxnId="{59B63A68-9BEB-4664-BD33-8AE3C79C5A64}">
      <dgm:prSet/>
      <dgm:spPr/>
      <dgm:t>
        <a:bodyPr/>
        <a:lstStyle/>
        <a:p>
          <a:endParaRPr lang="en-US"/>
        </a:p>
      </dgm:t>
    </dgm:pt>
    <dgm:pt modelId="{B3E661C5-DDA4-4AB6-9D6D-DA76251DC7D4}" type="sibTrans" cxnId="{59B63A68-9BEB-4664-BD33-8AE3C79C5A64}">
      <dgm:prSet/>
      <dgm:spPr/>
      <dgm:t>
        <a:bodyPr/>
        <a:lstStyle/>
        <a:p>
          <a:endParaRPr lang="en-US"/>
        </a:p>
      </dgm:t>
    </dgm:pt>
    <dgm:pt modelId="{85317D57-835D-4F4D-9292-DC80929F4F5C}">
      <dgm:prSet custT="1"/>
      <dgm:spPr/>
      <dgm:t>
        <a:bodyPr/>
        <a:lstStyle/>
        <a:p>
          <a:pPr marL="0" indent="171450"/>
          <a:r>
            <a:rPr lang="en-US" sz="2000" b="0" i="0" dirty="0"/>
            <a:t>Prevents students from accessing anything other than the test</a:t>
          </a:r>
          <a:endParaRPr lang="en-US" sz="2000" dirty="0"/>
        </a:p>
      </dgm:t>
    </dgm:pt>
    <dgm:pt modelId="{A8DD78F0-57D8-4689-9CCC-1559E2EA510F}" type="parTrans" cxnId="{74056C8D-2A05-4B2F-9527-4EB29A975475}">
      <dgm:prSet/>
      <dgm:spPr/>
      <dgm:t>
        <a:bodyPr/>
        <a:lstStyle/>
        <a:p>
          <a:endParaRPr lang="en-US"/>
        </a:p>
      </dgm:t>
    </dgm:pt>
    <dgm:pt modelId="{A821407B-AE77-4B50-85AA-95882F011CA0}" type="sibTrans" cxnId="{74056C8D-2A05-4B2F-9527-4EB29A975475}">
      <dgm:prSet/>
      <dgm:spPr/>
      <dgm:t>
        <a:bodyPr/>
        <a:lstStyle/>
        <a:p>
          <a:endParaRPr lang="en-US"/>
        </a:p>
      </dgm:t>
    </dgm:pt>
    <dgm:pt modelId="{5CD48180-9533-483D-A397-B0D995C249B1}">
      <dgm:prSet custT="1"/>
      <dgm:spPr/>
      <dgm:t>
        <a:bodyPr/>
        <a:lstStyle/>
        <a:p>
          <a:r>
            <a:rPr lang="en-US" sz="2400" b="1" i="0" baseline="0" dirty="0"/>
            <a:t>The Secure Browser displays the student application in full-screen mode. It has no back button, next button, refresh button, or URL bar. </a:t>
          </a:r>
          <a:endParaRPr lang="en-US" sz="2400" b="1" dirty="0"/>
        </a:p>
      </dgm:t>
    </dgm:pt>
    <dgm:pt modelId="{6F0573C5-16CA-4408-BA1B-36C7CB43FBFE}" type="parTrans" cxnId="{69A75F7A-6A4C-4089-B113-1135AA168F32}">
      <dgm:prSet/>
      <dgm:spPr/>
      <dgm:t>
        <a:bodyPr/>
        <a:lstStyle/>
        <a:p>
          <a:endParaRPr lang="en-US"/>
        </a:p>
      </dgm:t>
    </dgm:pt>
    <dgm:pt modelId="{2EA4C179-6833-4E75-A67B-7DB5039237E9}" type="sibTrans" cxnId="{69A75F7A-6A4C-4089-B113-1135AA168F32}">
      <dgm:prSet/>
      <dgm:spPr/>
      <dgm:t>
        <a:bodyPr/>
        <a:lstStyle/>
        <a:p>
          <a:endParaRPr lang="en-US"/>
        </a:p>
      </dgm:t>
    </dgm:pt>
    <dgm:pt modelId="{8786F14A-2E07-4640-B88F-FB8D54117B44}" type="pres">
      <dgm:prSet presAssocID="{77C6ECDF-E113-4F8A-81E8-F78136B420DA}" presName="linear" presStyleCnt="0">
        <dgm:presLayoutVars>
          <dgm:dir/>
          <dgm:resizeHandles val="exact"/>
        </dgm:presLayoutVars>
      </dgm:prSet>
      <dgm:spPr/>
    </dgm:pt>
    <dgm:pt modelId="{5DA057A4-F547-410A-9A92-902ED9B2E779}" type="pres">
      <dgm:prSet presAssocID="{FFFD52C7-97C5-4635-84F4-353C39D52E53}" presName="comp" presStyleCnt="0"/>
      <dgm:spPr/>
    </dgm:pt>
    <dgm:pt modelId="{07DAF64C-D6B8-442E-8B2C-30BB6141882A}" type="pres">
      <dgm:prSet presAssocID="{FFFD52C7-97C5-4635-84F4-353C39D52E53}" presName="box" presStyleLbl="node1" presStyleIdx="0" presStyleCnt="3" custLinFactNeighborX="-2533" custLinFactNeighborY="3936"/>
      <dgm:spPr/>
    </dgm:pt>
    <dgm:pt modelId="{61F42373-FE15-4E03-98E6-F40D5E102E0E}" type="pres">
      <dgm:prSet presAssocID="{FFFD52C7-97C5-4635-84F4-353C39D52E53}" presName="img" presStyleLbl="fgImgPlace1" presStyleIdx="0" presStyleCnt="3" custScaleX="694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dgm:spPr>
      <dgm:extLst>
        <a:ext uri="{E40237B7-FDA0-4F09-8148-C483321AD2D9}">
          <dgm14:cNvPr xmlns:dgm14="http://schemas.microsoft.com/office/drawing/2010/diagram" id="0" name="" descr="Laptop with solid fill"/>
        </a:ext>
      </dgm:extLst>
    </dgm:pt>
    <dgm:pt modelId="{9039617F-9783-4B10-9C06-DC2A4F13C430}" type="pres">
      <dgm:prSet presAssocID="{FFFD52C7-97C5-4635-84F4-353C39D52E53}" presName="text" presStyleLbl="node1" presStyleIdx="0" presStyleCnt="3">
        <dgm:presLayoutVars>
          <dgm:bulletEnabled val="1"/>
        </dgm:presLayoutVars>
      </dgm:prSet>
      <dgm:spPr/>
    </dgm:pt>
    <dgm:pt modelId="{27217981-49AC-4961-A2F3-58D0FC1D5319}" type="pres">
      <dgm:prSet presAssocID="{B9A2D8D9-CEF2-4D9E-A8F5-8E7B6401E15D}" presName="spacer" presStyleCnt="0"/>
      <dgm:spPr/>
    </dgm:pt>
    <dgm:pt modelId="{5CFB75AF-86B2-46D9-B46C-B6EC096E0D00}" type="pres">
      <dgm:prSet presAssocID="{379DD93B-F267-4F6C-BBC4-7BF88A7E1119}" presName="comp" presStyleCnt="0"/>
      <dgm:spPr/>
    </dgm:pt>
    <dgm:pt modelId="{0E84C7C9-1EDE-4704-AB4F-1B1FF011C697}" type="pres">
      <dgm:prSet presAssocID="{379DD93B-F267-4F6C-BBC4-7BF88A7E1119}" presName="box" presStyleLbl="node1" presStyleIdx="1" presStyleCnt="3"/>
      <dgm:spPr/>
    </dgm:pt>
    <dgm:pt modelId="{336341BD-55E3-4AD5-AA7D-4B542225522B}" type="pres">
      <dgm:prSet presAssocID="{379DD93B-F267-4F6C-BBC4-7BF88A7E1119}" presName="img" presStyleLbl="fgImgPlace1" presStyleIdx="1" presStyleCnt="3" custScaleX="65597" custScaleY="1016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dgm:spPr>
      <dgm:extLst>
        <a:ext uri="{E40237B7-FDA0-4F09-8148-C483321AD2D9}">
          <dgm14:cNvPr xmlns:dgm14="http://schemas.microsoft.com/office/drawing/2010/diagram" id="0" name="" descr="Lock with solid fill"/>
        </a:ext>
      </dgm:extLst>
    </dgm:pt>
    <dgm:pt modelId="{C6FF174A-CDAB-45BA-B1CF-154DA2DB1FA6}" type="pres">
      <dgm:prSet presAssocID="{379DD93B-F267-4F6C-BBC4-7BF88A7E1119}" presName="text" presStyleLbl="node1" presStyleIdx="1" presStyleCnt="3">
        <dgm:presLayoutVars>
          <dgm:bulletEnabled val="1"/>
        </dgm:presLayoutVars>
      </dgm:prSet>
      <dgm:spPr/>
    </dgm:pt>
    <dgm:pt modelId="{8D6CE138-1EDA-4486-90B8-D434AFC5A21A}" type="pres">
      <dgm:prSet presAssocID="{EAEC7FBF-5948-45EE-AB44-40B0D35DB00F}" presName="spacer" presStyleCnt="0"/>
      <dgm:spPr/>
    </dgm:pt>
    <dgm:pt modelId="{00756698-BC81-4BA2-89A3-907E7825BD70}" type="pres">
      <dgm:prSet presAssocID="{5CD48180-9533-483D-A397-B0D995C249B1}" presName="comp" presStyleCnt="0"/>
      <dgm:spPr/>
    </dgm:pt>
    <dgm:pt modelId="{E7648D82-B325-4603-A9A2-5FFFE3926526}" type="pres">
      <dgm:prSet presAssocID="{5CD48180-9533-483D-A397-B0D995C249B1}" presName="box" presStyleLbl="node1" presStyleIdx="2" presStyleCnt="3"/>
      <dgm:spPr/>
    </dgm:pt>
    <dgm:pt modelId="{8FBCA11B-202F-451E-B8D5-A80906456AFF}" type="pres">
      <dgm:prSet presAssocID="{5CD48180-9533-483D-A397-B0D995C249B1}" presName="img" presStyleLbl="fgImgPlace1" presStyleIdx="2" presStyleCnt="3" custScaleX="6559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Computer with solid fill"/>
        </a:ext>
      </dgm:extLst>
    </dgm:pt>
    <dgm:pt modelId="{212C631C-2708-4406-A25F-72D3FDEC2676}" type="pres">
      <dgm:prSet presAssocID="{5CD48180-9533-483D-A397-B0D995C249B1}" presName="text" presStyleLbl="node1" presStyleIdx="2" presStyleCnt="3">
        <dgm:presLayoutVars>
          <dgm:bulletEnabled val="1"/>
        </dgm:presLayoutVars>
      </dgm:prSet>
      <dgm:spPr/>
    </dgm:pt>
  </dgm:ptLst>
  <dgm:cxnLst>
    <dgm:cxn modelId="{4D51FD0D-0C14-48E5-988F-91279F5D4300}" type="presOf" srcId="{C9B62ECD-0425-4098-8AD7-AA5251A8C549}" destId="{C6FF174A-CDAB-45BA-B1CF-154DA2DB1FA6}" srcOrd="1" destOrd="1" presId="urn:microsoft.com/office/officeart/2005/8/layout/vList4"/>
    <dgm:cxn modelId="{27B4C423-93DF-48C4-AEFC-ABC6CEE26014}" srcId="{77C6ECDF-E113-4F8A-81E8-F78136B420DA}" destId="{FFFD52C7-97C5-4635-84F4-353C39D52E53}" srcOrd="0" destOrd="0" parTransId="{89D82B47-E8D6-4D5D-916A-F6F0DEF449F3}" sibTransId="{B9A2D8D9-CEF2-4D9E-A8F5-8E7B6401E15D}"/>
    <dgm:cxn modelId="{E49D0338-C5EE-4449-822C-6B605B48F6CA}" type="presOf" srcId="{5CD48180-9533-483D-A397-B0D995C249B1}" destId="{212C631C-2708-4406-A25F-72D3FDEC2676}" srcOrd="1" destOrd="0" presId="urn:microsoft.com/office/officeart/2005/8/layout/vList4"/>
    <dgm:cxn modelId="{A756B761-FA67-4F0F-B28A-15D76E6E65FE}" type="presOf" srcId="{C9B62ECD-0425-4098-8AD7-AA5251A8C549}" destId="{0E84C7C9-1EDE-4704-AB4F-1B1FF011C697}" srcOrd="0" destOrd="1" presId="urn:microsoft.com/office/officeart/2005/8/layout/vList4"/>
    <dgm:cxn modelId="{750C5E44-3972-4BA8-9910-26A91280AEE4}" type="presOf" srcId="{379DD93B-F267-4F6C-BBC4-7BF88A7E1119}" destId="{0E84C7C9-1EDE-4704-AB4F-1B1FF011C697}" srcOrd="0" destOrd="0" presId="urn:microsoft.com/office/officeart/2005/8/layout/vList4"/>
    <dgm:cxn modelId="{F0918A44-CFB5-41FB-9085-1368F17D4865}" type="presOf" srcId="{85317D57-835D-4F4D-9292-DC80929F4F5C}" destId="{0E84C7C9-1EDE-4704-AB4F-1B1FF011C697}" srcOrd="0" destOrd="2" presId="urn:microsoft.com/office/officeart/2005/8/layout/vList4"/>
    <dgm:cxn modelId="{321CAA65-BCD5-47F1-BA87-40F15E934BAD}" type="presOf" srcId="{77C6ECDF-E113-4F8A-81E8-F78136B420DA}" destId="{8786F14A-2E07-4640-B88F-FB8D54117B44}" srcOrd="0" destOrd="0" presId="urn:microsoft.com/office/officeart/2005/8/layout/vList4"/>
    <dgm:cxn modelId="{59B63A68-9BEB-4664-BD33-8AE3C79C5A64}" srcId="{379DD93B-F267-4F6C-BBC4-7BF88A7E1119}" destId="{C9B62ECD-0425-4098-8AD7-AA5251A8C549}" srcOrd="0" destOrd="0" parTransId="{03B9B89A-EC92-4D09-B714-7D1D25C28C82}" sibTransId="{B3E661C5-DDA4-4AB6-9D6D-DA76251DC7D4}"/>
    <dgm:cxn modelId="{69A75F7A-6A4C-4089-B113-1135AA168F32}" srcId="{77C6ECDF-E113-4F8A-81E8-F78136B420DA}" destId="{5CD48180-9533-483D-A397-B0D995C249B1}" srcOrd="2" destOrd="0" parTransId="{6F0573C5-16CA-4408-BA1B-36C7CB43FBFE}" sibTransId="{2EA4C179-6833-4E75-A67B-7DB5039237E9}"/>
    <dgm:cxn modelId="{3A9FAC7B-100C-4DAA-AFBA-004289A37986}" type="presOf" srcId="{FFFD52C7-97C5-4635-84F4-353C39D52E53}" destId="{07DAF64C-D6B8-442E-8B2C-30BB6141882A}" srcOrd="0" destOrd="0" presId="urn:microsoft.com/office/officeart/2005/8/layout/vList4"/>
    <dgm:cxn modelId="{74056C8D-2A05-4B2F-9527-4EB29A975475}" srcId="{379DD93B-F267-4F6C-BBC4-7BF88A7E1119}" destId="{85317D57-835D-4F4D-9292-DC80929F4F5C}" srcOrd="1" destOrd="0" parTransId="{A8DD78F0-57D8-4689-9CCC-1559E2EA510F}" sibTransId="{A821407B-AE77-4B50-85AA-95882F011CA0}"/>
    <dgm:cxn modelId="{8E44848D-D27F-40BE-96AC-E7A58498EB15}" type="presOf" srcId="{5CD48180-9533-483D-A397-B0D995C249B1}" destId="{E7648D82-B325-4603-A9A2-5FFFE3926526}" srcOrd="0" destOrd="0" presId="urn:microsoft.com/office/officeart/2005/8/layout/vList4"/>
    <dgm:cxn modelId="{C671F994-3BEA-49F1-9201-1FBD465B59D8}" type="presOf" srcId="{85317D57-835D-4F4D-9292-DC80929F4F5C}" destId="{C6FF174A-CDAB-45BA-B1CF-154DA2DB1FA6}" srcOrd="1" destOrd="2" presId="urn:microsoft.com/office/officeart/2005/8/layout/vList4"/>
    <dgm:cxn modelId="{B16474B0-7B13-492C-8486-5B66E1D3F0EE}" type="presOf" srcId="{FFFD52C7-97C5-4635-84F4-353C39D52E53}" destId="{9039617F-9783-4B10-9C06-DC2A4F13C430}" srcOrd="1" destOrd="0" presId="urn:microsoft.com/office/officeart/2005/8/layout/vList4"/>
    <dgm:cxn modelId="{1C8128B2-70BB-43DB-A30B-2481CFEC33E9}" type="presOf" srcId="{379DD93B-F267-4F6C-BBC4-7BF88A7E1119}" destId="{C6FF174A-CDAB-45BA-B1CF-154DA2DB1FA6}" srcOrd="1" destOrd="0" presId="urn:microsoft.com/office/officeart/2005/8/layout/vList4"/>
    <dgm:cxn modelId="{16B2FDBB-861A-4CA3-8B80-3B8551EA3FB9}" srcId="{77C6ECDF-E113-4F8A-81E8-F78136B420DA}" destId="{379DD93B-F267-4F6C-BBC4-7BF88A7E1119}" srcOrd="1" destOrd="0" parTransId="{4FBC0037-88F7-4B72-B096-D36046699EBE}" sibTransId="{EAEC7FBF-5948-45EE-AB44-40B0D35DB00F}"/>
    <dgm:cxn modelId="{D24D2C79-39CF-493F-ABEF-548695E3D3FC}" type="presParOf" srcId="{8786F14A-2E07-4640-B88F-FB8D54117B44}" destId="{5DA057A4-F547-410A-9A92-902ED9B2E779}" srcOrd="0" destOrd="0" presId="urn:microsoft.com/office/officeart/2005/8/layout/vList4"/>
    <dgm:cxn modelId="{E98448F2-EAAA-4B93-879A-7FF7F903ACF6}" type="presParOf" srcId="{5DA057A4-F547-410A-9A92-902ED9B2E779}" destId="{07DAF64C-D6B8-442E-8B2C-30BB6141882A}" srcOrd="0" destOrd="0" presId="urn:microsoft.com/office/officeart/2005/8/layout/vList4"/>
    <dgm:cxn modelId="{F8A5E10B-1E1A-40C0-ADB4-DD51F31C2EEA}" type="presParOf" srcId="{5DA057A4-F547-410A-9A92-902ED9B2E779}" destId="{61F42373-FE15-4E03-98E6-F40D5E102E0E}" srcOrd="1" destOrd="0" presId="urn:microsoft.com/office/officeart/2005/8/layout/vList4"/>
    <dgm:cxn modelId="{64BD9D15-40F8-455E-A9F7-021ACF65F6E6}" type="presParOf" srcId="{5DA057A4-F547-410A-9A92-902ED9B2E779}" destId="{9039617F-9783-4B10-9C06-DC2A4F13C430}" srcOrd="2" destOrd="0" presId="urn:microsoft.com/office/officeart/2005/8/layout/vList4"/>
    <dgm:cxn modelId="{FC3ED690-34E0-491F-BA56-F71568B593AE}" type="presParOf" srcId="{8786F14A-2E07-4640-B88F-FB8D54117B44}" destId="{27217981-49AC-4961-A2F3-58D0FC1D5319}" srcOrd="1" destOrd="0" presId="urn:microsoft.com/office/officeart/2005/8/layout/vList4"/>
    <dgm:cxn modelId="{6C9120DA-E61C-462D-9DC7-D5496E756DF7}" type="presParOf" srcId="{8786F14A-2E07-4640-B88F-FB8D54117B44}" destId="{5CFB75AF-86B2-46D9-B46C-B6EC096E0D00}" srcOrd="2" destOrd="0" presId="urn:microsoft.com/office/officeart/2005/8/layout/vList4"/>
    <dgm:cxn modelId="{9D027DF0-3489-4348-974D-3CEC3D3C4247}" type="presParOf" srcId="{5CFB75AF-86B2-46D9-B46C-B6EC096E0D00}" destId="{0E84C7C9-1EDE-4704-AB4F-1B1FF011C697}" srcOrd="0" destOrd="0" presId="urn:microsoft.com/office/officeart/2005/8/layout/vList4"/>
    <dgm:cxn modelId="{C2120B57-A083-427B-895E-A7B764A0BF1A}" type="presParOf" srcId="{5CFB75AF-86B2-46D9-B46C-B6EC096E0D00}" destId="{336341BD-55E3-4AD5-AA7D-4B542225522B}" srcOrd="1" destOrd="0" presId="urn:microsoft.com/office/officeart/2005/8/layout/vList4"/>
    <dgm:cxn modelId="{DC9B5843-1B25-40B3-9ECA-D2DE690B5489}" type="presParOf" srcId="{5CFB75AF-86B2-46D9-B46C-B6EC096E0D00}" destId="{C6FF174A-CDAB-45BA-B1CF-154DA2DB1FA6}" srcOrd="2" destOrd="0" presId="urn:microsoft.com/office/officeart/2005/8/layout/vList4"/>
    <dgm:cxn modelId="{E447A0D4-5CCA-4CD7-98AC-F669BE2C29AA}" type="presParOf" srcId="{8786F14A-2E07-4640-B88F-FB8D54117B44}" destId="{8D6CE138-1EDA-4486-90B8-D434AFC5A21A}" srcOrd="3" destOrd="0" presId="urn:microsoft.com/office/officeart/2005/8/layout/vList4"/>
    <dgm:cxn modelId="{F062AEAE-747D-4AAC-AA95-314D5BB61E29}" type="presParOf" srcId="{8786F14A-2E07-4640-B88F-FB8D54117B44}" destId="{00756698-BC81-4BA2-89A3-907E7825BD70}" srcOrd="4" destOrd="0" presId="urn:microsoft.com/office/officeart/2005/8/layout/vList4"/>
    <dgm:cxn modelId="{645D4153-7E17-4B2A-B10A-1306BB23C4B8}" type="presParOf" srcId="{00756698-BC81-4BA2-89A3-907E7825BD70}" destId="{E7648D82-B325-4603-A9A2-5FFFE3926526}" srcOrd="0" destOrd="0" presId="urn:microsoft.com/office/officeart/2005/8/layout/vList4"/>
    <dgm:cxn modelId="{9051FCE5-B628-42AE-85B1-993E698C83FD}" type="presParOf" srcId="{00756698-BC81-4BA2-89A3-907E7825BD70}" destId="{8FBCA11B-202F-451E-B8D5-A80906456AFF}" srcOrd="1" destOrd="0" presId="urn:microsoft.com/office/officeart/2005/8/layout/vList4"/>
    <dgm:cxn modelId="{9A25FDD5-708D-44E3-8BE8-CA969298E036}" type="presParOf" srcId="{00756698-BC81-4BA2-89A3-907E7825BD70}" destId="{212C631C-2708-4406-A25F-72D3FDEC267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824CD3-B458-4C85-A3FE-8C4699329246}" type="doc">
      <dgm:prSet loTypeId="urn:microsoft.com/office/officeart/2005/8/layout/vList4" loCatId="list" qsTypeId="urn:microsoft.com/office/officeart/2005/8/quickstyle/simple4" qsCatId="simple" csTypeId="urn:microsoft.com/office/officeart/2005/8/colors/accent2_3" csCatId="accent2" phldr="1"/>
      <dgm:spPr/>
      <dgm:t>
        <a:bodyPr/>
        <a:lstStyle/>
        <a:p>
          <a:endParaRPr lang="en-US"/>
        </a:p>
      </dgm:t>
    </dgm:pt>
    <dgm:pt modelId="{B512962B-21E4-4A69-BCC5-EE224E84BFA5}">
      <dgm:prSet/>
      <dgm:spPr>
        <a:solidFill>
          <a:srgbClr val="006298"/>
        </a:solidFill>
        <a:scene3d>
          <a:camera prst="orthographicFront"/>
          <a:lightRig rig="threePt" dir="t"/>
        </a:scene3d>
        <a:sp3d>
          <a:bevelT/>
        </a:sp3d>
      </dgm:spPr>
      <dgm:t>
        <a:bodyPr/>
        <a:lstStyle/>
        <a:p>
          <a:r>
            <a:rPr lang="en-US" b="0" i="0" dirty="0"/>
            <a:t>Windows 10 and Windows 10 in S Mode come with Microsoft’s Take a Test app, which enforces a locked-down, secure testing environment identical to the CAI Secure Browser. </a:t>
          </a:r>
          <a:endParaRPr lang="en-US" dirty="0"/>
        </a:p>
      </dgm:t>
      <dgm:extLst>
        <a:ext uri="{E40237B7-FDA0-4F09-8148-C483321AD2D9}">
          <dgm14:cNvPr xmlns:dgm14="http://schemas.microsoft.com/office/drawing/2010/diagram" id="0" name="" descr="graphic explaining the Take a Test App"/>
        </a:ext>
      </dgm:extLst>
    </dgm:pt>
    <dgm:pt modelId="{7A2FEE38-8B93-4C12-956B-EB19625B1B61}" type="parTrans" cxnId="{558CF21E-F264-4E64-9CF4-7E3CFC62D3E8}">
      <dgm:prSet/>
      <dgm:spPr/>
      <dgm:t>
        <a:bodyPr/>
        <a:lstStyle/>
        <a:p>
          <a:endParaRPr lang="en-US"/>
        </a:p>
      </dgm:t>
    </dgm:pt>
    <dgm:pt modelId="{8E8E12EE-5CF6-4D47-92C3-B3BB9FF557D9}" type="sibTrans" cxnId="{558CF21E-F264-4E64-9CF4-7E3CFC62D3E8}">
      <dgm:prSet/>
      <dgm:spPr/>
      <dgm:t>
        <a:bodyPr/>
        <a:lstStyle/>
        <a:p>
          <a:endParaRPr lang="en-US"/>
        </a:p>
      </dgm:t>
    </dgm:pt>
    <dgm:pt modelId="{7408E8A6-0D9B-4D57-9451-FC407B50D84A}">
      <dgm:prSet/>
      <dgm:spPr>
        <a:solidFill>
          <a:srgbClr val="006298"/>
        </a:solidFill>
        <a:scene3d>
          <a:camera prst="orthographicFront"/>
          <a:lightRig rig="threePt" dir="t"/>
        </a:scene3d>
        <a:sp3d>
          <a:bevelT/>
        </a:sp3d>
      </dgm:spPr>
      <dgm:t>
        <a:bodyPr/>
        <a:lstStyle/>
        <a:p>
          <a:r>
            <a:rPr lang="en-US" b="0" i="0" dirty="0"/>
            <a:t>Users of the Take a Test app do not need to install the Secure Browser on the testing machine. </a:t>
          </a:r>
          <a:endParaRPr lang="en-US" dirty="0"/>
        </a:p>
      </dgm:t>
    </dgm:pt>
    <dgm:pt modelId="{AA1DD482-2B05-4E1C-BB87-71566A46CF2A}" type="parTrans" cxnId="{D5F34945-49EE-4206-A24C-7ED13F6C526A}">
      <dgm:prSet/>
      <dgm:spPr/>
      <dgm:t>
        <a:bodyPr/>
        <a:lstStyle/>
        <a:p>
          <a:endParaRPr lang="en-US"/>
        </a:p>
      </dgm:t>
    </dgm:pt>
    <dgm:pt modelId="{34FFA57C-4B58-4D07-ADA1-E57CF60BC2D1}" type="sibTrans" cxnId="{D5F34945-49EE-4206-A24C-7ED13F6C526A}">
      <dgm:prSet/>
      <dgm:spPr/>
      <dgm:t>
        <a:bodyPr/>
        <a:lstStyle/>
        <a:p>
          <a:endParaRPr lang="en-US"/>
        </a:p>
      </dgm:t>
    </dgm:pt>
    <dgm:pt modelId="{F0E4E535-82BA-49D2-90F0-7CC6CCE5359E}">
      <dgm:prSet/>
      <dgm:spPr>
        <a:solidFill>
          <a:srgbClr val="006298"/>
        </a:solidFill>
        <a:scene3d>
          <a:camera prst="orthographicFront"/>
          <a:lightRig rig="threePt" dir="t"/>
        </a:scene3d>
        <a:sp3d>
          <a:bevelT/>
        </a:sp3d>
      </dgm:spPr>
      <dgm:t>
        <a:bodyPr/>
        <a:lstStyle/>
        <a:p>
          <a:r>
            <a:rPr lang="en-US" b="0" i="0" dirty="0"/>
            <a:t>Instructions for configuring the Take a Test app can be found on your portal. </a:t>
          </a:r>
          <a:endParaRPr lang="en-US" dirty="0"/>
        </a:p>
      </dgm:t>
    </dgm:pt>
    <dgm:pt modelId="{230FA500-C4B0-41BD-B439-6DEE4284D0EE}" type="parTrans" cxnId="{FD3E1245-C168-42E8-B3BA-002C1E130C7F}">
      <dgm:prSet/>
      <dgm:spPr/>
      <dgm:t>
        <a:bodyPr/>
        <a:lstStyle/>
        <a:p>
          <a:endParaRPr lang="en-US"/>
        </a:p>
      </dgm:t>
    </dgm:pt>
    <dgm:pt modelId="{9C717BD2-1313-44B9-B2AD-03B6CA7AB491}" type="sibTrans" cxnId="{FD3E1245-C168-42E8-B3BA-002C1E130C7F}">
      <dgm:prSet/>
      <dgm:spPr/>
      <dgm:t>
        <a:bodyPr/>
        <a:lstStyle/>
        <a:p>
          <a:endParaRPr lang="en-US"/>
        </a:p>
      </dgm:t>
    </dgm:pt>
    <dgm:pt modelId="{C52FE773-7AC9-4380-9793-EAC7E65117E3}" type="pres">
      <dgm:prSet presAssocID="{E9824CD3-B458-4C85-A3FE-8C4699329246}" presName="linear" presStyleCnt="0">
        <dgm:presLayoutVars>
          <dgm:dir/>
          <dgm:resizeHandles val="exact"/>
        </dgm:presLayoutVars>
      </dgm:prSet>
      <dgm:spPr/>
    </dgm:pt>
    <dgm:pt modelId="{E119D610-E7D5-4770-835C-BA78FCE27602}" type="pres">
      <dgm:prSet presAssocID="{B512962B-21E4-4A69-BCC5-EE224E84BFA5}" presName="comp" presStyleCnt="0"/>
      <dgm:spPr/>
    </dgm:pt>
    <dgm:pt modelId="{36DE70DF-CD5A-4DDA-92FD-49073DEA2EE6}" type="pres">
      <dgm:prSet presAssocID="{B512962B-21E4-4A69-BCC5-EE224E84BFA5}" presName="box" presStyleLbl="node1" presStyleIdx="0" presStyleCnt="3"/>
      <dgm:spPr/>
    </dgm:pt>
    <dgm:pt modelId="{070ACA07-F39E-4477-B2C7-74A24647BA74}" type="pres">
      <dgm:prSet presAssocID="{B512962B-21E4-4A69-BCC5-EE224E84BFA5}" presName="img" presStyleLbl="fgImgPlace1" presStyleIdx="0" presStyleCnt="3" custScaleX="642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dgm:spPr>
      <dgm:extLst>
        <a:ext uri="{E40237B7-FDA0-4F09-8148-C483321AD2D9}">
          <dgm14:cNvPr xmlns:dgm14="http://schemas.microsoft.com/office/drawing/2010/diagram" id="0" name="" descr="Lock with solid fill"/>
        </a:ext>
      </dgm:extLst>
    </dgm:pt>
    <dgm:pt modelId="{36663169-1403-4359-AF21-C7AB8501841E}" type="pres">
      <dgm:prSet presAssocID="{B512962B-21E4-4A69-BCC5-EE224E84BFA5}" presName="text" presStyleLbl="node1" presStyleIdx="0" presStyleCnt="3">
        <dgm:presLayoutVars>
          <dgm:bulletEnabled val="1"/>
        </dgm:presLayoutVars>
      </dgm:prSet>
      <dgm:spPr/>
    </dgm:pt>
    <dgm:pt modelId="{AC1F42E7-9D41-4E81-B4B4-DD02D94F15FF}" type="pres">
      <dgm:prSet presAssocID="{8E8E12EE-5CF6-4D47-92C3-B3BB9FF557D9}" presName="spacer" presStyleCnt="0"/>
      <dgm:spPr/>
    </dgm:pt>
    <dgm:pt modelId="{298456EF-B1C5-4095-9110-932DD1FADFFA}" type="pres">
      <dgm:prSet presAssocID="{7408E8A6-0D9B-4D57-9451-FC407B50D84A}" presName="comp" presStyleCnt="0"/>
      <dgm:spPr/>
    </dgm:pt>
    <dgm:pt modelId="{CC34DBD0-8ADE-4998-AF39-F318C38445A1}" type="pres">
      <dgm:prSet presAssocID="{7408E8A6-0D9B-4D57-9451-FC407B50D84A}" presName="box" presStyleLbl="node1" presStyleIdx="1" presStyleCnt="3"/>
      <dgm:spPr/>
    </dgm:pt>
    <dgm:pt modelId="{F6C3F86D-1174-443E-BF82-65B399096B33}" type="pres">
      <dgm:prSet presAssocID="{7408E8A6-0D9B-4D57-9451-FC407B50D84A}" presName="img" presStyleLbl="fgImgPlace1" presStyleIdx="1" presStyleCnt="3" custScaleX="653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dgm:spPr>
      <dgm:extLst>
        <a:ext uri="{E40237B7-FDA0-4F09-8148-C483321AD2D9}">
          <dgm14:cNvPr xmlns:dgm14="http://schemas.microsoft.com/office/drawing/2010/diagram" id="0" name="" descr="Laptop with solid fill"/>
        </a:ext>
      </dgm:extLst>
    </dgm:pt>
    <dgm:pt modelId="{61939A96-2175-4813-9C45-A364C2EC581A}" type="pres">
      <dgm:prSet presAssocID="{7408E8A6-0D9B-4D57-9451-FC407B50D84A}" presName="text" presStyleLbl="node1" presStyleIdx="1" presStyleCnt="3">
        <dgm:presLayoutVars>
          <dgm:bulletEnabled val="1"/>
        </dgm:presLayoutVars>
      </dgm:prSet>
      <dgm:spPr/>
    </dgm:pt>
    <dgm:pt modelId="{76437976-A90A-4BC3-9F27-BAAE08C832CC}" type="pres">
      <dgm:prSet presAssocID="{34FFA57C-4B58-4D07-ADA1-E57CF60BC2D1}" presName="spacer" presStyleCnt="0"/>
      <dgm:spPr/>
    </dgm:pt>
    <dgm:pt modelId="{5435BFEA-3E33-424A-974F-7A3AC7D9D655}" type="pres">
      <dgm:prSet presAssocID="{F0E4E535-82BA-49D2-90F0-7CC6CCE5359E}" presName="comp" presStyleCnt="0"/>
      <dgm:spPr/>
    </dgm:pt>
    <dgm:pt modelId="{242CFDB0-0005-43AD-BEF8-4EDE31EF7F09}" type="pres">
      <dgm:prSet presAssocID="{F0E4E535-82BA-49D2-90F0-7CC6CCE5359E}" presName="box" presStyleLbl="node1" presStyleIdx="2" presStyleCnt="3"/>
      <dgm:spPr/>
    </dgm:pt>
    <dgm:pt modelId="{7AF2EDA6-7F17-430A-A6E0-D831C00F1DD0}" type="pres">
      <dgm:prSet presAssocID="{F0E4E535-82BA-49D2-90F0-7CC6CCE5359E}" presName="img" presStyleLbl="fgImgPlace1" presStyleIdx="2" presStyleCnt="3" custScaleX="6200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dgm:spPr>
      <dgm:extLst>
        <a:ext uri="{E40237B7-FDA0-4F09-8148-C483321AD2D9}">
          <dgm14:cNvPr xmlns:dgm14="http://schemas.microsoft.com/office/drawing/2010/diagram" id="0" name="" descr="Document with solid fill"/>
        </a:ext>
      </dgm:extLst>
    </dgm:pt>
    <dgm:pt modelId="{E0399E15-CDFB-4E47-AB44-56FFA5151F7D}" type="pres">
      <dgm:prSet presAssocID="{F0E4E535-82BA-49D2-90F0-7CC6CCE5359E}" presName="text" presStyleLbl="node1" presStyleIdx="2" presStyleCnt="3">
        <dgm:presLayoutVars>
          <dgm:bulletEnabled val="1"/>
        </dgm:presLayoutVars>
      </dgm:prSet>
      <dgm:spPr/>
    </dgm:pt>
  </dgm:ptLst>
  <dgm:cxnLst>
    <dgm:cxn modelId="{07D1AB12-15AA-4614-A815-4D6CBF66416A}" type="presOf" srcId="{7408E8A6-0D9B-4D57-9451-FC407B50D84A}" destId="{CC34DBD0-8ADE-4998-AF39-F318C38445A1}" srcOrd="0" destOrd="0" presId="urn:microsoft.com/office/officeart/2005/8/layout/vList4"/>
    <dgm:cxn modelId="{558CF21E-F264-4E64-9CF4-7E3CFC62D3E8}" srcId="{E9824CD3-B458-4C85-A3FE-8C4699329246}" destId="{B512962B-21E4-4A69-BCC5-EE224E84BFA5}" srcOrd="0" destOrd="0" parTransId="{7A2FEE38-8B93-4C12-956B-EB19625B1B61}" sibTransId="{8E8E12EE-5CF6-4D47-92C3-B3BB9FF557D9}"/>
    <dgm:cxn modelId="{FD3E1245-C168-42E8-B3BA-002C1E130C7F}" srcId="{E9824CD3-B458-4C85-A3FE-8C4699329246}" destId="{F0E4E535-82BA-49D2-90F0-7CC6CCE5359E}" srcOrd="2" destOrd="0" parTransId="{230FA500-C4B0-41BD-B439-6DEE4284D0EE}" sibTransId="{9C717BD2-1313-44B9-B2AD-03B6CA7AB491}"/>
    <dgm:cxn modelId="{D5F34945-49EE-4206-A24C-7ED13F6C526A}" srcId="{E9824CD3-B458-4C85-A3FE-8C4699329246}" destId="{7408E8A6-0D9B-4D57-9451-FC407B50D84A}" srcOrd="1" destOrd="0" parTransId="{AA1DD482-2B05-4E1C-BB87-71566A46CF2A}" sibTransId="{34FFA57C-4B58-4D07-ADA1-E57CF60BC2D1}"/>
    <dgm:cxn modelId="{1080395A-2FCF-4EF9-8538-67AF7A7EE2C7}" type="presOf" srcId="{F0E4E535-82BA-49D2-90F0-7CC6CCE5359E}" destId="{242CFDB0-0005-43AD-BEF8-4EDE31EF7F09}" srcOrd="0" destOrd="0" presId="urn:microsoft.com/office/officeart/2005/8/layout/vList4"/>
    <dgm:cxn modelId="{3A85157B-2318-4630-8A75-C6408CF57B9D}" type="presOf" srcId="{B512962B-21E4-4A69-BCC5-EE224E84BFA5}" destId="{36663169-1403-4359-AF21-C7AB8501841E}" srcOrd="1" destOrd="0" presId="urn:microsoft.com/office/officeart/2005/8/layout/vList4"/>
    <dgm:cxn modelId="{547DC283-4DEE-4030-B808-309BD522BAE5}" type="presOf" srcId="{B512962B-21E4-4A69-BCC5-EE224E84BFA5}" destId="{36DE70DF-CD5A-4DDA-92FD-49073DEA2EE6}" srcOrd="0" destOrd="0" presId="urn:microsoft.com/office/officeart/2005/8/layout/vList4"/>
    <dgm:cxn modelId="{5B7057A9-55CD-41A4-AAED-EF65FBC960B8}" type="presOf" srcId="{F0E4E535-82BA-49D2-90F0-7CC6CCE5359E}" destId="{E0399E15-CDFB-4E47-AB44-56FFA5151F7D}" srcOrd="1" destOrd="0" presId="urn:microsoft.com/office/officeart/2005/8/layout/vList4"/>
    <dgm:cxn modelId="{4FD8B9F8-A23D-409A-BD99-AFEAB1B1DBE8}" type="presOf" srcId="{7408E8A6-0D9B-4D57-9451-FC407B50D84A}" destId="{61939A96-2175-4813-9C45-A364C2EC581A}" srcOrd="1" destOrd="0" presId="urn:microsoft.com/office/officeart/2005/8/layout/vList4"/>
    <dgm:cxn modelId="{5D1076FB-DFB9-4841-A95F-646B24582310}" type="presOf" srcId="{E9824CD3-B458-4C85-A3FE-8C4699329246}" destId="{C52FE773-7AC9-4380-9793-EAC7E65117E3}" srcOrd="0" destOrd="0" presId="urn:microsoft.com/office/officeart/2005/8/layout/vList4"/>
    <dgm:cxn modelId="{0AB37F49-01CB-4C61-8F08-FAE35F04B238}" type="presParOf" srcId="{C52FE773-7AC9-4380-9793-EAC7E65117E3}" destId="{E119D610-E7D5-4770-835C-BA78FCE27602}" srcOrd="0" destOrd="0" presId="urn:microsoft.com/office/officeart/2005/8/layout/vList4"/>
    <dgm:cxn modelId="{2DAF8F80-74BA-4F32-AF1B-48ACEAE423E5}" type="presParOf" srcId="{E119D610-E7D5-4770-835C-BA78FCE27602}" destId="{36DE70DF-CD5A-4DDA-92FD-49073DEA2EE6}" srcOrd="0" destOrd="0" presId="urn:microsoft.com/office/officeart/2005/8/layout/vList4"/>
    <dgm:cxn modelId="{7444AA3E-7411-4FD8-81FA-A867E699DAC9}" type="presParOf" srcId="{E119D610-E7D5-4770-835C-BA78FCE27602}" destId="{070ACA07-F39E-4477-B2C7-74A24647BA74}" srcOrd="1" destOrd="0" presId="urn:microsoft.com/office/officeart/2005/8/layout/vList4"/>
    <dgm:cxn modelId="{153B4C67-61FF-4033-A524-9F5E6A37CE2C}" type="presParOf" srcId="{E119D610-E7D5-4770-835C-BA78FCE27602}" destId="{36663169-1403-4359-AF21-C7AB8501841E}" srcOrd="2" destOrd="0" presId="urn:microsoft.com/office/officeart/2005/8/layout/vList4"/>
    <dgm:cxn modelId="{9D368F2B-0818-4F13-AF62-AA42240D20C0}" type="presParOf" srcId="{C52FE773-7AC9-4380-9793-EAC7E65117E3}" destId="{AC1F42E7-9D41-4E81-B4B4-DD02D94F15FF}" srcOrd="1" destOrd="0" presId="urn:microsoft.com/office/officeart/2005/8/layout/vList4"/>
    <dgm:cxn modelId="{B8801BBC-5FF8-4E35-BC70-267203F468D0}" type="presParOf" srcId="{C52FE773-7AC9-4380-9793-EAC7E65117E3}" destId="{298456EF-B1C5-4095-9110-932DD1FADFFA}" srcOrd="2" destOrd="0" presId="urn:microsoft.com/office/officeart/2005/8/layout/vList4"/>
    <dgm:cxn modelId="{9A1F3422-4B01-4B94-A9EB-888E09848C8D}" type="presParOf" srcId="{298456EF-B1C5-4095-9110-932DD1FADFFA}" destId="{CC34DBD0-8ADE-4998-AF39-F318C38445A1}" srcOrd="0" destOrd="0" presId="urn:microsoft.com/office/officeart/2005/8/layout/vList4"/>
    <dgm:cxn modelId="{7E893B3B-EDAB-494A-B50C-7707526470E8}" type="presParOf" srcId="{298456EF-B1C5-4095-9110-932DD1FADFFA}" destId="{F6C3F86D-1174-443E-BF82-65B399096B33}" srcOrd="1" destOrd="0" presId="urn:microsoft.com/office/officeart/2005/8/layout/vList4"/>
    <dgm:cxn modelId="{B604FC05-635F-4A2E-91EC-51441FEBEE6B}" type="presParOf" srcId="{298456EF-B1C5-4095-9110-932DD1FADFFA}" destId="{61939A96-2175-4813-9C45-A364C2EC581A}" srcOrd="2" destOrd="0" presId="urn:microsoft.com/office/officeart/2005/8/layout/vList4"/>
    <dgm:cxn modelId="{F2A55B73-4B04-4940-931E-CD2B4F66273F}" type="presParOf" srcId="{C52FE773-7AC9-4380-9793-EAC7E65117E3}" destId="{76437976-A90A-4BC3-9F27-BAAE08C832CC}" srcOrd="3" destOrd="0" presId="urn:microsoft.com/office/officeart/2005/8/layout/vList4"/>
    <dgm:cxn modelId="{CFCF9468-BC60-431B-90C7-B209A1B5BCE9}" type="presParOf" srcId="{C52FE773-7AC9-4380-9793-EAC7E65117E3}" destId="{5435BFEA-3E33-424A-974F-7A3AC7D9D655}" srcOrd="4" destOrd="0" presId="urn:microsoft.com/office/officeart/2005/8/layout/vList4"/>
    <dgm:cxn modelId="{AC75D73A-B14B-4FD9-96CF-FB7155452369}" type="presParOf" srcId="{5435BFEA-3E33-424A-974F-7A3AC7D9D655}" destId="{242CFDB0-0005-43AD-BEF8-4EDE31EF7F09}" srcOrd="0" destOrd="0" presId="urn:microsoft.com/office/officeart/2005/8/layout/vList4"/>
    <dgm:cxn modelId="{C119CEC6-16DF-44E8-AE19-5949722BF70A}" type="presParOf" srcId="{5435BFEA-3E33-424A-974F-7A3AC7D9D655}" destId="{7AF2EDA6-7F17-430A-A6E0-D831C00F1DD0}" srcOrd="1" destOrd="0" presId="urn:microsoft.com/office/officeart/2005/8/layout/vList4"/>
    <dgm:cxn modelId="{2FCE23FA-AE85-40E1-AC5D-7EF4BFCF7DFD}" type="presParOf" srcId="{5435BFEA-3E33-424A-974F-7A3AC7D9D655}" destId="{E0399E15-CDFB-4E47-AB44-56FFA5151F7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B1418-3979-4255-917B-8EE4C5E59C76}"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4B1079D7-ABB2-45AC-84D8-F96FDEE8B82F}">
      <dgm:prSet/>
      <dgm:spPr/>
      <dgm:t>
        <a:bodyPr/>
        <a:lstStyle/>
        <a:p>
          <a:r>
            <a:rPr lang="en-US" b="0" i="0" dirty="0"/>
            <a:t>CAI’s Test Delivery System (TDS) is a website visible through a customized web browser.</a:t>
          </a:r>
          <a:endParaRPr lang="en-US" dirty="0"/>
        </a:p>
      </dgm:t>
    </dgm:pt>
    <dgm:pt modelId="{8074DA42-E2F4-47BB-88EE-0BCB0703BA82}" type="parTrans" cxnId="{73F00EE5-459F-4BAB-996F-C4E997D18759}">
      <dgm:prSet/>
      <dgm:spPr/>
      <dgm:t>
        <a:bodyPr/>
        <a:lstStyle/>
        <a:p>
          <a:endParaRPr lang="en-US"/>
        </a:p>
      </dgm:t>
    </dgm:pt>
    <dgm:pt modelId="{B6428DD9-AE64-4962-AFB9-263692A3B8E2}" type="sibTrans" cxnId="{73F00EE5-459F-4BAB-996F-C4E997D18759}">
      <dgm:prSet/>
      <dgm:spPr/>
      <dgm:t>
        <a:bodyPr/>
        <a:lstStyle/>
        <a:p>
          <a:endParaRPr lang="en-US"/>
        </a:p>
      </dgm:t>
    </dgm:pt>
    <dgm:pt modelId="{E46BB68B-CE47-4D07-803F-E06934F15B5B}">
      <dgm:prSet/>
      <dgm:spPr/>
      <dgm:t>
        <a:bodyPr/>
        <a:lstStyle/>
        <a:p>
          <a:r>
            <a:rPr lang="en-US" b="0" i="0" dirty="0"/>
            <a:t>Students who use assistive technologies with a standard web browser should be able to use those same technologies with the TDS. </a:t>
          </a:r>
          <a:endParaRPr lang="en-US" dirty="0"/>
        </a:p>
      </dgm:t>
    </dgm:pt>
    <dgm:pt modelId="{CFEE43BE-17D4-4CC3-9C89-5085FB9A53A0}" type="parTrans" cxnId="{32354815-C8A1-4008-90FF-214467C438A1}">
      <dgm:prSet/>
      <dgm:spPr/>
      <dgm:t>
        <a:bodyPr/>
        <a:lstStyle/>
        <a:p>
          <a:endParaRPr lang="en-US"/>
        </a:p>
      </dgm:t>
    </dgm:pt>
    <dgm:pt modelId="{95EBFDA0-CACB-4E8B-A2AE-A15706E22708}" type="sibTrans" cxnId="{32354815-C8A1-4008-90FF-214467C438A1}">
      <dgm:prSet/>
      <dgm:spPr/>
      <dgm:t>
        <a:bodyPr/>
        <a:lstStyle/>
        <a:p>
          <a:endParaRPr lang="en-US"/>
        </a:p>
      </dgm:t>
    </dgm:pt>
    <dgm:pt modelId="{B333AF73-6350-48F8-892A-282E27880744}">
      <dgm:prSet/>
      <dgm:spPr/>
      <dgm:t>
        <a:bodyPr/>
        <a:lstStyle/>
        <a:p>
          <a:r>
            <a:rPr lang="en-US" b="0" i="0" dirty="0"/>
            <a:t>The best way to test compatibility with assistive technologies is by taking a practice test with those technologies turned on. </a:t>
          </a:r>
          <a:endParaRPr lang="en-US" dirty="0"/>
        </a:p>
      </dgm:t>
    </dgm:pt>
    <dgm:pt modelId="{3706E2F1-6CAA-43B9-A924-EE39AF80DB04}" type="parTrans" cxnId="{E7520366-4794-4534-A1E4-07BB2B2CD544}">
      <dgm:prSet/>
      <dgm:spPr/>
      <dgm:t>
        <a:bodyPr/>
        <a:lstStyle/>
        <a:p>
          <a:endParaRPr lang="en-US"/>
        </a:p>
      </dgm:t>
    </dgm:pt>
    <dgm:pt modelId="{E922756B-CBA9-4BEA-9B61-DC104BDBDFA6}" type="sibTrans" cxnId="{E7520366-4794-4534-A1E4-07BB2B2CD544}">
      <dgm:prSet/>
      <dgm:spPr/>
      <dgm:t>
        <a:bodyPr/>
        <a:lstStyle/>
        <a:p>
          <a:endParaRPr lang="en-US"/>
        </a:p>
      </dgm:t>
    </dgm:pt>
    <dgm:pt modelId="{6218F0C3-6478-4CC8-B328-F1F40F393CEC}" type="pres">
      <dgm:prSet presAssocID="{DB6B1418-3979-4255-917B-8EE4C5E59C76}" presName="diagram" presStyleCnt="0">
        <dgm:presLayoutVars>
          <dgm:dir/>
          <dgm:resizeHandles val="exact"/>
        </dgm:presLayoutVars>
      </dgm:prSet>
      <dgm:spPr/>
    </dgm:pt>
    <dgm:pt modelId="{533EC6B3-E0E5-4D39-AE37-DE403149296C}" type="pres">
      <dgm:prSet presAssocID="{4B1079D7-ABB2-45AC-84D8-F96FDEE8B82F}" presName="node" presStyleLbl="node1" presStyleIdx="0" presStyleCnt="3" custLinFactNeighborX="-1457" custLinFactNeighborY="-44471">
        <dgm:presLayoutVars>
          <dgm:bulletEnabled val="1"/>
        </dgm:presLayoutVars>
      </dgm:prSet>
      <dgm:spPr/>
    </dgm:pt>
    <dgm:pt modelId="{8FE7B7A5-8152-41CE-AF9C-5DDC90828908}" type="pres">
      <dgm:prSet presAssocID="{B6428DD9-AE64-4962-AFB9-263692A3B8E2}" presName="sibTrans" presStyleCnt="0"/>
      <dgm:spPr/>
    </dgm:pt>
    <dgm:pt modelId="{FC22CB6C-106E-4787-A42F-6E51F08E6A1E}" type="pres">
      <dgm:prSet presAssocID="{E46BB68B-CE47-4D07-803F-E06934F15B5B}" presName="node" presStyleLbl="node1" presStyleIdx="1" presStyleCnt="3">
        <dgm:presLayoutVars>
          <dgm:bulletEnabled val="1"/>
        </dgm:presLayoutVars>
      </dgm:prSet>
      <dgm:spPr/>
    </dgm:pt>
    <dgm:pt modelId="{AC032D0A-1C9C-4F18-B53F-57E8CDB3BA09}" type="pres">
      <dgm:prSet presAssocID="{95EBFDA0-CACB-4E8B-A2AE-A15706E22708}" presName="sibTrans" presStyleCnt="0"/>
      <dgm:spPr/>
    </dgm:pt>
    <dgm:pt modelId="{F844273C-1728-48C7-8723-DCE05D03B613}" type="pres">
      <dgm:prSet presAssocID="{B333AF73-6350-48F8-892A-282E27880744}" presName="node" presStyleLbl="node1" presStyleIdx="2" presStyleCnt="3" custLinFactNeighborX="0" custLinFactNeighborY="52934">
        <dgm:presLayoutVars>
          <dgm:bulletEnabled val="1"/>
        </dgm:presLayoutVars>
      </dgm:prSet>
      <dgm:spPr/>
    </dgm:pt>
  </dgm:ptLst>
  <dgm:cxnLst>
    <dgm:cxn modelId="{A0800A08-F93F-4E3F-975A-D38334452ABE}" type="presOf" srcId="{DB6B1418-3979-4255-917B-8EE4C5E59C76}" destId="{6218F0C3-6478-4CC8-B328-F1F40F393CEC}" srcOrd="0" destOrd="0" presId="urn:microsoft.com/office/officeart/2005/8/layout/default"/>
    <dgm:cxn modelId="{32354815-C8A1-4008-90FF-214467C438A1}" srcId="{DB6B1418-3979-4255-917B-8EE4C5E59C76}" destId="{E46BB68B-CE47-4D07-803F-E06934F15B5B}" srcOrd="1" destOrd="0" parTransId="{CFEE43BE-17D4-4CC3-9C89-5085FB9A53A0}" sibTransId="{95EBFDA0-CACB-4E8B-A2AE-A15706E22708}"/>
    <dgm:cxn modelId="{E7520366-4794-4534-A1E4-07BB2B2CD544}" srcId="{DB6B1418-3979-4255-917B-8EE4C5E59C76}" destId="{B333AF73-6350-48F8-892A-282E27880744}" srcOrd="2" destOrd="0" parTransId="{3706E2F1-6CAA-43B9-A924-EE39AF80DB04}" sibTransId="{E922756B-CBA9-4BEA-9B61-DC104BDBDFA6}"/>
    <dgm:cxn modelId="{6FEBC1D8-711A-465A-8220-65FED0471202}" type="presOf" srcId="{E46BB68B-CE47-4D07-803F-E06934F15B5B}" destId="{FC22CB6C-106E-4787-A42F-6E51F08E6A1E}" srcOrd="0" destOrd="0" presId="urn:microsoft.com/office/officeart/2005/8/layout/default"/>
    <dgm:cxn modelId="{73F00EE5-459F-4BAB-996F-C4E997D18759}" srcId="{DB6B1418-3979-4255-917B-8EE4C5E59C76}" destId="{4B1079D7-ABB2-45AC-84D8-F96FDEE8B82F}" srcOrd="0" destOrd="0" parTransId="{8074DA42-E2F4-47BB-88EE-0BCB0703BA82}" sibTransId="{B6428DD9-AE64-4962-AFB9-263692A3B8E2}"/>
    <dgm:cxn modelId="{33B0CDF1-946D-46F4-A857-0E5DA26D6A6B}" type="presOf" srcId="{4B1079D7-ABB2-45AC-84D8-F96FDEE8B82F}" destId="{533EC6B3-E0E5-4D39-AE37-DE403149296C}" srcOrd="0" destOrd="0" presId="urn:microsoft.com/office/officeart/2005/8/layout/default"/>
    <dgm:cxn modelId="{E145A9F3-6367-4338-BEF4-475DEDF0FCBA}" type="presOf" srcId="{B333AF73-6350-48F8-892A-282E27880744}" destId="{F844273C-1728-48C7-8723-DCE05D03B613}" srcOrd="0" destOrd="0" presId="urn:microsoft.com/office/officeart/2005/8/layout/default"/>
    <dgm:cxn modelId="{BEEF881D-8C7A-4E3A-BB02-683ABC0A8740}" type="presParOf" srcId="{6218F0C3-6478-4CC8-B328-F1F40F393CEC}" destId="{533EC6B3-E0E5-4D39-AE37-DE403149296C}" srcOrd="0" destOrd="0" presId="urn:microsoft.com/office/officeart/2005/8/layout/default"/>
    <dgm:cxn modelId="{737B5BF9-5293-40AD-AE06-618B84DAEC86}" type="presParOf" srcId="{6218F0C3-6478-4CC8-B328-F1F40F393CEC}" destId="{8FE7B7A5-8152-41CE-AF9C-5DDC90828908}" srcOrd="1" destOrd="0" presId="urn:microsoft.com/office/officeart/2005/8/layout/default"/>
    <dgm:cxn modelId="{80901C66-78A9-4DD1-ADD4-9E6C4456BB99}" type="presParOf" srcId="{6218F0C3-6478-4CC8-B328-F1F40F393CEC}" destId="{FC22CB6C-106E-4787-A42F-6E51F08E6A1E}" srcOrd="2" destOrd="0" presId="urn:microsoft.com/office/officeart/2005/8/layout/default"/>
    <dgm:cxn modelId="{4E2C4EEC-D52A-410E-883D-A419C161E514}" type="presParOf" srcId="{6218F0C3-6478-4CC8-B328-F1F40F393CEC}" destId="{AC032D0A-1C9C-4F18-B53F-57E8CDB3BA09}" srcOrd="3" destOrd="0" presId="urn:microsoft.com/office/officeart/2005/8/layout/default"/>
    <dgm:cxn modelId="{8793FA0C-7734-49A9-B303-BD5564BE6C8F}" type="presParOf" srcId="{6218F0C3-6478-4CC8-B328-F1F40F393CEC}" destId="{F844273C-1728-48C7-8723-DCE05D03B61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207B-D895-451B-80E1-B44855586957}">
      <dsp:nvSpPr>
        <dsp:cNvPr id="0" name=""/>
        <dsp:cNvSpPr/>
      </dsp:nvSpPr>
      <dsp:spPr>
        <a:xfrm>
          <a:off x="0" y="1580"/>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58B48-EFCB-4C5D-9A9A-4B50AA37DAA2}">
      <dsp:nvSpPr>
        <dsp:cNvPr id="0" name=""/>
        <dsp:cNvSpPr/>
      </dsp:nvSpPr>
      <dsp:spPr>
        <a:xfrm>
          <a:off x="242360" y="181849"/>
          <a:ext cx="440656" cy="440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BD06E73B-F5D4-4DB7-AD58-51296EE3AAFD}">
      <dsp:nvSpPr>
        <dsp:cNvPr id="0" name=""/>
        <dsp:cNvSpPr/>
      </dsp:nvSpPr>
      <dsp:spPr>
        <a:xfrm>
          <a:off x="925377" y="1580"/>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1: Set up staff workstations</a:t>
          </a:r>
        </a:p>
      </dsp:txBody>
      <dsp:txXfrm>
        <a:off x="925377" y="1580"/>
        <a:ext cx="7657087" cy="801192"/>
      </dsp:txXfrm>
    </dsp:sp>
    <dsp:sp modelId="{C1F9B60D-DAE3-4BC9-A260-7400BAFDBA42}">
      <dsp:nvSpPr>
        <dsp:cNvPr id="0" name=""/>
        <dsp:cNvSpPr/>
      </dsp:nvSpPr>
      <dsp:spPr>
        <a:xfrm>
          <a:off x="0" y="1003071"/>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5EE21-F070-4AFC-910C-E7AD3403F0B8}">
      <dsp:nvSpPr>
        <dsp:cNvPr id="0" name=""/>
        <dsp:cNvSpPr/>
      </dsp:nvSpPr>
      <dsp:spPr>
        <a:xfrm>
          <a:off x="242360" y="1183340"/>
          <a:ext cx="440656" cy="440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C69BEB6-9628-4677-BE47-94BD82D135AB}">
      <dsp:nvSpPr>
        <dsp:cNvPr id="0" name=""/>
        <dsp:cNvSpPr/>
      </dsp:nvSpPr>
      <dsp:spPr>
        <a:xfrm>
          <a:off x="925377" y="1003071"/>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2: Set up student workstations</a:t>
          </a:r>
        </a:p>
      </dsp:txBody>
      <dsp:txXfrm>
        <a:off x="925377" y="1003071"/>
        <a:ext cx="7657087" cy="801192"/>
      </dsp:txXfrm>
    </dsp:sp>
    <dsp:sp modelId="{D7BCEC64-B6AF-4C9F-A4E9-A24DE38FAD1D}">
      <dsp:nvSpPr>
        <dsp:cNvPr id="0" name=""/>
        <dsp:cNvSpPr/>
      </dsp:nvSpPr>
      <dsp:spPr>
        <a:xfrm>
          <a:off x="0" y="2004563"/>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7C83E-F45C-4351-BB6A-24C61D194E22}">
      <dsp:nvSpPr>
        <dsp:cNvPr id="0" name=""/>
        <dsp:cNvSpPr/>
      </dsp:nvSpPr>
      <dsp:spPr>
        <a:xfrm>
          <a:off x="242360" y="2184831"/>
          <a:ext cx="440656" cy="440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DB1C4FE5-C296-4C6B-B7AB-F73A4F09C098}">
      <dsp:nvSpPr>
        <dsp:cNvPr id="0" name=""/>
        <dsp:cNvSpPr/>
      </dsp:nvSpPr>
      <dsp:spPr>
        <a:xfrm>
          <a:off x="925377" y="2004563"/>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3: Configure your network for online testing</a:t>
          </a:r>
        </a:p>
      </dsp:txBody>
      <dsp:txXfrm>
        <a:off x="925377" y="2004563"/>
        <a:ext cx="7657087" cy="801192"/>
      </dsp:txXfrm>
    </dsp:sp>
    <dsp:sp modelId="{5B690282-4D7F-46C4-AEE4-6259799D0758}">
      <dsp:nvSpPr>
        <dsp:cNvPr id="0" name=""/>
        <dsp:cNvSpPr/>
      </dsp:nvSpPr>
      <dsp:spPr>
        <a:xfrm>
          <a:off x="0" y="3006054"/>
          <a:ext cx="8582465" cy="8011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2346C-A945-4E2C-8653-46D9B1B1BF9D}">
      <dsp:nvSpPr>
        <dsp:cNvPr id="0" name=""/>
        <dsp:cNvSpPr/>
      </dsp:nvSpPr>
      <dsp:spPr>
        <a:xfrm>
          <a:off x="242360" y="3186322"/>
          <a:ext cx="440656" cy="440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4868494B-A431-4205-AB51-25AF7502DD08}">
      <dsp:nvSpPr>
        <dsp:cNvPr id="0" name=""/>
        <dsp:cNvSpPr/>
      </dsp:nvSpPr>
      <dsp:spPr>
        <a:xfrm>
          <a:off x="925377" y="3006054"/>
          <a:ext cx="7657087" cy="801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93" tIns="84793" rIns="84793" bIns="84793" numCol="1" spcCol="1270" anchor="ctr" anchorCtr="0">
          <a:noAutofit/>
        </a:bodyPr>
        <a:lstStyle/>
        <a:p>
          <a:pPr marL="0" lvl="0" indent="0" algn="l" defTabSz="977900">
            <a:lnSpc>
              <a:spcPct val="100000"/>
            </a:lnSpc>
            <a:spcBef>
              <a:spcPct val="0"/>
            </a:spcBef>
            <a:spcAft>
              <a:spcPct val="35000"/>
            </a:spcAft>
            <a:buNone/>
          </a:pPr>
          <a:r>
            <a:rPr lang="en-US" sz="2200" b="1" kern="1200" dirty="0"/>
            <a:t>Step 4: Configure assistive technologies (Alt ELPA Only)</a:t>
          </a:r>
        </a:p>
      </dsp:txBody>
      <dsp:txXfrm>
        <a:off x="925377" y="3006054"/>
        <a:ext cx="7657087" cy="8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AF64C-D6B8-442E-8B2C-30BB6141882A}">
      <dsp:nvSpPr>
        <dsp:cNvPr id="0" name=""/>
        <dsp:cNvSpPr/>
      </dsp:nvSpPr>
      <dsp:spPr>
        <a:xfrm>
          <a:off x="0" y="55413"/>
          <a:ext cx="10957852" cy="140786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Each student workstation needs the CAI Secure Browser installed.</a:t>
          </a:r>
          <a:endParaRPr lang="en-US" sz="2400" b="1" kern="1200" dirty="0"/>
        </a:p>
      </dsp:txBody>
      <dsp:txXfrm>
        <a:off x="2332357" y="55413"/>
        <a:ext cx="8625494" cy="1407868"/>
      </dsp:txXfrm>
    </dsp:sp>
    <dsp:sp modelId="{61F42373-FE15-4E03-98E6-F40D5E102E0E}">
      <dsp:nvSpPr>
        <dsp:cNvPr id="0" name=""/>
        <dsp:cNvSpPr/>
      </dsp:nvSpPr>
      <dsp:spPr>
        <a:xfrm>
          <a:off x="475877" y="140786"/>
          <a:ext cx="1521388" cy="1126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1000" b="-1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84C7C9-1EDE-4704-AB4F-1B1FF011C697}">
      <dsp:nvSpPr>
        <dsp:cNvPr id="0" name=""/>
        <dsp:cNvSpPr/>
      </dsp:nvSpPr>
      <dsp:spPr>
        <a:xfrm>
          <a:off x="0" y="1548655"/>
          <a:ext cx="10957852" cy="1407868"/>
        </a:xfrm>
        <a:prstGeom prst="roundRect">
          <a:avLst>
            <a:gd name="adj" fmla="val 10000"/>
          </a:avLst>
        </a:prstGeom>
        <a:gradFill rotWithShape="0">
          <a:gsLst>
            <a:gs pos="0">
              <a:schemeClr val="accent1">
                <a:shade val="80000"/>
                <a:hueOff val="404520"/>
                <a:satOff val="-36509"/>
                <a:lumOff val="19620"/>
                <a:alphaOff val="0"/>
                <a:satMod val="103000"/>
                <a:lumMod val="102000"/>
                <a:tint val="94000"/>
              </a:schemeClr>
            </a:gs>
            <a:gs pos="50000">
              <a:schemeClr val="accent1">
                <a:shade val="80000"/>
                <a:hueOff val="404520"/>
                <a:satOff val="-36509"/>
                <a:lumOff val="19620"/>
                <a:alphaOff val="0"/>
                <a:satMod val="110000"/>
                <a:lumMod val="100000"/>
                <a:shade val="100000"/>
              </a:schemeClr>
            </a:gs>
            <a:gs pos="100000">
              <a:schemeClr val="accent1">
                <a:shade val="80000"/>
                <a:hueOff val="404520"/>
                <a:satOff val="-36509"/>
                <a:lumOff val="196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t>The Secure Browser is CAI’s customized web browser designed to keep tests secure. </a:t>
          </a:r>
          <a:endParaRPr lang="en-US" sz="2400" b="1" kern="1200" dirty="0"/>
        </a:p>
        <a:p>
          <a:pPr marL="0" lvl="1" indent="171450" algn="l" defTabSz="889000">
            <a:lnSpc>
              <a:spcPct val="90000"/>
            </a:lnSpc>
            <a:spcBef>
              <a:spcPct val="0"/>
            </a:spcBef>
            <a:spcAft>
              <a:spcPct val="15000"/>
            </a:spcAft>
            <a:buChar char="•"/>
          </a:pPr>
          <a:r>
            <a:rPr lang="en-US" sz="2000" b="0" i="0" kern="1200" dirty="0"/>
            <a:t>Locks down the student desktop</a:t>
          </a:r>
          <a:endParaRPr lang="en-US" sz="2000" kern="1200" dirty="0"/>
        </a:p>
        <a:p>
          <a:pPr marL="0" lvl="1" indent="171450" algn="l" defTabSz="889000">
            <a:lnSpc>
              <a:spcPct val="90000"/>
            </a:lnSpc>
            <a:spcBef>
              <a:spcPct val="0"/>
            </a:spcBef>
            <a:spcAft>
              <a:spcPct val="15000"/>
            </a:spcAft>
            <a:buChar char="•"/>
          </a:pPr>
          <a:r>
            <a:rPr lang="en-US" sz="2000" b="0" i="0" kern="1200" dirty="0"/>
            <a:t>Prevents students from accessing anything other than the test</a:t>
          </a:r>
          <a:endParaRPr lang="en-US" sz="2000" kern="1200" dirty="0"/>
        </a:p>
      </dsp:txBody>
      <dsp:txXfrm>
        <a:off x="2332357" y="1548655"/>
        <a:ext cx="8625494" cy="1407868"/>
      </dsp:txXfrm>
    </dsp:sp>
    <dsp:sp modelId="{336341BD-55E3-4AD5-AA7D-4B542225522B}">
      <dsp:nvSpPr>
        <dsp:cNvPr id="0" name=""/>
        <dsp:cNvSpPr/>
      </dsp:nvSpPr>
      <dsp:spPr>
        <a:xfrm>
          <a:off x="517769" y="1680206"/>
          <a:ext cx="1437604" cy="11447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7648D82-B325-4603-A9A2-5FFFE3926526}">
      <dsp:nvSpPr>
        <dsp:cNvPr id="0" name=""/>
        <dsp:cNvSpPr/>
      </dsp:nvSpPr>
      <dsp:spPr>
        <a:xfrm>
          <a:off x="0" y="3097311"/>
          <a:ext cx="10957852" cy="1407868"/>
        </a:xfrm>
        <a:prstGeom prst="roundRect">
          <a:avLst>
            <a:gd name="adj" fmla="val 10000"/>
          </a:avLst>
        </a:prstGeom>
        <a:gradFill rotWithShape="0">
          <a:gsLst>
            <a:gs pos="0">
              <a:schemeClr val="accent1">
                <a:shade val="80000"/>
                <a:hueOff val="809040"/>
                <a:satOff val="-73017"/>
                <a:lumOff val="39240"/>
                <a:alphaOff val="0"/>
                <a:satMod val="103000"/>
                <a:lumMod val="102000"/>
                <a:tint val="94000"/>
              </a:schemeClr>
            </a:gs>
            <a:gs pos="50000">
              <a:schemeClr val="accent1">
                <a:shade val="80000"/>
                <a:hueOff val="809040"/>
                <a:satOff val="-73017"/>
                <a:lumOff val="39240"/>
                <a:alphaOff val="0"/>
                <a:satMod val="110000"/>
                <a:lumMod val="100000"/>
                <a:shade val="100000"/>
              </a:schemeClr>
            </a:gs>
            <a:gs pos="100000">
              <a:schemeClr val="accent1">
                <a:shade val="80000"/>
                <a:hueOff val="809040"/>
                <a:satOff val="-73017"/>
                <a:lumOff val="392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The Secure Browser displays the student application in full-screen mode. It has no back button, next button, refresh button, or URL bar. </a:t>
          </a:r>
          <a:endParaRPr lang="en-US" sz="2400" b="1" kern="1200" dirty="0"/>
        </a:p>
      </dsp:txBody>
      <dsp:txXfrm>
        <a:off x="2332357" y="3097311"/>
        <a:ext cx="8625494" cy="1407868"/>
      </dsp:txXfrm>
    </dsp:sp>
    <dsp:sp modelId="{8FBCA11B-202F-451E-B8D5-A80906456AFF}">
      <dsp:nvSpPr>
        <dsp:cNvPr id="0" name=""/>
        <dsp:cNvSpPr/>
      </dsp:nvSpPr>
      <dsp:spPr>
        <a:xfrm>
          <a:off x="517769" y="3238098"/>
          <a:ext cx="1437604" cy="112629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E70DF-CD5A-4DDA-92FD-49073DEA2EE6}">
      <dsp:nvSpPr>
        <dsp:cNvPr id="0" name=""/>
        <dsp:cNvSpPr/>
      </dsp:nvSpPr>
      <dsp:spPr>
        <a:xfrm>
          <a:off x="0" y="0"/>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Windows 10 and Windows 10 in S Mode come with Microsoft’s Take a Test app, which enforces a locked-down, secure testing environment identical to the CAI Secure Browser. </a:t>
          </a:r>
          <a:endParaRPr lang="en-US" sz="2400" kern="1200" dirty="0"/>
        </a:p>
      </dsp:txBody>
      <dsp:txXfrm>
        <a:off x="2273141" y="0"/>
        <a:ext cx="8445658" cy="1293812"/>
      </dsp:txXfrm>
    </dsp:sp>
    <dsp:sp modelId="{070ACA07-F39E-4477-B2C7-74A24647BA74}">
      <dsp:nvSpPr>
        <dsp:cNvPr id="0" name=""/>
        <dsp:cNvSpPr/>
      </dsp:nvSpPr>
      <dsp:spPr>
        <a:xfrm>
          <a:off x="512631" y="129381"/>
          <a:ext cx="1377258" cy="10350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a:ln>
          <a:noFill/>
        </a:ln>
        <a:effectLst/>
      </dsp:spPr>
      <dsp:style>
        <a:lnRef idx="0">
          <a:scrgbClr r="0" g="0" b="0"/>
        </a:lnRef>
        <a:fillRef idx="1">
          <a:scrgbClr r="0" g="0" b="0"/>
        </a:fillRef>
        <a:effectRef idx="2">
          <a:scrgbClr r="0" g="0" b="0"/>
        </a:effectRef>
        <a:fontRef idx="minor"/>
      </dsp:style>
    </dsp:sp>
    <dsp:sp modelId="{CC34DBD0-8ADE-4998-AF39-F318C38445A1}">
      <dsp:nvSpPr>
        <dsp:cNvPr id="0" name=""/>
        <dsp:cNvSpPr/>
      </dsp:nvSpPr>
      <dsp:spPr>
        <a:xfrm>
          <a:off x="0" y="1423193"/>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Users of the Take a Test app do not need to install the Secure Browser on the testing machine. </a:t>
          </a:r>
          <a:endParaRPr lang="en-US" sz="2400" kern="1200" dirty="0"/>
        </a:p>
      </dsp:txBody>
      <dsp:txXfrm>
        <a:off x="2273141" y="1423193"/>
        <a:ext cx="8445658" cy="1293812"/>
      </dsp:txXfrm>
    </dsp:sp>
    <dsp:sp modelId="{F6C3F86D-1174-443E-BF82-65B399096B33}">
      <dsp:nvSpPr>
        <dsp:cNvPr id="0" name=""/>
        <dsp:cNvSpPr/>
      </dsp:nvSpPr>
      <dsp:spPr>
        <a:xfrm>
          <a:off x="500626" y="1552575"/>
          <a:ext cx="1401268" cy="10350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4000" b="-14000"/>
          </a:stretch>
        </a:blipFill>
        <a:ln>
          <a:noFill/>
        </a:ln>
        <a:effectLst/>
      </dsp:spPr>
      <dsp:style>
        <a:lnRef idx="0">
          <a:scrgbClr r="0" g="0" b="0"/>
        </a:lnRef>
        <a:fillRef idx="1">
          <a:scrgbClr r="0" g="0" b="0"/>
        </a:fillRef>
        <a:effectRef idx="2">
          <a:scrgbClr r="0" g="0" b="0"/>
        </a:effectRef>
        <a:fontRef idx="minor"/>
      </dsp:style>
    </dsp:sp>
    <dsp:sp modelId="{242CFDB0-0005-43AD-BEF8-4EDE31EF7F09}">
      <dsp:nvSpPr>
        <dsp:cNvPr id="0" name=""/>
        <dsp:cNvSpPr/>
      </dsp:nvSpPr>
      <dsp:spPr>
        <a:xfrm>
          <a:off x="0" y="2846387"/>
          <a:ext cx="10718800" cy="1293812"/>
        </a:xfrm>
        <a:prstGeom prst="roundRect">
          <a:avLst>
            <a:gd name="adj" fmla="val 10000"/>
          </a:avLst>
        </a:prstGeom>
        <a:solidFill>
          <a:srgbClr val="006298"/>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Instructions for configuring the Take a Test app can be found on your portal. </a:t>
          </a:r>
          <a:endParaRPr lang="en-US" sz="2400" kern="1200" dirty="0"/>
        </a:p>
      </dsp:txBody>
      <dsp:txXfrm>
        <a:off x="2273141" y="2846387"/>
        <a:ext cx="8445658" cy="1293812"/>
      </dsp:txXfrm>
    </dsp:sp>
    <dsp:sp modelId="{7AF2EDA6-7F17-430A-A6E0-D831C00F1DD0}">
      <dsp:nvSpPr>
        <dsp:cNvPr id="0" name=""/>
        <dsp:cNvSpPr/>
      </dsp:nvSpPr>
      <dsp:spPr>
        <a:xfrm>
          <a:off x="536652" y="2975768"/>
          <a:ext cx="1329216" cy="103505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1000" b="-11000"/>
          </a:stretch>
        </a:blipFill>
        <a:ln>
          <a:no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EC6B3-E0E5-4D39-AE37-DE403149296C}">
      <dsp:nvSpPr>
        <dsp:cNvPr id="0" name=""/>
        <dsp:cNvSpPr/>
      </dsp:nvSpPr>
      <dsp:spPr>
        <a:xfrm>
          <a:off x="0" y="0"/>
          <a:ext cx="3426957" cy="205617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CAI’s Test Delivery System (TDS) is a website visible through a customized web browser.</a:t>
          </a:r>
          <a:endParaRPr lang="en-US" sz="2200" kern="1200" dirty="0"/>
        </a:p>
      </dsp:txBody>
      <dsp:txXfrm>
        <a:off x="0" y="0"/>
        <a:ext cx="3426957" cy="2056174"/>
      </dsp:txXfrm>
    </dsp:sp>
    <dsp:sp modelId="{FC22CB6C-106E-4787-A42F-6E51F08E6A1E}">
      <dsp:nvSpPr>
        <dsp:cNvPr id="0" name=""/>
        <dsp:cNvSpPr/>
      </dsp:nvSpPr>
      <dsp:spPr>
        <a:xfrm>
          <a:off x="3769653" y="897915"/>
          <a:ext cx="3426957" cy="2056174"/>
        </a:xfrm>
        <a:prstGeom prst="rect">
          <a:avLst/>
        </a:prstGeom>
        <a:gradFill rotWithShape="0">
          <a:gsLst>
            <a:gs pos="0">
              <a:schemeClr val="accent1">
                <a:shade val="80000"/>
                <a:hueOff val="404520"/>
                <a:satOff val="-36509"/>
                <a:lumOff val="19620"/>
                <a:alphaOff val="0"/>
                <a:satMod val="103000"/>
                <a:lumMod val="102000"/>
                <a:tint val="94000"/>
              </a:schemeClr>
            </a:gs>
            <a:gs pos="50000">
              <a:schemeClr val="accent1">
                <a:shade val="80000"/>
                <a:hueOff val="404520"/>
                <a:satOff val="-36509"/>
                <a:lumOff val="19620"/>
                <a:alphaOff val="0"/>
                <a:satMod val="110000"/>
                <a:lumMod val="100000"/>
                <a:shade val="100000"/>
              </a:schemeClr>
            </a:gs>
            <a:gs pos="100000">
              <a:schemeClr val="accent1">
                <a:shade val="80000"/>
                <a:hueOff val="404520"/>
                <a:satOff val="-36509"/>
                <a:lumOff val="196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Students who use assistive technologies with a standard web browser should be able to use those same technologies with the TDS. </a:t>
          </a:r>
          <a:endParaRPr lang="en-US" sz="2200" kern="1200" dirty="0"/>
        </a:p>
      </dsp:txBody>
      <dsp:txXfrm>
        <a:off x="3769653" y="897915"/>
        <a:ext cx="3426957" cy="2056174"/>
      </dsp:txXfrm>
    </dsp:sp>
    <dsp:sp modelId="{F844273C-1728-48C7-8723-DCE05D03B613}">
      <dsp:nvSpPr>
        <dsp:cNvPr id="0" name=""/>
        <dsp:cNvSpPr/>
      </dsp:nvSpPr>
      <dsp:spPr>
        <a:xfrm>
          <a:off x="7539307" y="1795831"/>
          <a:ext cx="3426957" cy="2056174"/>
        </a:xfrm>
        <a:prstGeom prst="rect">
          <a:avLst/>
        </a:prstGeom>
        <a:gradFill rotWithShape="0">
          <a:gsLst>
            <a:gs pos="0">
              <a:schemeClr val="accent1">
                <a:shade val="80000"/>
                <a:hueOff val="809040"/>
                <a:satOff val="-73017"/>
                <a:lumOff val="39240"/>
                <a:alphaOff val="0"/>
                <a:satMod val="103000"/>
                <a:lumMod val="102000"/>
                <a:tint val="94000"/>
              </a:schemeClr>
            </a:gs>
            <a:gs pos="50000">
              <a:schemeClr val="accent1">
                <a:shade val="80000"/>
                <a:hueOff val="809040"/>
                <a:satOff val="-73017"/>
                <a:lumOff val="39240"/>
                <a:alphaOff val="0"/>
                <a:satMod val="110000"/>
                <a:lumMod val="100000"/>
                <a:shade val="100000"/>
              </a:schemeClr>
            </a:gs>
            <a:gs pos="100000">
              <a:schemeClr val="accent1">
                <a:shade val="80000"/>
                <a:hueOff val="809040"/>
                <a:satOff val="-73017"/>
                <a:lumOff val="3924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The best way to test compatibility with assistive technologies is by taking a practice test with those technologies turned on. </a:t>
          </a:r>
          <a:endParaRPr lang="en-US" sz="2200" kern="1200" dirty="0"/>
        </a:p>
      </dsp:txBody>
      <dsp:txXfrm>
        <a:off x="7539307" y="1795831"/>
        <a:ext cx="3426957" cy="20561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Technology Requirements for Online Testing training module. This presentation is designed to help Technology Coordinators prepare for the administration of online tests.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latin typeface="+mn-lt"/>
                <a:cs typeface="Arial" panose="020B0604020202020204" pitchFamily="34" charset="0"/>
              </a:rPr>
              <a:t>Screen dimensions for testing devices must be 10 inches or larger. iPads with a 9.7-inch display are included. </a:t>
            </a:r>
          </a:p>
          <a:p>
            <a:endParaRPr lang="en-US" dirty="0"/>
          </a:p>
          <a:p>
            <a:r>
              <a:rPr lang="en-US" dirty="0"/>
              <a:t>As monitors vary widely, support for specific monitors cannot be provided. We cannot guarantee that the monitor’s default settings are optimal. Use the student practice tests to verify that test items with shaded images (e.g., pie charts) can be seen clearly. Monitor settings may need to be adjusted if a student says test items with shaded images are very light or cannot be seen.</a:t>
            </a:r>
          </a:p>
          <a:p>
            <a:endParaRPr lang="en-US" dirty="0"/>
          </a:p>
          <a:p>
            <a:pPr lvl="0"/>
            <a:r>
              <a:rPr lang="en-US" dirty="0"/>
              <a:t>In general, the larger the monitor, the more “real estate” students have. Some assessments may include pages that have multiple items and/or reading passages that require scrolling.</a:t>
            </a:r>
          </a:p>
          <a:p>
            <a:endParaRPr lang="en-US" dirty="0"/>
          </a:p>
          <a:p>
            <a:r>
              <a:rPr lang="en-US" dirty="0"/>
              <a:t>For the best experience, your device’s display scale should be set to 100% to keep the amount of usable screen real estate within the 1024 by 768 minimum resolution for the </a:t>
            </a:r>
            <a:r>
              <a:rPr lang="en-US" sz="1200" dirty="0">
                <a:solidFill>
                  <a:schemeClr val="tx1"/>
                </a:solidFill>
                <a:effectLst/>
              </a:rPr>
              <a:t>Test Delivery System (TDS)</a:t>
            </a:r>
            <a:r>
              <a:rPr lang="en-US" dirty="0"/>
              <a:t>. Individuals using small monitors or tablets may need to scroll vertically and/or horizontally in order to view all information on the screen. Students may also use the Zoom tool available in the tests to enlarge content on the screen.</a:t>
            </a:r>
          </a:p>
          <a:p>
            <a:endParaRPr lang="en-US" dirty="0"/>
          </a:p>
          <a:p>
            <a:pPr lvl="0"/>
            <a:r>
              <a:rPr lang="en-US" dirty="0"/>
              <a:t>In addition, a secure testing environment can be guaranteed only when using a single display. A multi-monitor configuration is not supported. </a:t>
            </a:r>
          </a:p>
        </p:txBody>
      </p:sp>
      <p:sp>
        <p:nvSpPr>
          <p:cNvPr id="4" name="Slide Number Placeholder 3"/>
          <p:cNvSpPr>
            <a:spLocks noGrp="1"/>
          </p:cNvSpPr>
          <p:nvPr>
            <p:ph type="sldNum" sz="quarter" idx="10"/>
          </p:nvPr>
        </p:nvSpPr>
        <p:spPr/>
        <p:txBody>
          <a:bodyPr/>
          <a:lstStyle/>
          <a:p>
            <a:fld id="{09A30580-D6CB-4865-8704-FECD68EAF559}" type="slidenum">
              <a:rPr lang="en-US" smtClean="0"/>
              <a:pPr/>
              <a:t>10</a:t>
            </a:fld>
            <a:endParaRPr lang="en-US" dirty="0"/>
          </a:p>
        </p:txBody>
      </p:sp>
      <p:sp>
        <p:nvSpPr>
          <p:cNvPr id="7" name="Slide Image Placeholder 6">
            <a:extLst>
              <a:ext uri="{FF2B5EF4-FFF2-40B4-BE49-F238E27FC236}">
                <a16:creationId xmlns:a16="http://schemas.microsoft.com/office/drawing/2014/main" id="{E2ABD556-651C-48A8-B33A-2030E9D4F12F}"/>
              </a:ext>
            </a:extLst>
          </p:cNvPr>
          <p:cNvSpPr>
            <a:spLocks noGrp="1" noRot="1" noChangeAspect="1"/>
          </p:cNvSpPr>
          <p:nvPr>
            <p:ph type="sldImg"/>
          </p:nvPr>
        </p:nvSpPr>
        <p:spPr/>
      </p:sp>
    </p:spTree>
    <p:extLst>
      <p:ext uri="{BB962C8B-B14F-4D97-AF65-F5344CB8AC3E}">
        <p14:creationId xmlns:p14="http://schemas.microsoft.com/office/powerpoint/2010/main" val="68303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a:xfrm>
            <a:off x="419435" y="4501662"/>
            <a:ext cx="6353304" cy="4264731"/>
          </a:xfrm>
        </p:spPr>
        <p:txBody>
          <a:bodyPr>
            <a:normAutofit/>
          </a:bodyPr>
          <a:lstStyle/>
          <a:p>
            <a:pPr marL="0" marR="0">
              <a:spcBef>
                <a:spcPts val="0"/>
              </a:spcBef>
              <a:spcAft>
                <a:spcPts val="600"/>
              </a:spcAft>
            </a:pPr>
            <a:r>
              <a:rPr kumimoji="0" lang="en-US" sz="1200" b="0" i="0" u="none" strike="noStrike" kern="1200" cap="none" spc="0" normalizeH="0" baseline="0" noProof="0" dirty="0">
                <a:ln>
                  <a:noFill/>
                </a:ln>
                <a:solidFill>
                  <a:srgbClr val="4E76A0">
                    <a:lumMod val="75000"/>
                  </a:srgbClr>
                </a:solidFill>
                <a:effectLst/>
                <a:uLnTx/>
                <a:uFillTx/>
                <a:latin typeface="+mn-lt"/>
                <a:cs typeface="Arial" panose="020B0604020202020204" pitchFamily="34" charset="0"/>
              </a:rPr>
              <a:t>Once you have ensured that your device is supported, you are ready to download and install the Secure Browser. </a:t>
            </a:r>
            <a:r>
              <a:rPr lang="en-US" sz="1200" dirty="0">
                <a:effectLst/>
                <a:latin typeface="+mn-lt"/>
                <a:ea typeface="Calibri" panose="020F0502020204030204" pitchFamily="34" charset="0"/>
              </a:rPr>
              <a:t>You can download the Secure Browser and access basic and advanced installation instructions on your portal.</a:t>
            </a:r>
          </a:p>
          <a:p>
            <a:endParaRPr lang="en-US" sz="1200" b="0" baseline="0" dirty="0">
              <a:latin typeface="+mn-lt"/>
              <a:cs typeface="Arial" panose="020B0604020202020204" pitchFamily="34" charset="0"/>
            </a:endParaRPr>
          </a:p>
          <a:p>
            <a:r>
              <a:rPr lang="en-US" sz="1200" b="0" baseline="0" dirty="0">
                <a:latin typeface="+mn-lt"/>
                <a:cs typeface="Arial" panose="020B0604020202020204" pitchFamily="34" charset="0"/>
              </a:rPr>
              <a:t>For tablets and Chromebooks, the Secure Browser can also be downloaded from the corresponding app stores.</a:t>
            </a:r>
            <a:endParaRPr lang="en-US" sz="1200" b="0" strike="sngStrike" baseline="0" dirty="0">
              <a:latin typeface="+mn-lt"/>
              <a:cs typeface="Arial" panose="020B0604020202020204" pitchFamily="34" charset="0"/>
            </a:endParaRPr>
          </a:p>
          <a:p>
            <a:endParaRPr lang="en-US" sz="1200" b="1" i="1" u="sng" strike="sngStrike"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For specific installation instructions</a:t>
            </a:r>
            <a:r>
              <a:rPr lang="en-US" b="0" i="0" u="none" dirty="0">
                <a:latin typeface="+mn-lt"/>
              </a:rPr>
              <a:t>, including instructions for installing the Secure Browser on multiple devices running Windows, macOS, or ChromeOS, refer to the “Installing the Secure Browser” section of the </a:t>
            </a:r>
            <a:r>
              <a:rPr lang="en-US" b="0" i="1" u="none" dirty="0">
                <a:latin typeface="+mn-lt"/>
              </a:rPr>
              <a:t>Technology Guide </a:t>
            </a:r>
            <a:r>
              <a:rPr lang="en-US" b="0" i="0" u="none" dirty="0">
                <a:latin typeface="+mn-lt"/>
              </a:rPr>
              <a:t>on your portal.</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11</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643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t>If you are a Technology Coordinator and it is your responsibility to manage a large number of machines across your school or district, you can likely use the same tools with which you are already familiar to push the Secure Browser out to all of your machines at scale. </a:t>
            </a:r>
          </a:p>
          <a:p>
            <a:pPr lvl="0"/>
            <a:endParaRPr lang="en-US" noProof="0" dirty="0"/>
          </a:p>
          <a:p>
            <a:pPr lvl="0"/>
            <a:r>
              <a:rPr lang="en-US" noProof="0" dirty="0"/>
              <a:t>If you manage the technology at a small school, you can follow the basic installation instructions on your portal to install the Secure Browser. The Secure Browser is installed the same way as most other software. You will be asked to download a file, open that file, and follow prompts to install the Secure Browser. If you are familiar with installing software, install the Secure Browser the same way.</a:t>
            </a:r>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12</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69624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t>For iPads and Chromebooks, the SecureTestBrowser app is CAI’s mobile version of the CAI Secure Browser. It is available in each app store to download and install. </a:t>
            </a:r>
          </a:p>
          <a:p>
            <a:pPr lvl="0"/>
            <a:endParaRPr lang="en-US" noProof="0" dirty="0"/>
          </a:p>
          <a:p>
            <a:pPr lvl="0"/>
            <a:r>
              <a:rPr lang="en-US" noProof="0" dirty="0"/>
              <a:t>The first time you open this app, it will ask you to choose your state and assessment program. Your choice will be saved, and the Mobile Secure Browser will perform like the desktop version, allowing you to access operational tests, practice tests, and the network diagnostic tool. You can also use any mobile device management utility to install the Secure Browser on multiple managed devices and configure those devices.</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13</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05049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noProof="0" dirty="0"/>
              <a:t>Microsoft’s Take a Test App is for Windows 10 users. Windows 10 and Windows 10 in S Mode come with Microsoft’s Take a Test app, which enforces a locked-down, secure testing environment identical to the CAI Secure Browser. Users of the Take a Test app do not need to install the Secure Browser on the testing machine. Instructions for configuring the Take a Test app can be found on your portal.</a:t>
            </a:r>
          </a:p>
          <a:p>
            <a:endParaRPr lang="en-US" dirty="0"/>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14</a:t>
            </a:fld>
            <a:endParaRPr lang="en-US" dirty="0"/>
          </a:p>
        </p:txBody>
      </p:sp>
      <p:sp>
        <p:nvSpPr>
          <p:cNvPr id="7" name="Slide Image Placeholder 6">
            <a:extLst>
              <a:ext uri="{FF2B5EF4-FFF2-40B4-BE49-F238E27FC236}">
                <a16:creationId xmlns:a16="http://schemas.microsoft.com/office/drawing/2014/main" id="{2BC39499-D954-47BE-83B4-8D136F9858BF}"/>
              </a:ext>
            </a:extLst>
          </p:cNvPr>
          <p:cNvSpPr>
            <a:spLocks noGrp="1" noRot="1" noChangeAspect="1"/>
          </p:cNvSpPr>
          <p:nvPr>
            <p:ph type="sldImg"/>
          </p:nvPr>
        </p:nvSpPr>
        <p:spPr/>
      </p:sp>
    </p:spTree>
    <p:extLst>
      <p:ext uri="{BB962C8B-B14F-4D97-AF65-F5344CB8AC3E}">
        <p14:creationId xmlns:p14="http://schemas.microsoft.com/office/powerpoint/2010/main" val="233849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cs typeface="Arial" panose="020B0604020202020204" pitchFamily="34" charset="0"/>
              </a:rPr>
              <a:t>For devices running Windows, macOS, Linux, or ChromeOS, a few additional configurations are needed before secure testing can begin. Some operating systems have features that can compromise a test’s integrity. Completing these additional configurations will prevent security breaches.</a:t>
            </a:r>
          </a:p>
          <a:p>
            <a:pPr lvl="0"/>
            <a:endParaRPr lang="en-US" b="1" i="1" u="sng" noProof="0" dirty="0">
              <a:latin typeface="+mn-lt"/>
            </a:endParaRPr>
          </a:p>
          <a:p>
            <a:pPr lvl="0"/>
            <a:r>
              <a:rPr lang="en-US" b="0" i="0" u="none" noProof="0" dirty="0">
                <a:latin typeface="+mn-lt"/>
              </a:rPr>
              <a:t>Each operating system has features that can affect student testing. For example, Windows has a feature called Fast User Switching that enables more than one user to be logged in at the same time. </a:t>
            </a:r>
            <a:r>
              <a:rPr lang="en-US" b="0" i="0" u="none" dirty="0">
                <a:solidFill>
                  <a:srgbClr val="595959"/>
                </a:solidFill>
                <a:effectLst/>
                <a:latin typeface="+mn-lt"/>
              </a:rPr>
              <a:t>If Fast User Switching is not disabled and students try to access another user account during a test, the Secure Browser will pause the test.</a:t>
            </a:r>
            <a:r>
              <a:rPr lang="en-US" b="0" i="0" u="none" noProof="0" dirty="0">
                <a:latin typeface="+mn-lt"/>
              </a:rPr>
              <a:t> </a:t>
            </a:r>
          </a:p>
          <a:p>
            <a:pPr lvl="0"/>
            <a:endParaRPr lang="en-US" noProof="0" dirty="0">
              <a:latin typeface="+mn-lt"/>
            </a:endParaRPr>
          </a:p>
          <a:p>
            <a:pPr lvl="0"/>
            <a:r>
              <a:rPr lang="en-US" noProof="0" dirty="0">
                <a:latin typeface="+mn-lt"/>
              </a:rPr>
              <a:t>For a detailed list of additional configurations required for Windows, macOS, Linux, ChromeOS, and iPadOS, see the “Configuring Student Workstations” section of the </a:t>
            </a:r>
            <a:r>
              <a:rPr lang="en-US" i="1" noProof="0" dirty="0">
                <a:latin typeface="+mn-lt"/>
              </a:rPr>
              <a:t>Technology Guide </a:t>
            </a:r>
            <a:r>
              <a:rPr lang="en-US" noProof="0" dirty="0">
                <a:latin typeface="+mn-lt"/>
              </a:rPr>
              <a:t>on your portal. </a:t>
            </a:r>
          </a:p>
          <a:p>
            <a:pPr lvl="0"/>
            <a:endParaRPr lang="en-US" b="0" noProof="0"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15</a:t>
            </a:fld>
            <a:endParaRPr lang="en-US" dirty="0"/>
          </a:p>
        </p:txBody>
      </p:sp>
      <p:sp>
        <p:nvSpPr>
          <p:cNvPr id="7" name="Slide Image Placeholder 6">
            <a:extLst>
              <a:ext uri="{FF2B5EF4-FFF2-40B4-BE49-F238E27FC236}">
                <a16:creationId xmlns:a16="http://schemas.microsoft.com/office/drawing/2014/main" id="{889C11FA-3430-42B4-B07F-C7E952D8FC96}"/>
              </a:ext>
            </a:extLst>
          </p:cNvPr>
          <p:cNvSpPr>
            <a:spLocks noGrp="1" noRot="1" noChangeAspect="1"/>
          </p:cNvSpPr>
          <p:nvPr>
            <p:ph type="sldImg"/>
          </p:nvPr>
        </p:nvSpPr>
        <p:spPr/>
      </p:sp>
    </p:spTree>
    <p:extLst>
      <p:ext uri="{BB962C8B-B14F-4D97-AF65-F5344CB8AC3E}">
        <p14:creationId xmlns:p14="http://schemas.microsoft.com/office/powerpoint/2010/main" val="174843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defTabSz="685800">
              <a:lnSpc>
                <a:spcPct val="105000"/>
              </a:lnSpc>
              <a:spcBef>
                <a:spcPts val="1200"/>
              </a:spcBef>
              <a:buClr>
                <a:schemeClr val="tx1"/>
              </a:buClr>
              <a:buFont typeface="Wingdings" panose="05000000000000000000" pitchFamily="2" charset="2"/>
              <a:buNone/>
            </a:pPr>
            <a:r>
              <a:rPr lang="en-US" sz="2200" dirty="0">
                <a:latin typeface="Open Sans" panose="020B0606030504020204" pitchFamily="34" charset="0"/>
                <a:ea typeface="Open Sans" panose="020B0606030504020204" pitchFamily="34" charset="0"/>
                <a:cs typeface="Open Sans" panose="020B0606030504020204" pitchFamily="34" charset="0"/>
              </a:rPr>
              <a:t>Devices running macOS 11.6 and higher and all supported versions of iPadOS have a built-in feature known as Assessment Mode (AM). </a:t>
            </a:r>
            <a:r>
              <a:rPr kumimoji="0" lang="en-US" sz="2200" u="none" strike="noStrike"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AM handles many necessary configurations to prepare Mac workstations and i</a:t>
            </a:r>
            <a:r>
              <a:rPr lang="en-US" sz="2200" dirty="0">
                <a:latin typeface="Open Sans" panose="020B0606030504020204" pitchFamily="34" charset="0"/>
                <a:ea typeface="Open Sans" panose="020B0606030504020204" pitchFamily="34" charset="0"/>
                <a:cs typeface="Open Sans" panose="020B0606030504020204" pitchFamily="34" charset="0"/>
              </a:rPr>
              <a:t>Pads for online testing.</a:t>
            </a:r>
          </a:p>
          <a:p>
            <a:pPr marL="0" indent="0" defTabSz="685800">
              <a:lnSpc>
                <a:spcPct val="105000"/>
              </a:lnSpc>
              <a:spcBef>
                <a:spcPts val="1200"/>
              </a:spcBef>
              <a:buClr>
                <a:schemeClr val="tx1"/>
              </a:buClr>
              <a:buFont typeface="Wingdings" panose="05000000000000000000" pitchFamily="2" charset="2"/>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defTabSz="685800">
              <a:lnSpc>
                <a:spcPct val="105000"/>
              </a:lnSpc>
              <a:spcBef>
                <a:spcPts val="1200"/>
              </a:spcBef>
              <a:buClr>
                <a:schemeClr val="tx1"/>
              </a:buClr>
              <a:buFont typeface="Wingdings" panose="05000000000000000000" pitchFamily="2" charset="2"/>
              <a:buNone/>
            </a:pPr>
            <a:r>
              <a:rPr lang="en-US" sz="2200" dirty="0">
                <a:latin typeface="Open Sans" panose="020B0606030504020204" pitchFamily="34" charset="0"/>
                <a:ea typeface="Open Sans" panose="020B0606030504020204" pitchFamily="34" charset="0"/>
                <a:cs typeface="Open Sans" panose="020B0606030504020204" pitchFamily="34" charset="0"/>
              </a:rPr>
              <a:t>Devices running iPadOS require a few additional features that must be disabled prior to administering an online test. For a list of additional features that must be disabled, see the “Configuring iPadOS Workstations” section of the </a:t>
            </a:r>
            <a:r>
              <a:rPr lang="en-US" sz="2200" i="1" dirty="0">
                <a:latin typeface="Open Sans" panose="020B0606030504020204" pitchFamily="34" charset="0"/>
                <a:ea typeface="Open Sans" panose="020B0606030504020204" pitchFamily="34" charset="0"/>
                <a:cs typeface="Open Sans" panose="020B0606030504020204" pitchFamily="34" charset="0"/>
              </a:rPr>
              <a:t>Technology Guide </a:t>
            </a:r>
            <a:r>
              <a:rPr lang="en-US" sz="2200" dirty="0">
                <a:latin typeface="Open Sans" panose="020B0606030504020204" pitchFamily="34" charset="0"/>
                <a:ea typeface="Open Sans" panose="020B0606030504020204" pitchFamily="34" charset="0"/>
                <a:cs typeface="Open Sans" panose="020B0606030504020204" pitchFamily="34" charset="0"/>
              </a:rPr>
              <a:t>on your portal. These features should not be available to students without an accommodation, and AM does not currently block them. </a:t>
            </a:r>
          </a:p>
          <a:p>
            <a:endParaRPr lang="en-US"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16</a:t>
            </a:fld>
            <a:endParaRPr lang="en-US" dirty="0"/>
          </a:p>
        </p:txBody>
      </p:sp>
      <p:sp>
        <p:nvSpPr>
          <p:cNvPr id="7" name="Slide Image Placeholder 6">
            <a:extLst>
              <a:ext uri="{FF2B5EF4-FFF2-40B4-BE49-F238E27FC236}">
                <a16:creationId xmlns:a16="http://schemas.microsoft.com/office/drawing/2014/main" id="{889C11FA-3430-42B4-B07F-C7E952D8FC96}"/>
              </a:ext>
            </a:extLst>
          </p:cNvPr>
          <p:cNvSpPr>
            <a:spLocks noGrp="1" noRot="1" noChangeAspect="1"/>
          </p:cNvSpPr>
          <p:nvPr>
            <p:ph type="sldImg"/>
          </p:nvPr>
        </p:nvSpPr>
        <p:spPr/>
      </p:sp>
    </p:spTree>
    <p:extLst>
      <p:ext uri="{BB962C8B-B14F-4D97-AF65-F5344CB8AC3E}">
        <p14:creationId xmlns:p14="http://schemas.microsoft.com/office/powerpoint/2010/main" val="111662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step in setting up your technology for online testing is configuring your network. In this section, we will discuss the Network Diagnostic Tool, resources to add to </a:t>
            </a:r>
            <a:r>
              <a:rPr lang="en-US" dirty="0" err="1"/>
              <a:t>allowlists</a:t>
            </a:r>
            <a:r>
              <a:rPr lang="en-US" dirty="0"/>
              <a:t>, configuring network settings, and configuring the Secure Browser for proxy servers.</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54313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CAI provides a network diagnostic tool to test your network’s bandwidth to ensure that it can handle administering online tests. The network diagnostic tool can be accessed through the Secure Browser or from your portal or practice test site through a conventional browser. </a:t>
            </a:r>
          </a:p>
          <a:p>
            <a:endParaRPr lang="en-US" sz="1200" dirty="0">
              <a:latin typeface="+mn-lt"/>
              <a:cs typeface="Arial" panose="020B0604020202020204" pitchFamily="34" charset="0"/>
            </a:endParaRPr>
          </a:p>
          <a:p>
            <a:r>
              <a:rPr lang="en-US" sz="1200" dirty="0">
                <a:latin typeface="+mn-lt"/>
                <a:cs typeface="Arial" panose="020B0604020202020204" pitchFamily="34" charset="0"/>
              </a:rPr>
              <a:t>The network diagnostic tool compares the number of students testing simultaneously</a:t>
            </a:r>
            <a:r>
              <a:rPr lang="en-US" sz="1200" baseline="0" dirty="0">
                <a:latin typeface="+mn-lt"/>
                <a:cs typeface="Arial" panose="020B0604020202020204" pitchFamily="34" charset="0"/>
              </a:rPr>
              <a:t> </a:t>
            </a:r>
            <a:r>
              <a:rPr lang="en-US" sz="1200" dirty="0">
                <a:latin typeface="+mn-lt"/>
                <a:cs typeface="Arial" panose="020B0604020202020204" pitchFamily="34" charset="0"/>
              </a:rPr>
              <a:t>with an estimate of that particular test’s required </a:t>
            </a:r>
            <a:r>
              <a:rPr lang="en-US" sz="1200" u="none" dirty="0">
                <a:latin typeface="+mn-lt"/>
                <a:cs typeface="Arial" panose="020B0604020202020204" pitchFamily="34" charset="0"/>
              </a:rPr>
              <a:t>bandwidth.</a:t>
            </a:r>
            <a:r>
              <a:rPr lang="en-US" sz="1200" u="none" baseline="0" dirty="0">
                <a:latin typeface="+mn-lt"/>
                <a:cs typeface="Arial" panose="020B0604020202020204" pitchFamily="34" charset="0"/>
              </a:rPr>
              <a:t> Then, it indicates whether your network can adequately support testing for the designated number of students.</a:t>
            </a:r>
          </a:p>
          <a:p>
            <a:endParaRPr lang="en-US" sz="1200" u="none"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We recommend testing the system at various times during the school day to evaluate the available network capacity.</a:t>
            </a:r>
          </a:p>
          <a:p>
            <a:endParaRPr lang="en-US" sz="1200" dirty="0">
              <a:latin typeface="+mn-lt"/>
              <a:cs typeface="Arial" panose="020B0604020202020204" pitchFamily="34" charset="0"/>
            </a:endParaRPr>
          </a:p>
          <a:p>
            <a:r>
              <a:rPr lang="en-US" sz="1200" dirty="0">
                <a:effectLst/>
                <a:latin typeface="+mn-lt"/>
                <a:ea typeface="Calibri" panose="020F0502020204030204" pitchFamily="34" charset="0"/>
              </a:rPr>
              <a:t>The goal of the network diagnostic tool is to determine if your network bandwidth can handle the number of students you hope to test at peak volume. If the tool indicates you should test with fewer students, try running a third-party network speed test like speedtest.net. If a third-party tool also indicates you lack proper bandwidth, determine if other activity on your network is drawing bandwidth away from the machine attempting to take the test. If it is, try to prioritize bandwidth for CAI’s websites during online testing.</a:t>
            </a:r>
            <a:endParaRPr lang="en-US" sz="1200" b="1" dirty="0">
              <a:latin typeface="+mn-lt"/>
              <a:cs typeface="Arial" panose="020B0604020202020204" pitchFamily="34" charset="0"/>
            </a:endParaRPr>
          </a:p>
          <a:p>
            <a:endParaRPr lang="en-US" sz="1200" b="0" baseline="0" dirty="0">
              <a:latin typeface="+mn-lt"/>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18</a:t>
            </a:fld>
            <a:endParaRPr lang="en-US" dirty="0"/>
          </a:p>
        </p:txBody>
      </p:sp>
    </p:spTree>
    <p:extLst>
      <p:ext uri="{BB962C8B-B14F-4D97-AF65-F5344CB8AC3E}">
        <p14:creationId xmlns:p14="http://schemas.microsoft.com/office/powerpoint/2010/main" val="265467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solidFill>
                  <a:srgbClr val="53565A"/>
                </a:solidFill>
              </a:rPr>
              <a:t>CAI provides certain URLs that may be blocked by your network’s firewalls. These URLs must be added to your allowlists prior to testing. A detailed list of these URLs can be found in the “Resources to Add to Allowlists” section of the </a:t>
            </a:r>
            <a:r>
              <a:rPr lang="en-US" sz="1200" i="1" dirty="0">
                <a:solidFill>
                  <a:srgbClr val="53565A"/>
                </a:solidFill>
              </a:rPr>
              <a:t>Technology Guide </a:t>
            </a:r>
            <a:r>
              <a:rPr lang="en-US" sz="1200" dirty="0">
                <a:solidFill>
                  <a:srgbClr val="53565A"/>
                </a:solidFill>
              </a:rPr>
              <a:t>on your portal.</a:t>
            </a:r>
          </a:p>
          <a:p>
            <a:endParaRPr lang="en-US" sz="1200" dirty="0">
              <a:solidFill>
                <a:srgbClr val="53565A"/>
              </a:solidFill>
            </a:endParaRPr>
          </a:p>
          <a:p>
            <a:r>
              <a:rPr lang="en-US" sz="1200" dirty="0">
                <a:solidFill>
                  <a:srgbClr val="53565A"/>
                </a:solidFill>
              </a:rPr>
              <a:t>If your testing network includes devices that perform traffic shaping, packet prioritization, or Quality of Service, ensure that these URLs have high priority.</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19</a:t>
            </a:fld>
            <a:endParaRPr lang="en-US" dirty="0"/>
          </a:p>
        </p:txBody>
      </p:sp>
      <p:sp>
        <p:nvSpPr>
          <p:cNvPr id="7" name="Slide Image Placeholder 6">
            <a:extLst>
              <a:ext uri="{FF2B5EF4-FFF2-40B4-BE49-F238E27FC236}">
                <a16:creationId xmlns:a16="http://schemas.microsoft.com/office/drawing/2014/main" id="{D7AE5C6D-F81E-430C-92FD-9F8012701DC8}"/>
              </a:ext>
            </a:extLst>
          </p:cNvPr>
          <p:cNvSpPr>
            <a:spLocks noGrp="1" noRot="1" noChangeAspect="1"/>
          </p:cNvSpPr>
          <p:nvPr>
            <p:ph type="sldImg"/>
          </p:nvPr>
        </p:nvSpPr>
        <p:spPr/>
      </p:sp>
    </p:spTree>
    <p:extLst>
      <p:ext uri="{BB962C8B-B14F-4D97-AF65-F5344CB8AC3E}">
        <p14:creationId xmlns:p14="http://schemas.microsoft.com/office/powerpoint/2010/main" val="9383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a:xfrm>
            <a:off x="419435" y="4501662"/>
            <a:ext cx="6353304" cy="4264731"/>
          </a:xfrm>
        </p:spPr>
        <p:txBody>
          <a:bodyPr>
            <a:normAutofit/>
          </a:bodyPr>
          <a:lstStyle/>
          <a:p>
            <a:r>
              <a:rPr lang="en-US" dirty="0"/>
              <a:t>By </a:t>
            </a:r>
            <a:r>
              <a:rPr lang="en-US" dirty="0">
                <a:cs typeface="Arial" panose="020B0604020202020204" pitchFamily="34" charset="0"/>
              </a:rPr>
              <a:t>the end of this presentation, you should be able to do the following:</a:t>
            </a:r>
          </a:p>
          <a:p>
            <a:pPr marL="174982" indent="-174982">
              <a:buFont typeface="Arial" pitchFamily="34" charset="0"/>
              <a:buChar char="•"/>
            </a:pPr>
            <a:r>
              <a:rPr lang="en-US" dirty="0">
                <a:cs typeface="Arial" panose="020B0604020202020204" pitchFamily="34" charset="0"/>
              </a:rPr>
              <a:t>Prepare for online tests at your school by completing the steps to set up technology for online testing;</a:t>
            </a:r>
          </a:p>
          <a:p>
            <a:pPr marL="174982" indent="-174982">
              <a:buFont typeface="Arial" pitchFamily="34" charset="0"/>
              <a:buChar char="•"/>
            </a:pPr>
            <a:r>
              <a:rPr lang="en-US" dirty="0">
                <a:cs typeface="Arial" panose="020B0604020202020204" pitchFamily="34" charset="0"/>
              </a:rPr>
              <a:t>Install the Cambium Assessment, Inc. (CAI) Secure Browser; and</a:t>
            </a:r>
          </a:p>
          <a:p>
            <a:pPr marL="174982" indent="-174982">
              <a:buFont typeface="Arial" pitchFamily="34" charset="0"/>
              <a:buChar char="•"/>
            </a:pPr>
            <a:r>
              <a:rPr lang="en-US" dirty="0">
                <a:cs typeface="Arial" panose="020B0604020202020204" pitchFamily="34" charset="0"/>
              </a:rPr>
              <a:t>Troubleshoot technical problems during the tests.</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2</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422582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3565A"/>
                </a:solidFill>
              </a:rPr>
              <a:t>Local area network (LAN) settings on testing devices should be set to automatically detect network settings. Detailed instructions on configuring network settings for devices running Windows and macOS can be found in the “Configuring Network Settings” section of the </a:t>
            </a:r>
            <a:r>
              <a:rPr lang="en-US" sz="1200" i="1" dirty="0">
                <a:solidFill>
                  <a:srgbClr val="53565A"/>
                </a:solidFill>
              </a:rPr>
              <a:t>Technology Guide </a:t>
            </a:r>
            <a:r>
              <a:rPr lang="en-US" sz="1200" dirty="0">
                <a:solidFill>
                  <a:srgbClr val="53565A"/>
                </a:solidFill>
              </a:rPr>
              <a:t>on your portal. </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20</a:t>
            </a:fld>
            <a:endParaRPr lang="en-US" dirty="0"/>
          </a:p>
        </p:txBody>
      </p:sp>
      <p:sp>
        <p:nvSpPr>
          <p:cNvPr id="7" name="Slide Image Placeholder 6">
            <a:extLst>
              <a:ext uri="{FF2B5EF4-FFF2-40B4-BE49-F238E27FC236}">
                <a16:creationId xmlns:a16="http://schemas.microsoft.com/office/drawing/2014/main" id="{D7AE5C6D-F81E-430C-92FD-9F8012701DC8}"/>
              </a:ext>
            </a:extLst>
          </p:cNvPr>
          <p:cNvSpPr>
            <a:spLocks noGrp="1" noRot="1" noChangeAspect="1"/>
          </p:cNvSpPr>
          <p:nvPr>
            <p:ph type="sldImg"/>
          </p:nvPr>
        </p:nvSpPr>
        <p:spPr/>
      </p:sp>
    </p:spTree>
    <p:extLst>
      <p:ext uri="{BB962C8B-B14F-4D97-AF65-F5344CB8AC3E}">
        <p14:creationId xmlns:p14="http://schemas.microsoft.com/office/powerpoint/2010/main" val="302035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Secure Browser automatically attempts to detect settings for your network’s web proxy server. However, use of web proxies should execute a proxy command once from the command prompt. This command does not need to be added to the Secure Browser shortcut. See the “Configuring the Secure Browser for Proxy Servers” section of the </a:t>
            </a:r>
            <a:r>
              <a:rPr lang="en-US" i="1" dirty="0"/>
              <a:t>Technology Guide </a:t>
            </a:r>
            <a:r>
              <a:rPr lang="en-US" dirty="0"/>
              <a:t>for tables listing the form of the command for different settings and operating systems.</a:t>
            </a:r>
          </a:p>
          <a:p>
            <a:endParaRPr lang="en-US" dirty="0"/>
          </a:p>
        </p:txBody>
      </p:sp>
      <p:sp>
        <p:nvSpPr>
          <p:cNvPr id="4" name="Slide Number Placeholder 3"/>
          <p:cNvSpPr>
            <a:spLocks noGrp="1"/>
          </p:cNvSpPr>
          <p:nvPr>
            <p:ph type="sldNum" sz="quarter" idx="10"/>
          </p:nvPr>
        </p:nvSpPr>
        <p:spPr/>
        <p:txBody>
          <a:bodyPr/>
          <a:lstStyle/>
          <a:p>
            <a:fld id="{09A30580-D6CB-4865-8704-FECD68EAF559}" type="slidenum">
              <a:rPr lang="en-US" smtClean="0"/>
              <a:pPr/>
              <a:t>21</a:t>
            </a:fld>
            <a:endParaRPr lang="en-US" dirty="0"/>
          </a:p>
        </p:txBody>
      </p:sp>
      <p:sp>
        <p:nvSpPr>
          <p:cNvPr id="7" name="Slide Image Placeholder 6">
            <a:extLst>
              <a:ext uri="{FF2B5EF4-FFF2-40B4-BE49-F238E27FC236}">
                <a16:creationId xmlns:a16="http://schemas.microsoft.com/office/drawing/2014/main" id="{254FB76C-F9E1-42CE-A682-79F2B5449B5E}"/>
              </a:ext>
            </a:extLst>
          </p:cNvPr>
          <p:cNvSpPr>
            <a:spLocks noGrp="1" noRot="1" noChangeAspect="1"/>
          </p:cNvSpPr>
          <p:nvPr>
            <p:ph type="sldImg"/>
          </p:nvPr>
        </p:nvSpPr>
        <p:spPr/>
      </p:sp>
    </p:spTree>
    <p:extLst>
      <p:ext uri="{BB962C8B-B14F-4D97-AF65-F5344CB8AC3E}">
        <p14:creationId xmlns:p14="http://schemas.microsoft.com/office/powerpoint/2010/main" val="286283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final step to setting up your technology for online testing is configuring assistive technologies for students who will be administered the Alt ELPA assessment. Information for configuring assistive technologies can be found in the </a:t>
            </a:r>
            <a:r>
              <a:rPr lang="en-US" b="0" i="1" dirty="0">
                <a:solidFill>
                  <a:srgbClr val="595959"/>
                </a:solidFill>
                <a:effectLst/>
                <a:latin typeface="+mn-lt"/>
              </a:rPr>
              <a:t>Assistive Technology Manual for Windows &amp; macOS</a:t>
            </a:r>
            <a:r>
              <a:rPr lang="en-US" b="0" i="0" dirty="0">
                <a:solidFill>
                  <a:srgbClr val="595959"/>
                </a:solidFill>
                <a:effectLst/>
                <a:latin typeface="+mn-lt"/>
              </a:rPr>
              <a:t> located on your portal.</a:t>
            </a:r>
            <a:endParaRPr lang="en-US"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412386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CAI’s Test Delivery System (TDS) is a website visible through a customized web browser. Students who use assistive technologies with a standard web browser should be able to use those same technologies with the TDS when administered the Alt ELPA assessment. The best way to test compatibility with assistive technologies is by taking a practice test with those technologies turned on. </a:t>
            </a:r>
          </a:p>
        </p:txBody>
      </p:sp>
      <p:sp>
        <p:nvSpPr>
          <p:cNvPr id="4" name="Slide Number Placeholder 3"/>
          <p:cNvSpPr>
            <a:spLocks noGrp="1"/>
          </p:cNvSpPr>
          <p:nvPr>
            <p:ph type="sldNum" sz="quarter" idx="10"/>
          </p:nvPr>
        </p:nvSpPr>
        <p:spPr/>
        <p:txBody>
          <a:bodyPr/>
          <a:lstStyle/>
          <a:p>
            <a:fld id="{09A30580-D6CB-4865-8704-FECD68EAF559}" type="slidenum">
              <a:rPr lang="en-US" smtClean="0"/>
              <a:pPr/>
              <a:t>23</a:t>
            </a:fld>
            <a:endParaRPr lang="en-US" dirty="0"/>
          </a:p>
        </p:txBody>
      </p:sp>
      <p:sp>
        <p:nvSpPr>
          <p:cNvPr id="7" name="Slide Image Placeholder 6">
            <a:extLst>
              <a:ext uri="{FF2B5EF4-FFF2-40B4-BE49-F238E27FC236}">
                <a16:creationId xmlns:a16="http://schemas.microsoft.com/office/drawing/2014/main" id="{CAFCF281-6EEB-405E-BF61-6CC40FAED893}"/>
              </a:ext>
            </a:extLst>
          </p:cNvPr>
          <p:cNvSpPr>
            <a:spLocks noGrp="1" noRot="1" noChangeAspect="1"/>
          </p:cNvSpPr>
          <p:nvPr>
            <p:ph type="sldImg"/>
          </p:nvPr>
        </p:nvSpPr>
        <p:spPr/>
      </p:sp>
    </p:spTree>
    <p:extLst>
      <p:ext uri="{BB962C8B-B14F-4D97-AF65-F5344CB8AC3E}">
        <p14:creationId xmlns:p14="http://schemas.microsoft.com/office/powerpoint/2010/main" val="1844006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i="0" dirty="0">
                <a:solidFill>
                  <a:srgbClr val="595959"/>
                </a:solidFill>
                <a:effectLst/>
                <a:latin typeface="+mn-lt"/>
              </a:rPr>
              <a:t>Word prediction software predicts words as a student types. This feature is available for Alt ELPA tests. </a:t>
            </a:r>
          </a:p>
          <a:p>
            <a:endParaRPr lang="en-US" b="0" i="0" dirty="0">
              <a:solidFill>
                <a:srgbClr val="595959"/>
              </a:solidFill>
              <a:effectLst/>
              <a:latin typeface="+mn-lt"/>
            </a:endParaRPr>
          </a:p>
          <a:p>
            <a:r>
              <a:rPr lang="en-US" b="0" i="0" dirty="0">
                <a:solidFill>
                  <a:srgbClr val="595959"/>
                </a:solidFill>
                <a:effectLst/>
                <a:latin typeface="+mn-lt"/>
              </a:rPr>
              <a:t>CAI offers an embedded word prediction tool in TDS. However, this feature is supported on iPadOS and ChromeOS devices only. </a:t>
            </a:r>
          </a:p>
          <a:p>
            <a:endParaRPr lang="en-US" b="0" i="0" dirty="0">
              <a:solidFill>
                <a:srgbClr val="595959"/>
              </a:solidFill>
              <a:effectLst/>
              <a:latin typeface="+mn-lt"/>
            </a:endParaRPr>
          </a:p>
          <a:p>
            <a:r>
              <a:rPr lang="en-US" b="0" i="0" dirty="0">
                <a:solidFill>
                  <a:srgbClr val="595959"/>
                </a:solidFill>
                <a:effectLst/>
                <a:latin typeface="+mn-lt"/>
              </a:rPr>
              <a:t>Word prediction is available for Windows and macOS using third-party apps, such as Read&amp;Write and other similar software. For more information about supported third-party apps, see the </a:t>
            </a:r>
            <a:r>
              <a:rPr lang="en-US" b="0" i="1" dirty="0">
                <a:solidFill>
                  <a:srgbClr val="595959"/>
                </a:solidFill>
                <a:effectLst/>
                <a:latin typeface="+mn-lt"/>
              </a:rPr>
              <a:t>Assistive Technology Manual for Windows &amp; macOS.</a:t>
            </a:r>
            <a:endParaRPr lang="en-US" b="0" i="0" noProof="0" dirty="0">
              <a:solidFill>
                <a:srgbClr val="595959"/>
              </a:solidFill>
              <a:effectLst/>
              <a:latin typeface="+mn-lt"/>
            </a:endParaRPr>
          </a:p>
          <a:p>
            <a:endParaRPr lang="en-US" b="0" i="0" dirty="0">
              <a:solidFill>
                <a:srgbClr val="595959"/>
              </a:solidFill>
              <a:effectLst/>
              <a:latin typeface="+mn-lt"/>
            </a:endParaRPr>
          </a:p>
        </p:txBody>
      </p:sp>
      <p:sp>
        <p:nvSpPr>
          <p:cNvPr id="4" name="Slide Number Placeholder 3"/>
          <p:cNvSpPr>
            <a:spLocks noGrp="1"/>
          </p:cNvSpPr>
          <p:nvPr>
            <p:ph type="sldNum" sz="quarter" idx="10"/>
          </p:nvPr>
        </p:nvSpPr>
        <p:spPr/>
        <p:txBody>
          <a:bodyPr/>
          <a:lstStyle/>
          <a:p>
            <a:fld id="{09A30580-D6CB-4865-8704-FECD68EAF559}" type="slidenum">
              <a:rPr lang="en-US" smtClean="0"/>
              <a:pPr/>
              <a:t>24</a:t>
            </a:fld>
            <a:endParaRPr lang="en-US" dirty="0"/>
          </a:p>
        </p:txBody>
      </p:sp>
      <p:sp>
        <p:nvSpPr>
          <p:cNvPr id="7" name="Slide Image Placeholder 6">
            <a:extLst>
              <a:ext uri="{FF2B5EF4-FFF2-40B4-BE49-F238E27FC236}">
                <a16:creationId xmlns:a16="http://schemas.microsoft.com/office/drawing/2014/main" id="{34B5109E-1ECB-462D-BF23-4F18473B2D30}"/>
              </a:ext>
            </a:extLst>
          </p:cNvPr>
          <p:cNvSpPr>
            <a:spLocks noGrp="1" noRot="1" noChangeAspect="1"/>
          </p:cNvSpPr>
          <p:nvPr>
            <p:ph type="sldImg"/>
          </p:nvPr>
        </p:nvSpPr>
        <p:spPr/>
      </p:sp>
    </p:spTree>
    <p:extLst>
      <p:ext uri="{BB962C8B-B14F-4D97-AF65-F5344CB8AC3E}">
        <p14:creationId xmlns:p14="http://schemas.microsoft.com/office/powerpoint/2010/main" val="95853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419435" y="4501662"/>
            <a:ext cx="6353304" cy="426473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panose="020B0604020202020204" pitchFamily="34" charset="0"/>
              </a:rPr>
              <a:t>Thank you for viewing this training module. If you need additional information, please visit your state portal, where you can find announcements and copies of the technical documents. For further assistance, please consult your state’s Help Desk.</a:t>
            </a: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65458" indent="-294407">
              <a:defRPr>
                <a:solidFill>
                  <a:schemeClr val="tx1"/>
                </a:solidFill>
                <a:latin typeface="Calibri" pitchFamily="34" charset="0"/>
              </a:defRPr>
            </a:lvl2pPr>
            <a:lvl3pPr marL="1177628" indent="-235526">
              <a:defRPr>
                <a:solidFill>
                  <a:schemeClr val="tx1"/>
                </a:solidFill>
                <a:latin typeface="Calibri" pitchFamily="34" charset="0"/>
              </a:defRPr>
            </a:lvl3pPr>
            <a:lvl4pPr marL="1648679" indent="-235526">
              <a:defRPr>
                <a:solidFill>
                  <a:schemeClr val="tx1"/>
                </a:solidFill>
                <a:latin typeface="Calibri" pitchFamily="34" charset="0"/>
              </a:defRPr>
            </a:lvl4pPr>
            <a:lvl5pPr marL="2119730" indent="-235526">
              <a:defRPr>
                <a:solidFill>
                  <a:schemeClr val="tx1"/>
                </a:solidFill>
                <a:latin typeface="Calibri" pitchFamily="34" charset="0"/>
              </a:defRPr>
            </a:lvl5pPr>
            <a:lvl6pPr marL="2590782" indent="-235526" fontAlgn="base">
              <a:spcBef>
                <a:spcPct val="0"/>
              </a:spcBef>
              <a:spcAft>
                <a:spcPct val="0"/>
              </a:spcAft>
              <a:defRPr>
                <a:solidFill>
                  <a:schemeClr val="tx1"/>
                </a:solidFill>
                <a:latin typeface="Calibri" pitchFamily="34" charset="0"/>
              </a:defRPr>
            </a:lvl6pPr>
            <a:lvl7pPr marL="3061833" indent="-235526" fontAlgn="base">
              <a:spcBef>
                <a:spcPct val="0"/>
              </a:spcBef>
              <a:spcAft>
                <a:spcPct val="0"/>
              </a:spcAft>
              <a:defRPr>
                <a:solidFill>
                  <a:schemeClr val="tx1"/>
                </a:solidFill>
                <a:latin typeface="Calibri" pitchFamily="34" charset="0"/>
              </a:defRPr>
            </a:lvl7pPr>
            <a:lvl8pPr marL="3532884" indent="-235526" fontAlgn="base">
              <a:spcBef>
                <a:spcPct val="0"/>
              </a:spcBef>
              <a:spcAft>
                <a:spcPct val="0"/>
              </a:spcAft>
              <a:defRPr>
                <a:solidFill>
                  <a:schemeClr val="tx1"/>
                </a:solidFill>
                <a:latin typeface="Calibri" pitchFamily="34" charset="0"/>
              </a:defRPr>
            </a:lvl8pPr>
            <a:lvl9pPr marL="4003935" indent="-235526" fontAlgn="base">
              <a:spcBef>
                <a:spcPct val="0"/>
              </a:spcBef>
              <a:spcAft>
                <a:spcPct val="0"/>
              </a:spcAft>
              <a:defRPr>
                <a:solidFill>
                  <a:schemeClr val="tx1"/>
                </a:solidFill>
                <a:latin typeface="Calibri" pitchFamily="34" charset="0"/>
              </a:defRPr>
            </a:lvl9pPr>
          </a:lstStyle>
          <a:p>
            <a:pPr defTabSz="933237" fontAlgn="base">
              <a:spcBef>
                <a:spcPct val="0"/>
              </a:spcBef>
              <a:spcAft>
                <a:spcPct val="0"/>
              </a:spcAft>
              <a:defRPr/>
            </a:pPr>
            <a:fld id="{325D29E2-6CD1-46AA-B3BD-821AD04E5A41}" type="slidenum">
              <a:rPr lang="en-US" altLang="en-US">
                <a:solidFill>
                  <a:prstClr val="black"/>
                </a:solidFill>
                <a:latin typeface="Arial" panose="020B0604020202020204" pitchFamily="34" charset="0"/>
              </a:rPr>
              <a:pPr defTabSz="933237" fontAlgn="base">
                <a:spcBef>
                  <a:spcPct val="0"/>
                </a:spcBef>
                <a:spcAft>
                  <a:spcPct val="0"/>
                </a:spcAft>
                <a:defRPr/>
              </a:pPr>
              <a:t>25</a:t>
            </a:fld>
            <a:endParaRPr lang="en-US" alt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37743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lstStyle/>
          <a:p>
            <a:r>
              <a:rPr lang="en-US" dirty="0">
                <a:solidFill>
                  <a:schemeClr val="tx1"/>
                </a:solidFill>
                <a:latin typeface="+mn-lt"/>
              </a:rPr>
              <a:t>In order to set up online testing technology in your schools, there are only four steps to complete:</a:t>
            </a:r>
          </a:p>
          <a:p>
            <a:endParaRPr lang="en-US" dirty="0">
              <a:solidFill>
                <a:schemeClr val="tx1"/>
              </a:solidFill>
              <a:latin typeface="+mn-lt"/>
            </a:endParaRPr>
          </a:p>
          <a:p>
            <a:r>
              <a:rPr lang="en-US" dirty="0">
                <a:solidFill>
                  <a:schemeClr val="tx1"/>
                </a:solidFill>
                <a:latin typeface="+mn-lt"/>
              </a:rPr>
              <a:t>Step 1: Set up staff workstations;</a:t>
            </a:r>
          </a:p>
          <a:p>
            <a:r>
              <a:rPr lang="en-US" dirty="0">
                <a:solidFill>
                  <a:schemeClr val="tx1"/>
                </a:solidFill>
                <a:latin typeface="+mn-lt"/>
              </a:rPr>
              <a:t>Step 2: Set up student workstations;</a:t>
            </a:r>
          </a:p>
          <a:p>
            <a:r>
              <a:rPr lang="en-US" dirty="0">
                <a:solidFill>
                  <a:schemeClr val="tx1"/>
                </a:solidFill>
                <a:latin typeface="+mn-lt"/>
              </a:rPr>
              <a:t>Step 3: Configure your network for online testing; and</a:t>
            </a:r>
          </a:p>
          <a:p>
            <a:r>
              <a:rPr lang="en-US" dirty="0">
                <a:solidFill>
                  <a:schemeClr val="tx1"/>
                </a:solidFill>
                <a:latin typeface="+mn-lt"/>
              </a:rPr>
              <a:t>Step 4: Configure assistive technologies (Alt ELPA Only)</a:t>
            </a: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3</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7927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set up your technology for online testing is setting up staff workstations. </a:t>
            </a:r>
            <a:r>
              <a:rPr lang="en-US" dirty="0">
                <a:effectLst/>
              </a:rPr>
              <a:t>This section includes information for setting up staff workstations for administering tests and for accessing other CAI systems.</a:t>
            </a:r>
            <a:br>
              <a:rPr lang="en-US" dirty="0">
                <a:effectLst/>
              </a:rPr>
            </a:br>
            <a:endParaRPr lang="en-US" strike="noStrike"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10966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435" y="4501662"/>
            <a:ext cx="6353304" cy="4264731"/>
          </a:xfrm>
        </p:spPr>
        <p:txBody>
          <a:bodyPr>
            <a:normAutofit/>
          </a:bodyPr>
          <a:lstStyle/>
          <a:p>
            <a:pPr lvl="0"/>
            <a:r>
              <a:rPr lang="en-US" noProof="0" dirty="0">
                <a:latin typeface="+mn-lt"/>
              </a:rPr>
              <a:t>It is unlikely that any setup is required for your </a:t>
            </a:r>
            <a:r>
              <a:rPr lang="en-US" sz="1200" dirty="0">
                <a:solidFill>
                  <a:srgbClr val="53565A"/>
                </a:solidFill>
              </a:rPr>
              <a:t>Test Administrator (</a:t>
            </a:r>
            <a:r>
              <a:rPr lang="en-US" noProof="0" dirty="0">
                <a:latin typeface="+mn-lt"/>
              </a:rPr>
              <a:t>TA) workstations. Nearly any modern device, including mobile devices like tablets, with any modern browser can be used to access the TA Interface and administer a test session. Because the TA Interface is a website, any device you already use to check your email and access the Internet should be capable of administering tests.</a:t>
            </a:r>
          </a:p>
          <a:p>
            <a:pPr lvl="0"/>
            <a:endParaRPr lang="en-US" noProof="0" dirty="0">
              <a:latin typeface="+mn-lt"/>
            </a:endParaRPr>
          </a:p>
          <a:p>
            <a:pPr lvl="0"/>
            <a:r>
              <a:rPr lang="en-US" dirty="0">
                <a:latin typeface="+mn-lt"/>
              </a:rPr>
              <a:t>TAs can print test session information or test items for students with the print-on-request accommodation. To be able to print, TA workstations must be connected to a printer.</a:t>
            </a:r>
          </a:p>
          <a:p>
            <a:pPr lvl="0"/>
            <a:endParaRPr lang="en-US" dirty="0">
              <a:latin typeface="+mn-lt"/>
            </a:endParaRPr>
          </a:p>
          <a:p>
            <a:pPr lvl="0"/>
            <a:r>
              <a:rPr lang="en-US" b="0" i="0" u="none" dirty="0">
                <a:latin typeface="+mn-lt"/>
              </a:rPr>
              <a:t>If your school uses a firewall or other networking equipment that blocks access to public websites, you may need to add CAI websites to the allowlist. </a:t>
            </a:r>
            <a:r>
              <a:rPr lang="en-US" b="0" i="0" u="none" dirty="0">
                <a:solidFill>
                  <a:srgbClr val="595959"/>
                </a:solidFill>
                <a:effectLst/>
                <a:latin typeface="+mn-lt"/>
              </a:rPr>
              <a:t>CAI strongly encourages you to add domains (and not IP addresses) and use wildcards when adding these URLs to your allowlist.</a:t>
            </a:r>
            <a:endParaRPr lang="en-US" b="0" i="0" u="none" dirty="0">
              <a:latin typeface="+mn-lt"/>
            </a:endParaRPr>
          </a:p>
          <a:p>
            <a:pPr lvl="0"/>
            <a:endParaRPr lang="en-US" dirty="0">
              <a:latin typeface="+mn-lt"/>
            </a:endParaRPr>
          </a:p>
          <a:p>
            <a:pPr lvl="0"/>
            <a:r>
              <a:rPr lang="en-US" b="0" i="0" u="none" dirty="0">
                <a:latin typeface="+mn-lt"/>
              </a:rPr>
              <a:t>For a list of websites you should add to the allowlist, see the “Setting Up TA Workstations” section of the </a:t>
            </a:r>
            <a:r>
              <a:rPr lang="en-US" b="0" i="1" u="none" dirty="0">
                <a:latin typeface="+mn-lt"/>
              </a:rPr>
              <a:t>Technology Guide </a:t>
            </a:r>
            <a:r>
              <a:rPr lang="en-US" b="0" i="0" u="none" dirty="0">
                <a:latin typeface="+mn-lt"/>
              </a:rPr>
              <a:t>on your portal.</a:t>
            </a:r>
          </a:p>
          <a:p>
            <a:pPr defTabSz="933237">
              <a:defRPr/>
            </a:pP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09A30580-D6CB-4865-8704-FECD68EAF559}" type="slidenum">
              <a:rPr lang="en-US">
                <a:solidFill>
                  <a:prstClr val="black"/>
                </a:solidFill>
                <a:latin typeface="Arial" panose="020B0604020202020204" pitchFamily="34" charset="0"/>
              </a:rPr>
              <a:pPr defTabSz="933237">
                <a:defRPr/>
              </a:pPr>
              <a:t>5</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132762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dirty="0"/>
              <a:t>Staff must also be able to access other CAI systems such as TIDE and the Reporting System. </a:t>
            </a:r>
            <a:r>
              <a:rPr lang="en-US" sz="1200" dirty="0"/>
              <a:t>Access to these and other CAI systems requires the use of one of the following supported web browsers:</a:t>
            </a:r>
          </a:p>
          <a:p>
            <a:pPr marL="171450" indent="-171450">
              <a:buFont typeface="Arial" panose="020B0604020202020204" pitchFamily="34" charset="0"/>
              <a:buChar char="•"/>
            </a:pPr>
            <a:r>
              <a:rPr lang="en-US" sz="1200" dirty="0"/>
              <a:t>Chrome 113 or higher</a:t>
            </a:r>
          </a:p>
          <a:p>
            <a:pPr marL="171450" indent="-171450">
              <a:buFont typeface="Arial" panose="020B0604020202020204" pitchFamily="34" charset="0"/>
              <a:buChar char="•"/>
            </a:pPr>
            <a:r>
              <a:rPr lang="en-US" sz="1200" dirty="0"/>
              <a:t>Firefox 113 or higher</a:t>
            </a:r>
          </a:p>
          <a:p>
            <a:pPr marL="171450" indent="-171450">
              <a:buFont typeface="Arial" panose="020B0604020202020204" pitchFamily="34" charset="0"/>
              <a:buChar char="•"/>
            </a:pPr>
            <a:r>
              <a:rPr lang="en-US" sz="1200" dirty="0"/>
              <a:t>Edge 113 or higher</a:t>
            </a:r>
          </a:p>
          <a:p>
            <a:pPr marL="171450" indent="-171450">
              <a:buFont typeface="Arial" panose="020B0604020202020204" pitchFamily="34" charset="0"/>
              <a:buChar char="•"/>
            </a:pPr>
            <a:r>
              <a:rPr lang="en-US" sz="1200" dirty="0"/>
              <a:t>Safari 16 or higher</a:t>
            </a:r>
          </a:p>
          <a:p>
            <a:endParaRPr lang="en-US" sz="1200" dirty="0"/>
          </a:p>
          <a:p>
            <a:pPr marL="0" indent="0">
              <a:buNone/>
            </a:pPr>
            <a:r>
              <a:rPr lang="en-US" sz="1200" dirty="0"/>
              <a:t>For the best experience, TIDE and Reporting should be accessed on desktops and laptops running Windows, MacOS, or Linux.</a:t>
            </a:r>
          </a:p>
          <a:p>
            <a:endParaRPr lang="en-US" sz="120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171281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step in preparing for online testing is to set up student workstations. In this section, we will discuss Secure Browser installation and additional student workstation configurations. </a:t>
            </a:r>
            <a:endParaRPr lang="en-US" strike="noStrike"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74016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noProof="0" dirty="0"/>
              <a:t>For students to access online tests, each student workstation needs the CAI Secure Browser installed on it. The Secure Browser is CAI’s customized web browser designed to keep tests secure by locking down the student desktop and preventing the students from accessing anything except their tests.</a:t>
            </a:r>
          </a:p>
          <a:p>
            <a:pPr lvl="0"/>
            <a:endParaRPr lang="en-US" noProof="0" dirty="0"/>
          </a:p>
          <a:p>
            <a:pPr lvl="0"/>
            <a:r>
              <a:rPr lang="en-US" noProof="0" dirty="0"/>
              <a:t>Unlike conventional web browsers, the Secure Browser displays the student application in full-screen mode with no user interface to the browser itself. It has no back button, next button, refresh button, or URL bar. Students open the Secure Browser and are navigated automatically through the online testing system.</a:t>
            </a:r>
          </a:p>
        </p:txBody>
      </p:sp>
      <p:sp>
        <p:nvSpPr>
          <p:cNvPr id="4" name="Slide Number Placeholder 3"/>
          <p:cNvSpPr>
            <a:spLocks noGrp="1"/>
          </p:cNvSpPr>
          <p:nvPr>
            <p:ph type="sldNum" sz="quarter" idx="10"/>
          </p:nvPr>
        </p:nvSpPr>
        <p:spPr/>
        <p:txBody>
          <a:bodyPr/>
          <a:lstStyle/>
          <a:p>
            <a:fld id="{09A30580-D6CB-4865-8704-FECD68EAF559}" type="slidenum">
              <a:rPr lang="en-US" smtClean="0"/>
              <a:pPr/>
              <a:t>8</a:t>
            </a:fld>
            <a:endParaRPr lang="en-US" dirty="0"/>
          </a:p>
        </p:txBody>
      </p:sp>
      <p:sp>
        <p:nvSpPr>
          <p:cNvPr id="7" name="Slide Image Placeholder 6">
            <a:extLst>
              <a:ext uri="{FF2B5EF4-FFF2-40B4-BE49-F238E27FC236}">
                <a16:creationId xmlns:a16="http://schemas.microsoft.com/office/drawing/2014/main" id="{83A0A1BD-13CC-45CD-A61B-AAADB2BF850D}"/>
              </a:ext>
            </a:extLst>
          </p:cNvPr>
          <p:cNvSpPr>
            <a:spLocks noGrp="1" noRot="1" noChangeAspect="1"/>
          </p:cNvSpPr>
          <p:nvPr>
            <p:ph type="sldImg"/>
          </p:nvPr>
        </p:nvSpPr>
        <p:spPr/>
      </p:sp>
    </p:spTree>
    <p:extLst>
      <p:ext uri="{BB962C8B-B14F-4D97-AF65-F5344CB8AC3E}">
        <p14:creationId xmlns:p14="http://schemas.microsoft.com/office/powerpoint/2010/main" val="234447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begin setting up your student workstations, make sure your devices are supported and meet the minimum hardware and software requirements. </a:t>
            </a:r>
          </a:p>
          <a:p>
            <a:endParaRPr lang="en-US" dirty="0"/>
          </a:p>
          <a:p>
            <a:r>
              <a:rPr lang="en-US" dirty="0"/>
              <a:t>Please note that online testing performance can be improved by using computers with faster processors and more disk space than what is minimally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CAI has a robust plan for supporting operating systems during the upcoming and following years. This plan helps districts and schools manage operating system deployments based on the support timelines. </a:t>
            </a:r>
          </a:p>
          <a:p>
            <a:endParaRPr lang="en-US" b="1" i="1" u="sng" dirty="0"/>
          </a:p>
          <a:p>
            <a:r>
              <a:rPr lang="en-US" b="0" i="0" u="none" dirty="0"/>
              <a:t>For an up-to-date list of minimum supported operating systems, minimum system requirements, and recommended specifications for Windows, macOS, Linux, iPadOS, and ChromeOS, refer to the </a:t>
            </a:r>
            <a:r>
              <a:rPr lang="en-US" b="0" i="1" u="none" dirty="0"/>
              <a:t>Technology Guide </a:t>
            </a:r>
            <a:r>
              <a:rPr lang="en-US" b="0" i="0" u="none" dirty="0"/>
              <a:t>on your portal.</a:t>
            </a:r>
          </a:p>
        </p:txBody>
      </p:sp>
      <p:sp>
        <p:nvSpPr>
          <p:cNvPr id="4" name="Slide Number Placeholder 3"/>
          <p:cNvSpPr>
            <a:spLocks noGrp="1"/>
          </p:cNvSpPr>
          <p:nvPr>
            <p:ph type="sldNum" sz="quarter" idx="10"/>
          </p:nvPr>
        </p:nvSpPr>
        <p:spPr/>
        <p:txBody>
          <a:bodyPr/>
          <a:lstStyle/>
          <a:p>
            <a:fld id="{09A30580-D6CB-4865-8704-FECD68EAF559}" type="slidenum">
              <a:rPr lang="en-US" smtClean="0"/>
              <a:pPr/>
              <a:t>9</a:t>
            </a:fld>
            <a:endParaRPr lang="en-US" dirty="0"/>
          </a:p>
        </p:txBody>
      </p:sp>
      <p:sp>
        <p:nvSpPr>
          <p:cNvPr id="7" name="Slide Image Placeholder 6">
            <a:extLst>
              <a:ext uri="{FF2B5EF4-FFF2-40B4-BE49-F238E27FC236}">
                <a16:creationId xmlns:a16="http://schemas.microsoft.com/office/drawing/2014/main" id="{3EE48310-6FE4-4B3F-8520-43266D5E1666}"/>
              </a:ext>
            </a:extLst>
          </p:cNvPr>
          <p:cNvSpPr>
            <a:spLocks noGrp="1" noRot="1" noChangeAspect="1"/>
          </p:cNvSpPr>
          <p:nvPr>
            <p:ph type="sldImg"/>
          </p:nvPr>
        </p:nvSpPr>
        <p:spPr/>
      </p:sp>
    </p:spTree>
    <p:extLst>
      <p:ext uri="{BB962C8B-B14F-4D97-AF65-F5344CB8AC3E}">
        <p14:creationId xmlns:p14="http://schemas.microsoft.com/office/powerpoint/2010/main" val="2246332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9032" y="12954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8737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7288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4295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4 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F395-9BF0-014D-8E02-56E67A35071F}"/>
              </a:ext>
            </a:extLst>
          </p:cNvPr>
          <p:cNvSpPr>
            <a:spLocks noGrp="1"/>
          </p:cNvSpPr>
          <p:nvPr>
            <p:ph type="ctrTitle" hasCustomPrompt="1"/>
          </p:nvPr>
        </p:nvSpPr>
        <p:spPr>
          <a:xfrm>
            <a:off x="365760" y="621792"/>
            <a:ext cx="6976872" cy="507675"/>
          </a:xfrm>
          <a:prstGeom prst="rect">
            <a:avLst/>
          </a:prstGeom>
        </p:spPr>
        <p:txBody>
          <a:bodyPr vert="horz" lIns="91440" tIns="45720" rIns="91440" bIns="45720" rtlCol="0" anchor="t">
            <a:noAutofit/>
          </a:bodyPr>
          <a:lstStyle>
            <a:lvl1pPr>
              <a:defRPr lang="en-US" sz="3000" dirty="0">
                <a:solidFill>
                  <a:schemeClr val="bg1"/>
                </a:solidFill>
                <a:latin typeface="Roboto Slab Medium" pitchFamily="2" charset="0"/>
                <a:ea typeface="Roboto Slab Medium" pitchFamily="2" charset="0"/>
              </a:defRPr>
            </a:lvl1pPr>
          </a:lstStyle>
          <a:p>
            <a:pPr marL="0" lvl="0">
              <a:lnSpc>
                <a:spcPts val="3400"/>
              </a:lnSpc>
            </a:pPr>
            <a:r>
              <a:rPr lang="en-US" dirty="0"/>
              <a:t>Click to edit slide title</a:t>
            </a:r>
          </a:p>
        </p:txBody>
      </p:sp>
      <p:sp>
        <p:nvSpPr>
          <p:cNvPr id="3" name="Subtitle 2">
            <a:extLst>
              <a:ext uri="{FF2B5EF4-FFF2-40B4-BE49-F238E27FC236}">
                <a16:creationId xmlns:a16="http://schemas.microsoft.com/office/drawing/2014/main" id="{AD8581A0-C06D-7D4B-94EC-B397E7A9D8A9}"/>
              </a:ext>
            </a:extLst>
          </p:cNvPr>
          <p:cNvSpPr>
            <a:spLocks noGrp="1"/>
          </p:cNvSpPr>
          <p:nvPr>
            <p:ph type="subTitle" idx="1" hasCustomPrompt="1"/>
          </p:nvPr>
        </p:nvSpPr>
        <p:spPr>
          <a:xfrm>
            <a:off x="365760" y="1751013"/>
            <a:ext cx="3611880" cy="1268363"/>
          </a:xfrm>
          <a:prstGeom prst="rect">
            <a:avLst/>
          </a:prstGeom>
        </p:spPr>
        <p:txBody>
          <a:bodyPr vert="horz" lIns="91440" tIns="45720" rIns="91440" bIns="45720" rtlCol="0" anchor="b" anchorCtr="0">
            <a:normAutofit/>
          </a:bodyPr>
          <a:lstStyle>
            <a:lvl1pPr marL="0" indent="0">
              <a:buFontTx/>
              <a:buNone/>
              <a:defRPr lang="en-US" sz="2700">
                <a:solidFill>
                  <a:srgbClr val="196CB5"/>
                </a:solidFill>
                <a:latin typeface="Roboto Slab Light" pitchFamily="2" charset="0"/>
                <a:ea typeface="Roboto Slab Light" pitchFamily="2" charset="0"/>
                <a:cs typeface="+mj-cs"/>
              </a:defRPr>
            </a:lvl1pPr>
          </a:lstStyle>
          <a:p>
            <a:pPr marL="0" lvl="0">
              <a:lnSpc>
                <a:spcPts val="3400"/>
              </a:lnSpc>
              <a:spcBef>
                <a:spcPct val="0"/>
              </a:spcBef>
              <a:buNone/>
            </a:pPr>
            <a:r>
              <a:rPr lang="en-US" dirty="0"/>
              <a:t>Click to edit subtitle</a:t>
            </a:r>
          </a:p>
        </p:txBody>
      </p:sp>
      <p:sp>
        <p:nvSpPr>
          <p:cNvPr id="12" name="Text Placeholder 11">
            <a:extLst>
              <a:ext uri="{FF2B5EF4-FFF2-40B4-BE49-F238E27FC236}">
                <a16:creationId xmlns:a16="http://schemas.microsoft.com/office/drawing/2014/main" id="{628353CE-39DF-9146-A914-92F4377D29A2}"/>
              </a:ext>
            </a:extLst>
          </p:cNvPr>
          <p:cNvSpPr>
            <a:spLocks noGrp="1"/>
          </p:cNvSpPr>
          <p:nvPr>
            <p:ph type="body" sz="quarter" idx="10" hasCustomPrompt="1"/>
          </p:nvPr>
        </p:nvSpPr>
        <p:spPr>
          <a:xfrm>
            <a:off x="365760" y="3136392"/>
            <a:ext cx="3438144" cy="3172968"/>
          </a:xfrm>
          <a:prstGeom prst="rect">
            <a:avLst/>
          </a:prstGeom>
        </p:spPr>
        <p:txBody>
          <a:bodyPr/>
          <a:lstStyle>
            <a:lvl1pPr marL="0" indent="0">
              <a:lnSpc>
                <a:spcPts val="2500"/>
              </a:lnSpc>
              <a:buNone/>
              <a:defRPr lang="en-US" sz="18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left column text</a:t>
            </a:r>
          </a:p>
        </p:txBody>
      </p:sp>
      <p:sp>
        <p:nvSpPr>
          <p:cNvPr id="14" name="Content Placeholder 13">
            <a:extLst>
              <a:ext uri="{FF2B5EF4-FFF2-40B4-BE49-F238E27FC236}">
                <a16:creationId xmlns:a16="http://schemas.microsoft.com/office/drawing/2014/main" id="{134BFCAC-6E44-8240-AD1F-0FD66A835798}"/>
              </a:ext>
            </a:extLst>
          </p:cNvPr>
          <p:cNvSpPr>
            <a:spLocks noGrp="1"/>
          </p:cNvSpPr>
          <p:nvPr>
            <p:ph sz="quarter" idx="11" hasCustomPrompt="1"/>
          </p:nvPr>
        </p:nvSpPr>
        <p:spPr>
          <a:xfrm>
            <a:off x="4237038" y="1751013"/>
            <a:ext cx="7308330" cy="4672012"/>
          </a:xfrm>
          <a:prstGeom prst="rect">
            <a:avLst/>
          </a:prstGeom>
        </p:spPr>
        <p:txBody>
          <a:bodyPr/>
          <a:lstStyle>
            <a:lvl1pPr marL="0" indent="0">
              <a:lnSpc>
                <a:spcPct val="120000"/>
              </a:lnSpc>
              <a:spcBef>
                <a:spcPts val="1800"/>
              </a:spcBef>
              <a:spcAft>
                <a:spcPts val="200"/>
              </a:spcAft>
              <a:buNone/>
              <a:defRPr lang="en-US" sz="2300" kern="1200" dirty="0" smtClean="0">
                <a:solidFill>
                  <a:srgbClr val="196CB5"/>
                </a:solidFill>
                <a:latin typeface="Roboto Slab Light" pitchFamily="2" charset="0"/>
                <a:ea typeface="Roboto Slab Light" pitchFamily="2" charset="0"/>
                <a:cs typeface="+mj-cs"/>
              </a:defRPr>
            </a:lvl1pPr>
            <a:lvl2pPr marL="400050" indent="-280988">
              <a:lnSpc>
                <a:spcPct val="120000"/>
              </a:lnSpc>
              <a:spcBef>
                <a:spcPts val="600"/>
              </a:spcBef>
              <a:spcAft>
                <a:spcPts val="600"/>
              </a:spcAft>
              <a:buClr>
                <a:srgbClr val="F26643"/>
              </a:buClr>
              <a:buSzPct val="130000"/>
              <a:buFont typeface="System Font Regular"/>
              <a:buChar char="★"/>
              <a:tabLst/>
              <a:defRPr lang="en-US" sz="15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49300" indent="-230188">
              <a:lnSpc>
                <a:spcPct val="120000"/>
              </a:lnSpc>
              <a:buClr>
                <a:srgbClr val="F36643"/>
              </a:buClr>
              <a:buFont typeface="Courier New" panose="02070309020205020404" pitchFamily="49" charset="0"/>
              <a:buChar char="o"/>
              <a:tabLst/>
              <a:defRPr sz="10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Click to edit copy</a:t>
            </a:r>
          </a:p>
          <a:p>
            <a:pPr lvl="1"/>
            <a:r>
              <a:rPr lang="en-US" dirty="0"/>
              <a:t>Second level</a:t>
            </a:r>
          </a:p>
          <a:p>
            <a:pPr lvl="2"/>
            <a:r>
              <a:rPr lang="en-US" dirty="0"/>
              <a:t>Third level</a:t>
            </a:r>
          </a:p>
        </p:txBody>
      </p:sp>
    </p:spTree>
    <p:extLst>
      <p:ext uri="{BB962C8B-B14F-4D97-AF65-F5344CB8AC3E}">
        <p14:creationId xmlns:p14="http://schemas.microsoft.com/office/powerpoint/2010/main" val="159966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hyperlink" Target="https://state.portal.cambiumast.com/"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049292"/>
            <a:ext cx="8540496" cy="1124462"/>
          </a:xfrm>
        </p:spPr>
        <p:txBody>
          <a:bodyPr>
            <a:normAutofit fontScale="90000"/>
          </a:bodyPr>
          <a:lstStyle/>
          <a:p>
            <a:pPr algn="l"/>
            <a:r>
              <a:rPr lang="en-US" cap="none" dirty="0"/>
              <a:t>Technology Requirements for Online Testing</a:t>
            </a:r>
          </a:p>
        </p:txBody>
      </p:sp>
      <p:sp>
        <p:nvSpPr>
          <p:cNvPr id="3" name="Subtitle 2"/>
          <p:cNvSpPr>
            <a:spLocks noGrp="1"/>
          </p:cNvSpPr>
          <p:nvPr>
            <p:ph type="subTitle" idx="1"/>
          </p:nvPr>
        </p:nvSpPr>
        <p:spPr>
          <a:xfrm>
            <a:off x="2668149" y="3684247"/>
            <a:ext cx="8540496" cy="510491"/>
          </a:xfrm>
        </p:spPr>
        <p:txBody>
          <a:bodyPr>
            <a:noAutofit/>
          </a:bodyPr>
          <a:lstStyle/>
          <a:p>
            <a:pPr algn="l"/>
            <a:r>
              <a:rPr lang="en-US" sz="2800" cap="none" dirty="0"/>
              <a:t>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15150"/>
    </mc:Choice>
    <mc:Fallback xmlns="">
      <p:transition spd="slow" advTm="151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230" y="65597"/>
            <a:ext cx="11369529" cy="518012"/>
          </a:xfrm>
        </p:spPr>
        <p:txBody>
          <a:bodyPr anchor="b">
            <a:normAutofit/>
          </a:bodyPr>
          <a:lstStyle/>
          <a:p>
            <a:r>
              <a:rPr lang="en-US" dirty="0"/>
              <a:t>Screen Dimensions, Monitors, and Displays</a:t>
            </a:r>
          </a:p>
        </p:txBody>
      </p:sp>
      <p:graphicFrame>
        <p:nvGraphicFramePr>
          <p:cNvPr id="8" name="Table 4" descr="Table showing requirements for screen dimensions and monitors and displays">
            <a:extLst>
              <a:ext uri="{FF2B5EF4-FFF2-40B4-BE49-F238E27FC236}">
                <a16:creationId xmlns:a16="http://schemas.microsoft.com/office/drawing/2014/main" id="{937C40C4-F616-4412-9EE0-4A5CFEB9659B}"/>
              </a:ext>
            </a:extLst>
          </p:cNvPr>
          <p:cNvGraphicFramePr>
            <a:graphicFrameLocks/>
          </p:cNvGraphicFramePr>
          <p:nvPr>
            <p:extLst>
              <p:ext uri="{D42A27DB-BD31-4B8C-83A1-F6EECF244321}">
                <p14:modId xmlns:p14="http://schemas.microsoft.com/office/powerpoint/2010/main" val="3335641646"/>
              </p:ext>
            </p:extLst>
          </p:nvPr>
        </p:nvGraphicFramePr>
        <p:xfrm>
          <a:off x="426719" y="956708"/>
          <a:ext cx="11338561" cy="4944583"/>
        </p:xfrm>
        <a:graphic>
          <a:graphicData uri="http://schemas.openxmlformats.org/drawingml/2006/table">
            <a:tbl>
              <a:tblPr firstRow="1" bandRow="1">
                <a:tableStyleId>{5C22544A-7EE6-4342-B048-85BDC9FD1C3A}</a:tableStyleId>
              </a:tblPr>
              <a:tblGrid>
                <a:gridCol w="3012778">
                  <a:extLst>
                    <a:ext uri="{9D8B030D-6E8A-4147-A177-3AD203B41FA5}">
                      <a16:colId xmlns:a16="http://schemas.microsoft.com/office/drawing/2014/main" val="2325839245"/>
                    </a:ext>
                  </a:extLst>
                </a:gridCol>
                <a:gridCol w="8325783">
                  <a:extLst>
                    <a:ext uri="{9D8B030D-6E8A-4147-A177-3AD203B41FA5}">
                      <a16:colId xmlns:a16="http://schemas.microsoft.com/office/drawing/2014/main" val="3913799680"/>
                    </a:ext>
                  </a:extLst>
                </a:gridCol>
              </a:tblGrid>
              <a:tr h="609600">
                <a:tc>
                  <a:txBody>
                    <a:bodyPr/>
                    <a:lstStyle/>
                    <a:p>
                      <a:pPr algn="ctr"/>
                      <a:r>
                        <a:rPr lang="en-US" sz="2000" dirty="0"/>
                        <a:t>Testing Device</a:t>
                      </a:r>
                    </a:p>
                  </a:txBody>
                  <a:tcPr marL="93520" marR="93520" marT="46760" marB="46760" anchor="ctr"/>
                </a:tc>
                <a:tc>
                  <a:txBody>
                    <a:bodyPr/>
                    <a:lstStyle/>
                    <a:p>
                      <a:pPr algn="ctr"/>
                      <a:r>
                        <a:rPr lang="en-US" sz="2000" dirty="0"/>
                        <a:t>Requirements</a:t>
                      </a:r>
                    </a:p>
                  </a:txBody>
                  <a:tcPr marL="93520" marR="93520" marT="46760" marB="46760" anchor="ctr"/>
                </a:tc>
                <a:extLst>
                  <a:ext uri="{0D108BD9-81ED-4DB2-BD59-A6C34878D82A}">
                    <a16:rowId xmlns:a16="http://schemas.microsoft.com/office/drawing/2014/main" val="1455096800"/>
                  </a:ext>
                </a:extLst>
              </a:tr>
              <a:tr h="1250169">
                <a:tc>
                  <a:txBody>
                    <a:bodyPr/>
                    <a:lstStyle/>
                    <a:p>
                      <a:pPr algn="ctr"/>
                      <a:r>
                        <a:rPr lang="en-US" sz="1800" b="1" dirty="0">
                          <a:solidFill>
                            <a:schemeClr val="tx1"/>
                          </a:solidFill>
                        </a:rPr>
                        <a:t>Screen Dimensions</a:t>
                      </a:r>
                    </a:p>
                    <a:p>
                      <a:endParaRPr lang="en-US" sz="1800" dirty="0">
                        <a:solidFill>
                          <a:schemeClr val="tx1"/>
                        </a:solidFill>
                      </a:endParaRPr>
                    </a:p>
                    <a:p>
                      <a:endParaRPr lang="en-US" sz="1800" dirty="0">
                        <a:solidFill>
                          <a:schemeClr val="tx1"/>
                        </a:solidFill>
                      </a:endParaRPr>
                    </a:p>
                    <a:p>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tc>
                  <a:txBody>
                    <a:bodyPr/>
                    <a:lstStyle/>
                    <a:p>
                      <a:pPr marL="31750" marR="0">
                        <a:spcBef>
                          <a:spcPts val="270"/>
                        </a:spcBef>
                        <a:spcAft>
                          <a:spcPts val="270"/>
                        </a:spcAft>
                      </a:pPr>
                      <a:r>
                        <a:rPr lang="en-US" sz="1800" dirty="0">
                          <a:solidFill>
                            <a:schemeClr val="tx1"/>
                          </a:solidFill>
                          <a:effectLst/>
                        </a:rPr>
                        <a:t> Screen</a:t>
                      </a:r>
                      <a:r>
                        <a:rPr lang="en-US" sz="1800" spc="-100" dirty="0">
                          <a:solidFill>
                            <a:schemeClr val="tx1"/>
                          </a:solidFill>
                          <a:effectLst/>
                        </a:rPr>
                        <a:t> </a:t>
                      </a:r>
                      <a:r>
                        <a:rPr lang="en-US" sz="1800" dirty="0">
                          <a:solidFill>
                            <a:schemeClr val="tx1"/>
                          </a:solidFill>
                          <a:effectLst/>
                        </a:rPr>
                        <a:t>dimensions</a:t>
                      </a:r>
                      <a:r>
                        <a:rPr lang="en-US" sz="1800" spc="-100" dirty="0">
                          <a:solidFill>
                            <a:schemeClr val="tx1"/>
                          </a:solidFill>
                          <a:effectLst/>
                        </a:rPr>
                        <a:t> </a:t>
                      </a:r>
                      <a:r>
                        <a:rPr lang="en-US" sz="1800" dirty="0">
                          <a:solidFill>
                            <a:schemeClr val="tx1"/>
                          </a:solidFill>
                          <a:effectLst/>
                        </a:rPr>
                        <a:t>must</a:t>
                      </a:r>
                      <a:r>
                        <a:rPr lang="en-US" sz="1800" spc="-100" dirty="0">
                          <a:solidFill>
                            <a:schemeClr val="tx1"/>
                          </a:solidFill>
                          <a:effectLst/>
                        </a:rPr>
                        <a:t> </a:t>
                      </a:r>
                      <a:r>
                        <a:rPr lang="en-US" sz="1800" dirty="0">
                          <a:solidFill>
                            <a:schemeClr val="tx1"/>
                          </a:solidFill>
                          <a:effectLst/>
                        </a:rPr>
                        <a:t>be</a:t>
                      </a:r>
                      <a:r>
                        <a:rPr lang="en-US" sz="1800" spc="-100" dirty="0">
                          <a:solidFill>
                            <a:schemeClr val="tx1"/>
                          </a:solidFill>
                          <a:effectLst/>
                        </a:rPr>
                        <a:t> </a:t>
                      </a:r>
                      <a:r>
                        <a:rPr lang="en-US" sz="1800" dirty="0">
                          <a:solidFill>
                            <a:schemeClr val="tx1"/>
                          </a:solidFill>
                          <a:effectLst/>
                        </a:rPr>
                        <a:t>10"</a:t>
                      </a:r>
                      <a:r>
                        <a:rPr lang="en-US" sz="1800" spc="-100" dirty="0">
                          <a:solidFill>
                            <a:schemeClr val="tx1"/>
                          </a:solidFill>
                          <a:effectLst/>
                        </a:rPr>
                        <a:t> </a:t>
                      </a:r>
                      <a:r>
                        <a:rPr lang="en-US" sz="1800" dirty="0">
                          <a:solidFill>
                            <a:schemeClr val="tx1"/>
                          </a:solidFill>
                          <a:effectLst/>
                        </a:rPr>
                        <a:t>or</a:t>
                      </a:r>
                      <a:r>
                        <a:rPr lang="en-US" sz="1800" spc="-100" dirty="0">
                          <a:solidFill>
                            <a:schemeClr val="tx1"/>
                          </a:solidFill>
                          <a:effectLst/>
                        </a:rPr>
                        <a:t> </a:t>
                      </a:r>
                      <a:r>
                        <a:rPr lang="en-US" sz="1800" dirty="0">
                          <a:solidFill>
                            <a:schemeClr val="tx1"/>
                          </a:solidFill>
                          <a:effectLst/>
                        </a:rPr>
                        <a:t>larger</a:t>
                      </a:r>
                      <a:r>
                        <a:rPr lang="en-US" sz="1800" spc="-100" dirty="0">
                          <a:solidFill>
                            <a:schemeClr val="tx1"/>
                          </a:solidFill>
                          <a:effectLst/>
                        </a:rPr>
                        <a:t> </a:t>
                      </a:r>
                      <a:r>
                        <a:rPr lang="en-US" sz="1800" dirty="0">
                          <a:solidFill>
                            <a:schemeClr val="tx1"/>
                          </a:solidFill>
                          <a:effectLst/>
                        </a:rPr>
                        <a:t>(iPads</a:t>
                      </a:r>
                      <a:r>
                        <a:rPr lang="en-US" sz="1800" spc="-100" dirty="0">
                          <a:solidFill>
                            <a:schemeClr val="tx1"/>
                          </a:solidFill>
                          <a:effectLst/>
                        </a:rPr>
                        <a:t> </a:t>
                      </a:r>
                      <a:r>
                        <a:rPr lang="en-US" sz="1800" dirty="0">
                          <a:solidFill>
                            <a:schemeClr val="tx1"/>
                          </a:solidFill>
                          <a:effectLst/>
                        </a:rPr>
                        <a:t>with a </a:t>
                      </a:r>
                      <a:r>
                        <a:rPr lang="en-US" sz="1800" spc="-30" dirty="0">
                          <a:solidFill>
                            <a:schemeClr val="tx1"/>
                          </a:solidFill>
                          <a:effectLst/>
                        </a:rPr>
                        <a:t>9.7“ </a:t>
                      </a:r>
                      <a:r>
                        <a:rPr lang="en-US" sz="1800" dirty="0">
                          <a:solidFill>
                            <a:schemeClr val="tx1"/>
                          </a:solidFill>
                          <a:effectLst/>
                        </a:rPr>
                        <a:t>display are</a:t>
                      </a:r>
                      <a:r>
                        <a:rPr lang="en-US" sz="1800" spc="25" dirty="0">
                          <a:solidFill>
                            <a:schemeClr val="tx1"/>
                          </a:solidFill>
                          <a:effectLst/>
                        </a:rPr>
                        <a:t> </a:t>
                      </a:r>
                      <a:r>
                        <a:rPr lang="en-US" sz="1800" dirty="0">
                          <a:solidFill>
                            <a:schemeClr val="tx1"/>
                          </a:solidFill>
                          <a:effectLst/>
                        </a:rPr>
                        <a:t>included).</a:t>
                      </a:r>
                      <a:endParaRPr lang="en-US" sz="1800" dirty="0">
                        <a:solidFill>
                          <a:schemeClr val="tx1"/>
                        </a:solidFill>
                        <a:effectLst/>
                        <a:latin typeface="+mn-lt"/>
                        <a:ea typeface="Open Sans" panose="020B0606030504020204" pitchFamily="34" charset="0"/>
                        <a:cs typeface="Open Sans" panose="020B0606030504020204" pitchFamily="34" charset="0"/>
                      </a:endParaRPr>
                    </a:p>
                  </a:txBody>
                  <a:tcPr marL="27926" marR="27926" marT="0" marB="0" anchor="ctr"/>
                </a:tc>
                <a:extLst>
                  <a:ext uri="{0D108BD9-81ED-4DB2-BD59-A6C34878D82A}">
                    <a16:rowId xmlns:a16="http://schemas.microsoft.com/office/drawing/2014/main" val="362817969"/>
                  </a:ext>
                </a:extLst>
              </a:tr>
              <a:tr h="3084814">
                <a:tc>
                  <a:txBody>
                    <a:bodyPr/>
                    <a:lstStyle/>
                    <a:p>
                      <a:pPr algn="ctr"/>
                      <a:endParaRPr lang="en-US" sz="1800" b="1" dirty="0">
                        <a:solidFill>
                          <a:schemeClr val="tx1"/>
                        </a:solidFill>
                      </a:endParaRPr>
                    </a:p>
                    <a:p>
                      <a:pPr algn="ctr"/>
                      <a:endParaRPr lang="en-US" sz="1800" b="1" dirty="0">
                        <a:solidFill>
                          <a:schemeClr val="tx1"/>
                        </a:solidFill>
                      </a:endParaRPr>
                    </a:p>
                    <a:p>
                      <a:pPr algn="ctr"/>
                      <a:endParaRPr lang="en-US" sz="1800" b="1" dirty="0">
                        <a:solidFill>
                          <a:schemeClr val="tx1"/>
                        </a:solidFill>
                      </a:endParaRPr>
                    </a:p>
                    <a:p>
                      <a:pPr algn="ctr"/>
                      <a:r>
                        <a:rPr lang="en-US" sz="1800" b="1" dirty="0">
                          <a:solidFill>
                            <a:schemeClr val="tx1"/>
                          </a:solidFill>
                        </a:rPr>
                        <a:t>Monitors and Displays</a:t>
                      </a:r>
                    </a:p>
                    <a:p>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tc>
                  <a:txBody>
                    <a:bodyPr/>
                    <a:lstStyle/>
                    <a:p>
                      <a:pPr marL="31750" marR="0">
                        <a:spcBef>
                          <a:spcPts val="270"/>
                        </a:spcBef>
                        <a:spcAft>
                          <a:spcPts val="0"/>
                        </a:spcAft>
                      </a:pPr>
                      <a:r>
                        <a:rPr lang="en-US" sz="1800" dirty="0">
                          <a:solidFill>
                            <a:schemeClr val="tx1"/>
                          </a:solidFill>
                          <a:effectLst/>
                        </a:rPr>
                        <a:t>All devices must meet the minimum resolution of </a:t>
                      </a:r>
                      <a:r>
                        <a:rPr lang="en-US" sz="1800" b="0" dirty="0">
                          <a:solidFill>
                            <a:schemeClr val="tx1"/>
                          </a:solidFill>
                          <a:effectLst/>
                        </a:rPr>
                        <a:t>1024</a:t>
                      </a:r>
                      <a:r>
                        <a:rPr lang="en-US" sz="1800" b="0" spc="-75" dirty="0">
                          <a:solidFill>
                            <a:schemeClr val="tx1"/>
                          </a:solidFill>
                          <a:effectLst/>
                        </a:rPr>
                        <a:t> </a:t>
                      </a:r>
                      <a:r>
                        <a:rPr lang="en-US" sz="1800" b="0" dirty="0">
                          <a:solidFill>
                            <a:schemeClr val="tx1"/>
                          </a:solidFill>
                          <a:effectLst/>
                        </a:rPr>
                        <a:t>x</a:t>
                      </a:r>
                      <a:r>
                        <a:rPr lang="en-US" sz="1800" b="0" spc="-75" dirty="0">
                          <a:solidFill>
                            <a:schemeClr val="tx1"/>
                          </a:solidFill>
                          <a:effectLst/>
                        </a:rPr>
                        <a:t> </a:t>
                      </a:r>
                      <a:r>
                        <a:rPr lang="en-US" sz="1800" b="0" dirty="0">
                          <a:solidFill>
                            <a:schemeClr val="tx1"/>
                          </a:solidFill>
                          <a:effectLst/>
                        </a:rPr>
                        <a:t>768</a:t>
                      </a:r>
                      <a:r>
                        <a:rPr lang="en-US" sz="1800" dirty="0">
                          <a:solidFill>
                            <a:schemeClr val="tx1"/>
                          </a:solidFill>
                          <a:effectLst/>
                        </a:rPr>
                        <a:t>. Larger resolutions can be applied as appropriate for the monitor or screen being used.</a:t>
                      </a:r>
                    </a:p>
                    <a:p>
                      <a:pPr marL="31750" marR="0">
                        <a:spcBef>
                          <a:spcPts val="270"/>
                        </a:spcBef>
                        <a:spcAft>
                          <a:spcPts val="0"/>
                        </a:spcAft>
                      </a:pPr>
                      <a:r>
                        <a:rPr lang="en-US" sz="1800" dirty="0">
                          <a:solidFill>
                            <a:schemeClr val="tx1"/>
                          </a:solidFill>
                          <a:effectLst/>
                        </a:rPr>
                        <a:t> </a:t>
                      </a:r>
                    </a:p>
                    <a:p>
                      <a:pPr marL="31750" marR="0">
                        <a:spcBef>
                          <a:spcPts val="270"/>
                        </a:spcBef>
                        <a:spcAft>
                          <a:spcPts val="0"/>
                        </a:spcAft>
                      </a:pPr>
                      <a:r>
                        <a:rPr lang="en-US" sz="1800" dirty="0">
                          <a:solidFill>
                            <a:schemeClr val="tx1"/>
                          </a:solidFill>
                          <a:effectLst/>
                        </a:rPr>
                        <a:t>For the best experience, your device’s display scale should be set to 100% to keep the amount of usable screen area</a:t>
                      </a:r>
                      <a:r>
                        <a:rPr lang="en-US" sz="1800" baseline="0" dirty="0">
                          <a:solidFill>
                            <a:schemeClr val="tx1"/>
                          </a:solidFill>
                          <a:effectLst/>
                        </a:rPr>
                        <a:t> </a:t>
                      </a:r>
                      <a:r>
                        <a:rPr lang="en-US" sz="1800" dirty="0">
                          <a:solidFill>
                            <a:schemeClr val="tx1"/>
                          </a:solidFill>
                          <a:effectLst/>
                        </a:rPr>
                        <a:t>within the 1024 x 768 minimum resolution for the Test Delivery System (TDS). Students may also use the Zoom tool available in the tests to enlarge content on the screen.</a:t>
                      </a:r>
                    </a:p>
                    <a:p>
                      <a:pPr marL="31750" marR="0">
                        <a:spcBef>
                          <a:spcPts val="0"/>
                        </a:spcBef>
                        <a:spcAft>
                          <a:spcPts val="200"/>
                        </a:spcAft>
                      </a:pPr>
                      <a:r>
                        <a:rPr lang="en-US" sz="1800" b="1" dirty="0">
                          <a:solidFill>
                            <a:schemeClr val="tx1"/>
                          </a:solidFill>
                          <a:effectLst/>
                        </a:rPr>
                        <a:t> </a:t>
                      </a:r>
                      <a:endParaRPr lang="en-US" sz="1800" dirty="0">
                        <a:solidFill>
                          <a:schemeClr val="tx1"/>
                        </a:solidFill>
                        <a:effectLst/>
                      </a:endParaRPr>
                    </a:p>
                    <a:p>
                      <a:r>
                        <a:rPr lang="en-US" sz="1800" dirty="0">
                          <a:solidFill>
                            <a:schemeClr val="tx1"/>
                          </a:solidFill>
                          <a:effectLst/>
                        </a:rPr>
                        <a:t>A secure testing environment can be guaranteed only when using a single display. A multi-monitor configuration is not supported.</a:t>
                      </a:r>
                      <a:endParaRPr lang="en-US" sz="1800" dirty="0">
                        <a:solidFill>
                          <a:schemeClr val="tx1"/>
                        </a:solidFill>
                        <a:latin typeface="+mn-lt"/>
                        <a:ea typeface="Open Sans" panose="020B0606030504020204" pitchFamily="34" charset="0"/>
                        <a:cs typeface="Open Sans" panose="020B0606030504020204" pitchFamily="34" charset="0"/>
                      </a:endParaRPr>
                    </a:p>
                  </a:txBody>
                  <a:tcPr marL="93520" marR="93520" marT="46760" marB="46760"/>
                </a:tc>
                <a:extLst>
                  <a:ext uri="{0D108BD9-81ED-4DB2-BD59-A6C34878D82A}">
                    <a16:rowId xmlns:a16="http://schemas.microsoft.com/office/drawing/2014/main" val="1783633890"/>
                  </a:ext>
                </a:extLst>
              </a:tr>
            </a:tbl>
          </a:graphicData>
        </a:graphic>
      </p:graphicFrame>
      <p:pic>
        <p:nvPicPr>
          <p:cNvPr id="10" name="Graphic 9">
            <a:extLst>
              <a:ext uri="{FF2B5EF4-FFF2-40B4-BE49-F238E27FC236}">
                <a16:creationId xmlns:a16="http://schemas.microsoft.com/office/drawing/2014/main" id="{688830FE-9591-4905-97D1-997C2DD6D3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586" y="4064278"/>
            <a:ext cx="914400" cy="914400"/>
          </a:xfrm>
          <a:prstGeom prst="rect">
            <a:avLst/>
          </a:prstGeom>
        </p:spPr>
      </p:pic>
      <p:pic>
        <p:nvPicPr>
          <p:cNvPr id="12" name="Graphic 11">
            <a:extLst>
              <a:ext uri="{FF2B5EF4-FFF2-40B4-BE49-F238E27FC236}">
                <a16:creationId xmlns:a16="http://schemas.microsoft.com/office/drawing/2014/main" id="{3E27BF65-7FFD-4870-973C-EF34CB2B17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586" y="1879323"/>
            <a:ext cx="914400" cy="914400"/>
          </a:xfrm>
          <a:prstGeom prst="rect">
            <a:avLst/>
          </a:prstGeom>
        </p:spPr>
      </p:pic>
      <p:sp>
        <p:nvSpPr>
          <p:cNvPr id="6" name="Slide Number Placeholder 3">
            <a:extLst>
              <a:ext uri="{FF2B5EF4-FFF2-40B4-BE49-F238E27FC236}">
                <a16:creationId xmlns:a16="http://schemas.microsoft.com/office/drawing/2014/main" id="{02140476-0A04-4BD2-98BC-C72D2EC6A1CD}"/>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10</a:t>
            </a:fld>
            <a:endParaRPr lang="en-US" dirty="0"/>
          </a:p>
        </p:txBody>
      </p:sp>
    </p:spTree>
    <p:extLst>
      <p:ext uri="{BB962C8B-B14F-4D97-AF65-F5344CB8AC3E}">
        <p14:creationId xmlns:p14="http://schemas.microsoft.com/office/powerpoint/2010/main" val="66671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1440"/>
            <a:ext cx="10210801" cy="548640"/>
          </a:xfrm>
          <a:noFill/>
          <a:ln w="9525">
            <a:noFill/>
            <a:miter lim="800000"/>
            <a:headEnd/>
            <a:tailEnd/>
          </a:ln>
        </p:spPr>
        <p:txBody>
          <a:bodyPr vert="horz" wrap="square" lIns="0" tIns="0" rIns="0" bIns="0" numCol="1" anchor="b" anchorCtr="0" compatLnSpc="1">
            <a:prstTxWarp prst="textNoShape">
              <a:avLst/>
            </a:prstTxWarp>
            <a:normAutofit/>
          </a:bodyPr>
          <a:lstStyle/>
          <a:p>
            <a:r>
              <a:rPr lang="en-US" dirty="0"/>
              <a:t>Where Can I Download the CAI Secure Browser? </a:t>
            </a:r>
            <a:endParaRPr altLang="en-US" dirty="0"/>
          </a:p>
        </p:txBody>
      </p:sp>
      <p:graphicFrame>
        <p:nvGraphicFramePr>
          <p:cNvPr id="7" name="Table 6"/>
          <p:cNvGraphicFramePr>
            <a:graphicFrameLocks noGrp="1"/>
          </p:cNvGraphicFramePr>
          <p:nvPr>
            <p:extLst>
              <p:ext uri="{D42A27DB-BD31-4B8C-83A1-F6EECF244321}">
                <p14:modId xmlns:p14="http://schemas.microsoft.com/office/powerpoint/2010/main" val="2291967458"/>
              </p:ext>
            </p:extLst>
          </p:nvPr>
        </p:nvGraphicFramePr>
        <p:xfrm>
          <a:off x="1370941" y="2399822"/>
          <a:ext cx="9444037" cy="2696577"/>
        </p:xfrm>
        <a:graphic>
          <a:graphicData uri="http://schemas.openxmlformats.org/drawingml/2006/table">
            <a:tbl>
              <a:tblPr firstRow="1" bandRow="1">
                <a:tableStyleId>{5C22544A-7EE6-4342-B048-85BDC9FD1C3A}</a:tableStyleId>
              </a:tblPr>
              <a:tblGrid>
                <a:gridCol w="4036564">
                  <a:extLst>
                    <a:ext uri="{9D8B030D-6E8A-4147-A177-3AD203B41FA5}">
                      <a16:colId xmlns:a16="http://schemas.microsoft.com/office/drawing/2014/main" val="20000"/>
                    </a:ext>
                  </a:extLst>
                </a:gridCol>
                <a:gridCol w="5407473">
                  <a:extLst>
                    <a:ext uri="{9D8B030D-6E8A-4147-A177-3AD203B41FA5}">
                      <a16:colId xmlns:a16="http://schemas.microsoft.com/office/drawing/2014/main" val="20001"/>
                    </a:ext>
                  </a:extLst>
                </a:gridCol>
              </a:tblGrid>
              <a:tr h="478926">
                <a:tc gridSpan="2">
                  <a:txBody>
                    <a:bodyPr/>
                    <a:lstStyle/>
                    <a:p>
                      <a:pPr algn="ctr"/>
                      <a:r>
                        <a:rPr lang="en-US" sz="2000" dirty="0"/>
                        <a:t>CAI Secure Browser</a:t>
                      </a:r>
                      <a:endParaRPr lang="en-US" sz="2000" dirty="0">
                        <a:solidFill>
                          <a:schemeClr val="bg1"/>
                        </a:solidFill>
                        <a:latin typeface="Calibri" panose="020F0502020204030204" pitchFamily="34" charset="0"/>
                      </a:endParaRPr>
                    </a:p>
                  </a:txBody>
                  <a:tcPr/>
                </a:tc>
                <a:tc hMerge="1">
                  <a:txBody>
                    <a:bodyPr/>
                    <a:lstStyle/>
                    <a:p>
                      <a:pPr algn="ctr"/>
                      <a:endParaRPr lang="en-US" sz="2000" dirty="0">
                        <a:solidFill>
                          <a:schemeClr val="bg1"/>
                        </a:solidFill>
                        <a:latin typeface="Arial" panose="020B0604020202020204" pitchFamily="34" charset="0"/>
                      </a:endParaRPr>
                    </a:p>
                  </a:txBody>
                  <a:tcPr/>
                </a:tc>
                <a:extLst>
                  <a:ext uri="{0D108BD9-81ED-4DB2-BD59-A6C34878D82A}">
                    <a16:rowId xmlns:a16="http://schemas.microsoft.com/office/drawing/2014/main" val="10000"/>
                  </a:ext>
                </a:extLst>
              </a:tr>
              <a:tr h="4954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0" dirty="0">
                          <a:solidFill>
                            <a:schemeClr val="tx1"/>
                          </a:solidFill>
                        </a:rPr>
                        <a:t>Computer/Device</a:t>
                      </a:r>
                      <a:endParaRPr lang="en-US" sz="2400" b="0" dirty="0">
                        <a:solidFill>
                          <a:schemeClr val="tx1"/>
                        </a:solidFill>
                        <a:latin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0" dirty="0">
                          <a:solidFill>
                            <a:schemeClr val="tx1"/>
                          </a:solidFill>
                        </a:rPr>
                        <a:t>Secure Browser</a:t>
                      </a:r>
                      <a:r>
                        <a:rPr lang="en-US" sz="2400" b="0" baseline="0" dirty="0">
                          <a:solidFill>
                            <a:schemeClr val="tx1"/>
                          </a:solidFill>
                        </a:rPr>
                        <a:t> Location</a:t>
                      </a:r>
                      <a:endParaRPr lang="en-US" sz="2400" b="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Windows, Mac, and Linux computers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eaLnBrk="1" fontAlgn="auto" hangingPunct="1">
                        <a:buFont typeface="Arial" panose="020B0604020202020204" pitchFamily="34" charset="0"/>
                        <a:buNone/>
                        <a:defRPr/>
                      </a:pPr>
                      <a:r>
                        <a:rPr lang="en-US" dirty="0">
                          <a:hlinkClick r:id="rId3"/>
                        </a:rPr>
                        <a:t>https://state.portal.cambiumast.com</a:t>
                      </a:r>
                      <a:r>
                        <a:rPr lang="en-US" dirty="0"/>
                        <a:t> </a:t>
                      </a:r>
                    </a:p>
                  </a:txBody>
                  <a:tcPr/>
                </a:tc>
                <a:extLst>
                  <a:ext uri="{0D108BD9-81ED-4DB2-BD59-A6C34878D82A}">
                    <a16:rowId xmlns:a16="http://schemas.microsoft.com/office/drawing/2014/main" val="10002"/>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iPads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https://state.portal.cambiumast.com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Apple App Store</a:t>
                      </a:r>
                      <a:endParaRPr lang="en-US" sz="180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4420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800" kern="1200" dirty="0">
                          <a:effectLst/>
                        </a:rPr>
                        <a:t>Chromebooks</a:t>
                      </a:r>
                      <a:endParaRPr lang="en-US" sz="1800" u="none" dirty="0">
                        <a:solidFill>
                          <a:schemeClr val="tx1"/>
                        </a:solidFill>
                        <a:latin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https://state.portal.cambiumast.com</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Chrome</a:t>
                      </a:r>
                      <a:r>
                        <a:rPr lang="en-US" sz="1800" kern="1200" baseline="0" dirty="0">
                          <a:effectLst/>
                        </a:rPr>
                        <a:t> Web Store</a:t>
                      </a:r>
                      <a:endParaRPr lang="en-US" sz="1800" kern="1200" baseline="0" dirty="0">
                        <a:solidFill>
                          <a:schemeClr val="tx1"/>
                        </a:solidFill>
                        <a:effectLst/>
                        <a:latin typeface="Calibri" panose="020F0502020204030204" pitchFamily="34" charset="0"/>
                        <a:ea typeface="+mn-ea"/>
                        <a:cs typeface="+mn-cs"/>
                      </a:endParaRPr>
                    </a:p>
                  </a:txBody>
                  <a:tcPr/>
                </a:tc>
                <a:extLst>
                  <a:ext uri="{0D108BD9-81ED-4DB2-BD59-A6C34878D82A}">
                    <a16:rowId xmlns:a16="http://schemas.microsoft.com/office/drawing/2014/main" val="10005"/>
                  </a:ext>
                </a:extLst>
              </a:tr>
            </a:tbl>
          </a:graphicData>
        </a:graphic>
      </p:graphicFrame>
      <p:sp>
        <p:nvSpPr>
          <p:cNvPr id="5" name="Content Placeholder 4">
            <a:extLst>
              <a:ext uri="{FF2B5EF4-FFF2-40B4-BE49-F238E27FC236}">
                <a16:creationId xmlns:a16="http://schemas.microsoft.com/office/drawing/2014/main" id="{0C3CC6E7-DB0F-408B-9BE0-94868C6AB6AA}"/>
              </a:ext>
            </a:extLst>
          </p:cNvPr>
          <p:cNvSpPr txBox="1">
            <a:spLocks/>
          </p:cNvSpPr>
          <p:nvPr/>
        </p:nvSpPr>
        <p:spPr>
          <a:xfrm>
            <a:off x="676592" y="921646"/>
            <a:ext cx="10966449" cy="1447799"/>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lvl="1">
              <a:lnSpc>
                <a:spcPct val="100000"/>
              </a:lnSpc>
              <a:buFont typeface="Arial" panose="020B0604020202020204" pitchFamily="34" charset="0"/>
              <a:buChar char="•"/>
            </a:pPr>
            <a:r>
              <a:rPr lang="en-US" sz="2000" dirty="0">
                <a:solidFill>
                  <a:srgbClr val="505A08"/>
                </a:solidFill>
              </a:rPr>
              <a:t>Once you have ensured your device is supported, you are ready to download and install the CAI Secure Browser.</a:t>
            </a:r>
          </a:p>
          <a:p>
            <a:pPr lvl="1">
              <a:lnSpc>
                <a:spcPct val="100000"/>
              </a:lnSpc>
              <a:buFont typeface="Arial" panose="020B0604020202020204" pitchFamily="34" charset="0"/>
              <a:buChar char="•"/>
            </a:pPr>
            <a:r>
              <a:rPr lang="en-US" sz="2000" dirty="0">
                <a:solidFill>
                  <a:srgbClr val="505A08"/>
                </a:solidFill>
              </a:rPr>
              <a:t>Download the CAI Secure Browser and access basic installation instructions for your device from the </a:t>
            </a:r>
            <a:r>
              <a:rPr lang="en-US" sz="2000" b="1" dirty="0">
                <a:solidFill>
                  <a:srgbClr val="505A08"/>
                </a:solidFill>
              </a:rPr>
              <a:t>Technology Resources </a:t>
            </a:r>
            <a:r>
              <a:rPr lang="en-US" sz="2000" dirty="0">
                <a:solidFill>
                  <a:srgbClr val="505A08"/>
                </a:solidFill>
              </a:rPr>
              <a:t>on your portal or corresponding app store.</a:t>
            </a:r>
          </a:p>
          <a:p>
            <a:pPr marL="342900" marR="0" lvl="0" indent="-342900" algn="l" defTabSz="914400" rtl="0" eaLnBrk="0" fontAlgn="base" latinLnBrk="0" hangingPunct="0">
              <a:lnSpc>
                <a:spcPct val="100000"/>
              </a:lnSpc>
              <a:spcBef>
                <a:spcPts val="600"/>
              </a:spcBef>
              <a:spcAft>
                <a:spcPts val="0"/>
              </a:spcAft>
              <a:buClr>
                <a:srgbClr val="FFFFFF">
                  <a:lumMod val="65000"/>
                </a:srgbClr>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E76A0">
                  <a:lumMod val="75000"/>
                </a:srgbClr>
              </a:solidFill>
              <a:effectLst/>
              <a:uLnTx/>
              <a:uFillTx/>
              <a:latin typeface="Arial"/>
              <a:cs typeface="Arial" pitchFamily="34" charset="0"/>
            </a:endParaRPr>
          </a:p>
        </p:txBody>
      </p:sp>
      <p:sp>
        <p:nvSpPr>
          <p:cNvPr id="8" name="Content Placeholder 4">
            <a:extLst>
              <a:ext uri="{FF2B5EF4-FFF2-40B4-BE49-F238E27FC236}">
                <a16:creationId xmlns:a16="http://schemas.microsoft.com/office/drawing/2014/main" id="{6444860E-BBBB-4435-B27F-C206E44E5ADC}"/>
              </a:ext>
            </a:extLst>
          </p:cNvPr>
          <p:cNvSpPr txBox="1">
            <a:spLocks/>
          </p:cNvSpPr>
          <p:nvPr/>
        </p:nvSpPr>
        <p:spPr>
          <a:xfrm>
            <a:off x="789741" y="5410200"/>
            <a:ext cx="10966449" cy="914400"/>
          </a:xfrm>
          <a:prstGeom prst="rect">
            <a:avLst/>
          </a:prstGeom>
        </p:spPr>
        <p:txBody>
          <a:bodyPr>
            <a:normAutofit/>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cs typeface="Arial" pitchFamily="34" charset="0"/>
            </a:endParaRPr>
          </a:p>
        </p:txBody>
      </p:sp>
      <p:sp>
        <p:nvSpPr>
          <p:cNvPr id="9" name="Slide Number Placeholder 3">
            <a:extLst>
              <a:ext uri="{FF2B5EF4-FFF2-40B4-BE49-F238E27FC236}">
                <a16:creationId xmlns:a16="http://schemas.microsoft.com/office/drawing/2014/main" id="{1E186212-7E5D-4E43-A7E1-E85F7E1A071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0" name="TextBox 9">
            <a:extLst>
              <a:ext uri="{FF2B5EF4-FFF2-40B4-BE49-F238E27FC236}">
                <a16:creationId xmlns:a16="http://schemas.microsoft.com/office/drawing/2014/main" id="{CE3B6116-CAF6-4A33-A6AB-DB7C095EA067}"/>
              </a:ext>
            </a:extLst>
          </p:cNvPr>
          <p:cNvSpPr txBox="1"/>
          <p:nvPr/>
        </p:nvSpPr>
        <p:spPr>
          <a:xfrm>
            <a:off x="1370941" y="5290023"/>
            <a:ext cx="9577754" cy="646331"/>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505A08"/>
                </a:solidFill>
                <a:effectLst/>
                <a:latin typeface="Calibri"/>
                <a:ea typeface="+mn-ea"/>
                <a:cs typeface="+mn-cs"/>
              </a:rPr>
              <a:t>Note: The word "state" in the URL is meant as a placeholder for your state’s abbreviation – e.g., AR, IA, NE, LA, etc. Please reference your state’s technical documentation for full URL addresses.</a:t>
            </a:r>
          </a:p>
        </p:txBody>
      </p:sp>
    </p:spTree>
    <p:extLst>
      <p:ext uri="{BB962C8B-B14F-4D97-AF65-F5344CB8AC3E}">
        <p14:creationId xmlns:p14="http://schemas.microsoft.com/office/powerpoint/2010/main" val="2830887291"/>
      </p:ext>
    </p:extLst>
  </p:cSld>
  <p:clrMapOvr>
    <a:masterClrMapping/>
  </p:clrMapOvr>
  <mc:AlternateContent xmlns:mc="http://schemas.openxmlformats.org/markup-compatibility/2006" xmlns:p14="http://schemas.microsoft.com/office/powerpoint/2010/main">
    <mc:Choice Requires="p14">
      <p:transition spd="slow" p14:dur="2000" advTm="53030"/>
    </mc:Choice>
    <mc:Fallback xmlns="">
      <p:transition spd="slow" advTm="530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6C00C-BBD9-4A9E-A4DA-99A8E218C0E5}"/>
              </a:ext>
            </a:extLst>
          </p:cNvPr>
          <p:cNvSpPr>
            <a:spLocks noGrp="1"/>
          </p:cNvSpPr>
          <p:nvPr>
            <p:ph idx="1"/>
          </p:nvPr>
        </p:nvSpPr>
        <p:spPr>
          <a:xfrm>
            <a:off x="102879" y="814754"/>
            <a:ext cx="7013030" cy="4191000"/>
          </a:xfrm>
        </p:spPr>
        <p:txBody>
          <a:bodyPr>
            <a:noAutofit/>
          </a:bodyPr>
          <a:lstStyle/>
          <a:p>
            <a:r>
              <a:rPr lang="en-US" dirty="0">
                <a:solidFill>
                  <a:srgbClr val="505A08"/>
                </a:solidFill>
              </a:rPr>
              <a:t>If you manage a large number of machines across your school or district, you can likely use the same tools with which you are already familiar to push the Secure Browser out to all of your machines at scale. </a:t>
            </a:r>
          </a:p>
          <a:p>
            <a:r>
              <a:rPr lang="en-US" dirty="0">
                <a:solidFill>
                  <a:srgbClr val="505A08"/>
                </a:solidFill>
              </a:rPr>
              <a:t>If you manage the technology at a small school, you can follow the basic installation instructions on your portal to install the Secure Browser. </a:t>
            </a:r>
          </a:p>
          <a:p>
            <a:r>
              <a:rPr lang="en-US" dirty="0">
                <a:solidFill>
                  <a:srgbClr val="505A08"/>
                </a:solidFill>
              </a:rPr>
              <a:t>The Secure Browser is installed the same way as most other software. </a:t>
            </a:r>
          </a:p>
        </p:txBody>
      </p:sp>
      <p:sp>
        <p:nvSpPr>
          <p:cNvPr id="3" name="Title 2">
            <a:extLst>
              <a:ext uri="{FF2B5EF4-FFF2-40B4-BE49-F238E27FC236}">
                <a16:creationId xmlns:a16="http://schemas.microsoft.com/office/drawing/2014/main" id="{EF5AA018-1319-4F76-952E-F9523A9944A7}"/>
              </a:ext>
            </a:extLst>
          </p:cNvPr>
          <p:cNvSpPr>
            <a:spLocks noGrp="1"/>
          </p:cNvSpPr>
          <p:nvPr>
            <p:ph type="title"/>
          </p:nvPr>
        </p:nvSpPr>
        <p:spPr/>
        <p:txBody>
          <a:bodyPr/>
          <a:lstStyle/>
          <a:p>
            <a:r>
              <a:rPr lang="en-US" dirty="0"/>
              <a:t>Installing the CAI Secure Browser</a:t>
            </a:r>
          </a:p>
        </p:txBody>
      </p:sp>
      <p:sp>
        <p:nvSpPr>
          <p:cNvPr id="4" name="Slide Number Placeholder 3">
            <a:extLst>
              <a:ext uri="{FF2B5EF4-FFF2-40B4-BE49-F238E27FC236}">
                <a16:creationId xmlns:a16="http://schemas.microsoft.com/office/drawing/2014/main" id="{917A8EF1-E6E4-42E1-8C7D-D756DA186A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CB213B88-BF50-4E41-A579-B416EC8BFEAC}"/>
              </a:ext>
            </a:extLst>
          </p:cNvPr>
          <p:cNvPicPr>
            <a:picLocks noChangeAspect="1"/>
          </p:cNvPicPr>
          <p:nvPr/>
        </p:nvPicPr>
        <p:blipFill rotWithShape="1">
          <a:blip r:embed="rId3"/>
          <a:srcRect l="7476" r="1793"/>
          <a:stretch/>
        </p:blipFill>
        <p:spPr>
          <a:xfrm>
            <a:off x="7598389" y="1973945"/>
            <a:ext cx="3424942" cy="21122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1784391"/>
      </p:ext>
    </p:extLst>
  </p:cSld>
  <p:clrMapOvr>
    <a:masterClrMapping/>
  </p:clrMapOvr>
  <mc:AlternateContent xmlns:mc="http://schemas.openxmlformats.org/markup-compatibility/2006" xmlns:p14="http://schemas.microsoft.com/office/powerpoint/2010/main">
    <mc:Choice Requires="p14">
      <p:transition spd="slow" p14:dur="2000" advTm="50330"/>
    </mc:Choice>
    <mc:Fallback xmlns="">
      <p:transition spd="slow" advTm="5033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7BEED-0C5D-4C82-93DE-FB40BCEF65A2}"/>
              </a:ext>
            </a:extLst>
          </p:cNvPr>
          <p:cNvSpPr>
            <a:spLocks noGrp="1"/>
          </p:cNvSpPr>
          <p:nvPr>
            <p:ph idx="1"/>
          </p:nvPr>
        </p:nvSpPr>
        <p:spPr>
          <a:xfrm>
            <a:off x="612867" y="1000432"/>
            <a:ext cx="10966265" cy="4364620"/>
          </a:xfrm>
        </p:spPr>
        <p:txBody>
          <a:bodyPr>
            <a:noAutofit/>
          </a:bodyPr>
          <a:lstStyle/>
          <a:p>
            <a:pPr>
              <a:lnSpc>
                <a:spcPct val="115000"/>
              </a:lnSpc>
              <a:buFont typeface="Wingdings" panose="05000000000000000000" pitchFamily="2" charset="2"/>
              <a:buChar char="§"/>
            </a:pPr>
            <a:r>
              <a:rPr lang="en-US" sz="2000" dirty="0">
                <a:solidFill>
                  <a:srgbClr val="505A08"/>
                </a:solidFill>
              </a:rPr>
              <a:t>For iPads and Chromebooks, the SecureTestBrowser app is CAI’s mobile version of the CAI Secure Browser. </a:t>
            </a:r>
          </a:p>
          <a:p>
            <a:pPr>
              <a:lnSpc>
                <a:spcPct val="115000"/>
              </a:lnSpc>
              <a:buFont typeface="Wingdings" panose="05000000000000000000" pitchFamily="2" charset="2"/>
              <a:buChar char="§"/>
            </a:pPr>
            <a:r>
              <a:rPr lang="en-US" sz="2000" dirty="0">
                <a:solidFill>
                  <a:srgbClr val="505A08"/>
                </a:solidFill>
              </a:rPr>
              <a:t>The SecureTestBrowser app is available in each app store to download and install. </a:t>
            </a:r>
          </a:p>
          <a:p>
            <a:pPr>
              <a:lnSpc>
                <a:spcPct val="115000"/>
              </a:lnSpc>
              <a:buFont typeface="Wingdings" panose="05000000000000000000" pitchFamily="2" charset="2"/>
              <a:buChar char="§"/>
            </a:pPr>
            <a:r>
              <a:rPr lang="en-US" sz="2000" dirty="0">
                <a:solidFill>
                  <a:srgbClr val="505A08"/>
                </a:solidFill>
              </a:rPr>
              <a:t>The first time you open this app, it will ask you to choose your state and assessment program. Your choice will be saved, and the Mobile Secure Browser will perform like the desktop version, allowing you to access operational tests, practice tests, and the network diagnostic tool. </a:t>
            </a:r>
          </a:p>
          <a:p>
            <a:pPr>
              <a:lnSpc>
                <a:spcPct val="115000"/>
              </a:lnSpc>
              <a:buFont typeface="Wingdings" panose="05000000000000000000" pitchFamily="2" charset="2"/>
              <a:buChar char="§"/>
            </a:pPr>
            <a:r>
              <a:rPr lang="en-US" sz="2000" dirty="0">
                <a:solidFill>
                  <a:srgbClr val="505A08"/>
                </a:solidFill>
              </a:rPr>
              <a:t>You can also use any mobile device management utility to install the Secure Browser on multiple managed devices and configure those devices.</a:t>
            </a:r>
          </a:p>
          <a:p>
            <a:pPr marL="0" indent="0">
              <a:buNone/>
            </a:pPr>
            <a:endParaRPr lang="en-US" sz="2000" dirty="0">
              <a:solidFill>
                <a:srgbClr val="505A08"/>
              </a:solidFill>
            </a:endParaRPr>
          </a:p>
        </p:txBody>
      </p:sp>
      <p:sp>
        <p:nvSpPr>
          <p:cNvPr id="3" name="Title 2">
            <a:extLst>
              <a:ext uri="{FF2B5EF4-FFF2-40B4-BE49-F238E27FC236}">
                <a16:creationId xmlns:a16="http://schemas.microsoft.com/office/drawing/2014/main" id="{3F0735BC-2738-4B08-9712-86F2A76EB0A2}"/>
              </a:ext>
            </a:extLst>
          </p:cNvPr>
          <p:cNvSpPr>
            <a:spLocks noGrp="1"/>
          </p:cNvSpPr>
          <p:nvPr>
            <p:ph type="title"/>
          </p:nvPr>
        </p:nvSpPr>
        <p:spPr/>
        <p:txBody>
          <a:bodyPr/>
          <a:lstStyle/>
          <a:p>
            <a:r>
              <a:rPr lang="en-US" dirty="0"/>
              <a:t>Installing the Mobile Secure Browser</a:t>
            </a:r>
          </a:p>
        </p:txBody>
      </p:sp>
      <p:sp>
        <p:nvSpPr>
          <p:cNvPr id="7" name="Slide Number Placeholder 3">
            <a:extLst>
              <a:ext uri="{FF2B5EF4-FFF2-40B4-BE49-F238E27FC236}">
                <a16:creationId xmlns:a16="http://schemas.microsoft.com/office/drawing/2014/main" id="{13EDCCA9-D442-4297-87C0-A5641A9F42D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D2DDC2E4-4D82-47CC-9167-AD8BC47FCB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25699" y="4563835"/>
            <a:ext cx="2434282" cy="134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52722252"/>
      </p:ext>
    </p:extLst>
  </p:cSld>
  <p:clrMapOvr>
    <a:masterClrMapping/>
  </p:clrMapOvr>
  <mc:AlternateContent xmlns:mc="http://schemas.openxmlformats.org/markup-compatibility/2006" xmlns:p14="http://schemas.microsoft.com/office/powerpoint/2010/main">
    <mc:Choice Requires="p14">
      <p:transition spd="slow" p14:dur="2000" advTm="46720"/>
    </mc:Choice>
    <mc:Fallback xmlns="">
      <p:transition spd="slow" advTm="467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1D8A4-9453-48C4-8AFC-5C60ED6CAE47}"/>
              </a:ext>
            </a:extLst>
          </p:cNvPr>
          <p:cNvSpPr>
            <a:spLocks noGrp="1"/>
          </p:cNvSpPr>
          <p:nvPr>
            <p:ph type="title"/>
          </p:nvPr>
        </p:nvSpPr>
        <p:spPr>
          <a:xfrm>
            <a:off x="426230" y="65597"/>
            <a:ext cx="11369529" cy="518012"/>
          </a:xfrm>
        </p:spPr>
        <p:txBody>
          <a:bodyPr anchor="b">
            <a:normAutofit/>
          </a:bodyPr>
          <a:lstStyle/>
          <a:p>
            <a:r>
              <a:rPr lang="en-US" dirty="0"/>
              <a:t>Microsoft’s Take a Test App</a:t>
            </a:r>
          </a:p>
        </p:txBody>
      </p:sp>
      <p:graphicFrame>
        <p:nvGraphicFramePr>
          <p:cNvPr id="6" name="Content Placeholder 1">
            <a:extLst>
              <a:ext uri="{FF2B5EF4-FFF2-40B4-BE49-F238E27FC236}">
                <a16:creationId xmlns:a16="http://schemas.microsoft.com/office/drawing/2014/main" id="{81433140-2DA3-2C0D-2F7A-E990AEAEB845}"/>
              </a:ext>
            </a:extLst>
          </p:cNvPr>
          <p:cNvGraphicFramePr>
            <a:graphicFrameLocks noGrp="1"/>
          </p:cNvGraphicFramePr>
          <p:nvPr>
            <p:ph sz="quarter" idx="15"/>
          </p:nvPr>
        </p:nvGraphicFramePr>
        <p:xfrm>
          <a:off x="751594" y="1444093"/>
          <a:ext cx="107188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DB380495-9007-4F6E-B077-7CDFE1DC2321}"/>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14</a:t>
            </a:fld>
            <a:endParaRPr lang="en-US" dirty="0"/>
          </a:p>
        </p:txBody>
      </p:sp>
    </p:spTree>
    <p:custDataLst>
      <p:tags r:id="rId1"/>
    </p:custDataLst>
    <p:extLst>
      <p:ext uri="{BB962C8B-B14F-4D97-AF65-F5344CB8AC3E}">
        <p14:creationId xmlns:p14="http://schemas.microsoft.com/office/powerpoint/2010/main" val="300081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447ED-D6ED-4D3B-9623-A5B3E87D2DF8}"/>
              </a:ext>
            </a:extLst>
          </p:cNvPr>
          <p:cNvSpPr>
            <a:spLocks noGrp="1"/>
          </p:cNvSpPr>
          <p:nvPr>
            <p:ph type="title"/>
          </p:nvPr>
        </p:nvSpPr>
        <p:spPr>
          <a:xfrm>
            <a:off x="426230" y="65597"/>
            <a:ext cx="11369529" cy="518012"/>
          </a:xfrm>
        </p:spPr>
        <p:txBody>
          <a:bodyPr vert="horz" lIns="0" tIns="0" rIns="0" bIns="0" rtlCol="0" anchor="b" anchorCtr="0">
            <a:normAutofit/>
          </a:bodyPr>
          <a:lstStyle/>
          <a:p>
            <a:r>
              <a:rPr lang="en-US" b="0" i="0" kern="1200" baseline="0" dirty="0">
                <a:latin typeface="+mj-lt"/>
                <a:ea typeface="+mj-ea"/>
                <a:cs typeface="Calibri"/>
              </a:rPr>
              <a:t>Configuring Student Workstations</a:t>
            </a:r>
          </a:p>
        </p:txBody>
      </p:sp>
      <p:sp>
        <p:nvSpPr>
          <p:cNvPr id="7" name="TextBox 6">
            <a:extLst>
              <a:ext uri="{FF2B5EF4-FFF2-40B4-BE49-F238E27FC236}">
                <a16:creationId xmlns:a16="http://schemas.microsoft.com/office/drawing/2014/main" id="{F595D1AD-D1E6-4977-84FB-3F0509A51E3D}"/>
              </a:ext>
            </a:extLst>
          </p:cNvPr>
          <p:cNvSpPr txBox="1"/>
          <p:nvPr/>
        </p:nvSpPr>
        <p:spPr>
          <a:xfrm>
            <a:off x="3629026" y="1091232"/>
            <a:ext cx="8166734" cy="5178181"/>
          </a:xfrm>
          <a:prstGeom prst="rect">
            <a:avLst/>
          </a:prstGeom>
          <a:ln>
            <a:noFill/>
          </a:ln>
        </p:spPr>
        <p:txBody>
          <a:bodyPr vert="horz" lIns="0" tIns="0" rIns="0" bIns="0" rtlCol="0">
            <a:normAutofit/>
          </a:bodyPr>
          <a:lstStyle/>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For devices running Windows, macOS, Linux, or ChromeOS, a few additional configurations are needed before secure testing can begin. </a:t>
            </a:r>
          </a:p>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Some operating systems have features that can compromise a test’s integrity.  </a:t>
            </a:r>
          </a:p>
          <a:p>
            <a:pPr marL="457200" indent="-457200" defTabSz="685800">
              <a:lnSpc>
                <a:spcPct val="105000"/>
              </a:lnSpc>
              <a:spcBef>
                <a:spcPts val="1200"/>
              </a:spcBef>
              <a:buClr>
                <a:schemeClr val="tx1"/>
              </a:buClr>
              <a:buFont typeface="Wingdings" panose="05000000000000000000" pitchFamily="2" charset="2"/>
              <a:buChar char="§"/>
            </a:pPr>
            <a:r>
              <a:rPr kumimoji="0" lang="en-US" sz="24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Completing these additional configurations will prevent security breaches.</a:t>
            </a:r>
          </a:p>
          <a:p>
            <a:pPr marL="457200" indent="-457200" defTabSz="685800">
              <a:lnSpc>
                <a:spcPct val="105000"/>
              </a:lnSpc>
              <a:spcBef>
                <a:spcPts val="1200"/>
              </a:spcBef>
              <a:buClr>
                <a:schemeClr val="tx1"/>
              </a:buClr>
              <a:buFont typeface="Wingdings" panose="05000000000000000000" pitchFamily="2" charset="2"/>
              <a:buChar char="§"/>
            </a:pPr>
            <a:r>
              <a:rPr lang="en-US" sz="2400"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For a detailed list of additional configurations required for Windows, macOS, Linux, ChromeOS, and iPadOS, see the “Configuring Student Workstations” section of the </a:t>
            </a:r>
            <a:r>
              <a:rPr lang="en-US" sz="2400" i="1"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Technology Guide </a:t>
            </a:r>
            <a:r>
              <a:rPr lang="en-US" sz="2400" noProof="0" dirty="0">
                <a:solidFill>
                  <a:srgbClr val="505A08"/>
                </a:solidFill>
                <a:latin typeface="Open Sans" panose="020B0606030504020204" pitchFamily="34" charset="0"/>
                <a:ea typeface="Open Sans" panose="020B0606030504020204" pitchFamily="34" charset="0"/>
                <a:cs typeface="Open Sans" panose="020B0606030504020204" pitchFamily="34" charset="0"/>
              </a:rPr>
              <a:t>on your portal. </a:t>
            </a:r>
          </a:p>
          <a:p>
            <a:pPr lvl="0" indent="-457200" defTabSz="685800">
              <a:lnSpc>
                <a:spcPct val="105000"/>
              </a:lnSpc>
              <a:spcBef>
                <a:spcPts val="600"/>
              </a:spcBef>
              <a:buClr>
                <a:schemeClr val="tx1"/>
              </a:buClr>
              <a:buFont typeface="+mj-lt"/>
            </a:pPr>
            <a:endParaRPr lang="en-US" sz="2000" dirty="0">
              <a:cs typeface="Calibri"/>
            </a:endParaRPr>
          </a:p>
        </p:txBody>
      </p:sp>
      <p:pic>
        <p:nvPicPr>
          <p:cNvPr id="11" name="Picture 10">
            <a:extLst>
              <a:ext uri="{FF2B5EF4-FFF2-40B4-BE49-F238E27FC236}">
                <a16:creationId xmlns:a16="http://schemas.microsoft.com/office/drawing/2014/main" id="{E1956F12-B617-4700-AA95-49982388CDD3}"/>
              </a:ext>
              <a:ext uri="{C183D7F6-B498-43B3-948B-1728B52AA6E4}">
                <adec:decorative xmlns:adec="http://schemas.microsoft.com/office/drawing/2017/decorative" val="1"/>
              </a:ext>
            </a:extLst>
          </p:cNvPr>
          <p:cNvPicPr>
            <a:picLocks noChangeAspect="1"/>
          </p:cNvPicPr>
          <p:nvPr/>
        </p:nvPicPr>
        <p:blipFill>
          <a:blip r:embed="rId4" cstate="print">
            <a:alphaModFix amt="16000"/>
            <a:extLst>
              <a:ext uri="{28A0092B-C50C-407E-A947-70E740481C1C}">
                <a14:useLocalDpi xmlns:a14="http://schemas.microsoft.com/office/drawing/2010/main" val="0"/>
              </a:ext>
            </a:extLst>
          </a:blip>
          <a:stretch>
            <a:fillRect/>
          </a:stretch>
        </p:blipFill>
        <p:spPr>
          <a:xfrm>
            <a:off x="31768" y="1371457"/>
            <a:ext cx="6592967" cy="4395311"/>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64B0CA11-267C-4ACF-9BF8-37E5D1BFE36D}"/>
              </a:ext>
            </a:extLst>
          </p:cNvPr>
          <p:cNvSpPr>
            <a:spLocks noGrp="1"/>
          </p:cNvSpPr>
          <p:nvPr>
            <p:ph type="sldNum" sz="quarter" idx="20"/>
          </p:nvPr>
        </p:nvSpPr>
        <p:spPr>
          <a:xfrm>
            <a:off x="11442432" y="6444777"/>
            <a:ext cx="706657" cy="278820"/>
          </a:xfrm>
        </p:spPr>
        <p:txBody>
          <a:bodyPr vert="horz" lIns="91440" tIns="45720" rIns="91440" bIns="45720" rtlCol="0" anchor="ctr">
            <a:normAutofit/>
          </a:bodyPr>
          <a:lstStyle/>
          <a:p>
            <a:pPr>
              <a:spcAft>
                <a:spcPts val="600"/>
              </a:spcAft>
            </a:pPr>
            <a:fld id="{F3477EC8-074D-41C4-94AE-E9EA7CEEA348}" type="slidenum">
              <a:rPr lang="en-US" smtClean="0"/>
              <a:pPr>
                <a:spcAft>
                  <a:spcPts val="600"/>
                </a:spcAft>
              </a:pPr>
              <a:t>15</a:t>
            </a:fld>
            <a:endParaRPr lang="en-US" dirty="0"/>
          </a:p>
        </p:txBody>
      </p:sp>
    </p:spTree>
    <p:custDataLst>
      <p:tags r:id="rId1"/>
    </p:custDataLst>
    <p:extLst>
      <p:ext uri="{BB962C8B-B14F-4D97-AF65-F5344CB8AC3E}">
        <p14:creationId xmlns:p14="http://schemas.microsoft.com/office/powerpoint/2010/main" val="278708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447ED-D6ED-4D3B-9623-A5B3E87D2DF8}"/>
              </a:ext>
            </a:extLst>
          </p:cNvPr>
          <p:cNvSpPr>
            <a:spLocks noGrp="1"/>
          </p:cNvSpPr>
          <p:nvPr>
            <p:ph type="title"/>
          </p:nvPr>
        </p:nvSpPr>
        <p:spPr>
          <a:xfrm>
            <a:off x="426230" y="65597"/>
            <a:ext cx="11369529" cy="518012"/>
          </a:xfrm>
        </p:spPr>
        <p:txBody>
          <a:bodyPr vert="horz" lIns="0" tIns="0" rIns="0" bIns="0" rtlCol="0" anchor="b" anchorCtr="0">
            <a:normAutofit/>
          </a:bodyPr>
          <a:lstStyle/>
          <a:p>
            <a:r>
              <a:rPr lang="en-US" b="0" i="0" kern="1200" baseline="0" dirty="0">
                <a:latin typeface="+mj-lt"/>
                <a:ea typeface="+mj-ea"/>
                <a:cs typeface="Calibri"/>
              </a:rPr>
              <a:t>Assessment Mode (AM)</a:t>
            </a:r>
          </a:p>
        </p:txBody>
      </p:sp>
      <p:sp>
        <p:nvSpPr>
          <p:cNvPr id="7" name="TextBox 6">
            <a:extLst>
              <a:ext uri="{FF2B5EF4-FFF2-40B4-BE49-F238E27FC236}">
                <a16:creationId xmlns:a16="http://schemas.microsoft.com/office/drawing/2014/main" id="{F595D1AD-D1E6-4977-84FB-3F0509A51E3D}"/>
              </a:ext>
            </a:extLst>
          </p:cNvPr>
          <p:cNvSpPr txBox="1"/>
          <p:nvPr/>
        </p:nvSpPr>
        <p:spPr>
          <a:xfrm>
            <a:off x="396240" y="1302327"/>
            <a:ext cx="11399519" cy="4855877"/>
          </a:xfrm>
          <a:prstGeom prst="rect">
            <a:avLst/>
          </a:prstGeom>
          <a:ln>
            <a:noFill/>
          </a:ln>
        </p:spPr>
        <p:txBody>
          <a:bodyPr vert="horz" lIns="0" tIns="0" rIns="0" bIns="0" rtlCol="0">
            <a:normAutofit/>
          </a:bodyPr>
          <a:lstStyle/>
          <a:p>
            <a:pPr marL="457200" indent="-457200" defTabSz="685800">
              <a:lnSpc>
                <a:spcPct val="105000"/>
              </a:lnSpc>
              <a:spcBef>
                <a:spcPts val="1200"/>
              </a:spcBef>
              <a:buClr>
                <a:schemeClr val="tx1"/>
              </a:buClr>
              <a:buFont typeface="Wingdings" panose="05000000000000000000" pitchFamily="2" charset="2"/>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Devices running macOS 11.6 and higher and all supported versions of iPadOS have a built-in feature known as Assessment Mode (AM).</a:t>
            </a:r>
          </a:p>
          <a:p>
            <a:pPr marL="457200" indent="-457200" defTabSz="685800">
              <a:lnSpc>
                <a:spcPct val="105000"/>
              </a:lnSpc>
              <a:spcBef>
                <a:spcPts val="1200"/>
              </a:spcBef>
              <a:buClr>
                <a:schemeClr val="tx1"/>
              </a:buClr>
              <a:buFont typeface="Wingdings" panose="05000000000000000000" pitchFamily="2" charset="2"/>
              <a:buChar char="§"/>
            </a:pPr>
            <a:r>
              <a:rPr kumimoji="0" lang="en-US" sz="2200" u="none" strike="noStrike" cap="none" spc="0" normalizeH="0" baseline="0" noProof="0" dirty="0">
                <a:ln>
                  <a:noFill/>
                </a:ln>
                <a:solidFill>
                  <a:srgbClr val="505A08"/>
                </a:solidFill>
                <a:effectLst/>
                <a:uLnTx/>
                <a:uFillTx/>
                <a:latin typeface="Open Sans" panose="020B0606030504020204" pitchFamily="34" charset="0"/>
                <a:ea typeface="Open Sans" panose="020B0606030504020204" pitchFamily="34" charset="0"/>
                <a:cs typeface="Open Sans" panose="020B0606030504020204" pitchFamily="34" charset="0"/>
              </a:rPr>
              <a:t>AM handles many necessary configurations to prepare Mac workstations and i</a:t>
            </a: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Pads for online testing.</a:t>
            </a:r>
          </a:p>
          <a:p>
            <a:pPr marL="457200" indent="-457200" defTabSz="685800">
              <a:lnSpc>
                <a:spcPct val="105000"/>
              </a:lnSpc>
              <a:spcBef>
                <a:spcPts val="1200"/>
              </a:spcBef>
              <a:buClr>
                <a:schemeClr val="tx1"/>
              </a:buClr>
              <a:buFont typeface="Wingdings" panose="05000000000000000000" pitchFamily="2" charset="2"/>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Devices running iPadOS require a few additional features that must be disabled prior to administering an online test. </a:t>
            </a:r>
          </a:p>
          <a:p>
            <a:pPr marL="914400" lvl="1" indent="-457200" defTabSz="685800">
              <a:lnSpc>
                <a:spcPct val="105000"/>
              </a:lnSpc>
              <a:spcBef>
                <a:spcPts val="1200"/>
              </a:spcBef>
              <a:buClr>
                <a:schemeClr val="tx1"/>
              </a:buClr>
              <a:buFont typeface="Arial" panose="020B0604020202020204" pitchFamily="34" charset="0"/>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For a list of additional features that must be disabled, see the “Configuring iPadOS Workstations” section of the </a:t>
            </a:r>
            <a:r>
              <a:rPr lang="en-US" sz="2200" i="1" dirty="0">
                <a:solidFill>
                  <a:srgbClr val="505A08"/>
                </a:solidFill>
                <a:latin typeface="Open Sans" panose="020B0606030504020204" pitchFamily="34" charset="0"/>
                <a:ea typeface="Open Sans" panose="020B0606030504020204" pitchFamily="34" charset="0"/>
                <a:cs typeface="Open Sans" panose="020B0606030504020204" pitchFamily="34" charset="0"/>
              </a:rPr>
              <a:t>Technology Guide </a:t>
            </a: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on your portal.</a:t>
            </a:r>
          </a:p>
          <a:p>
            <a:pPr marL="914400" lvl="1" indent="-457200" defTabSz="685800">
              <a:lnSpc>
                <a:spcPct val="105000"/>
              </a:lnSpc>
              <a:spcBef>
                <a:spcPts val="1200"/>
              </a:spcBef>
              <a:buClr>
                <a:schemeClr val="tx1"/>
              </a:buClr>
              <a:buFont typeface="Arial" panose="020B0604020202020204" pitchFamily="34" charset="0"/>
              <a:buChar char="•"/>
            </a:pPr>
            <a:r>
              <a:rPr lang="en-US" sz="2200" dirty="0">
                <a:solidFill>
                  <a:srgbClr val="505A08"/>
                </a:solidFill>
                <a:latin typeface="Open Sans" panose="020B0606030504020204" pitchFamily="34" charset="0"/>
                <a:ea typeface="Open Sans" panose="020B0606030504020204" pitchFamily="34" charset="0"/>
                <a:cs typeface="Open Sans" panose="020B0606030504020204" pitchFamily="34" charset="0"/>
              </a:rPr>
              <a:t>These features should not be available to students without an accommodation, and AM does not currently block them. </a:t>
            </a:r>
          </a:p>
          <a:p>
            <a:pPr lvl="0" indent="-457200" defTabSz="685800">
              <a:lnSpc>
                <a:spcPct val="105000"/>
              </a:lnSpc>
              <a:spcBef>
                <a:spcPts val="600"/>
              </a:spcBef>
              <a:buClr>
                <a:schemeClr val="tx1"/>
              </a:buClr>
              <a:buFont typeface="+mj-lt"/>
            </a:pPr>
            <a:endParaRPr lang="en-US" sz="2000" dirty="0">
              <a:cs typeface="Calibri"/>
            </a:endParaRPr>
          </a:p>
        </p:txBody>
      </p:sp>
      <p:sp>
        <p:nvSpPr>
          <p:cNvPr id="4" name="Slide Number Placeholder 3">
            <a:extLst>
              <a:ext uri="{FF2B5EF4-FFF2-40B4-BE49-F238E27FC236}">
                <a16:creationId xmlns:a16="http://schemas.microsoft.com/office/drawing/2014/main" id="{64B0CA11-267C-4ACF-9BF8-37E5D1BFE36D}"/>
              </a:ext>
            </a:extLst>
          </p:cNvPr>
          <p:cNvSpPr>
            <a:spLocks noGrp="1"/>
          </p:cNvSpPr>
          <p:nvPr>
            <p:ph type="sldNum" sz="quarter" idx="20"/>
          </p:nvPr>
        </p:nvSpPr>
        <p:spPr>
          <a:xfrm>
            <a:off x="11442432" y="6444777"/>
            <a:ext cx="706657" cy="278820"/>
          </a:xfrm>
        </p:spPr>
        <p:txBody>
          <a:bodyPr vert="horz" lIns="91440" tIns="45720" rIns="91440" bIns="45720" rtlCol="0" anchor="ctr">
            <a:normAutofit/>
          </a:bodyPr>
          <a:lstStyle/>
          <a:p>
            <a:pPr>
              <a:spcAft>
                <a:spcPts val="600"/>
              </a:spcAft>
            </a:pPr>
            <a:fld id="{F3477EC8-074D-41C4-94AE-E9EA7CEEA348}" type="slidenum">
              <a:rPr lang="en-US" smtClean="0"/>
              <a:pPr>
                <a:spcAft>
                  <a:spcPts val="600"/>
                </a:spcAft>
              </a:pPr>
              <a:t>16</a:t>
            </a:fld>
            <a:endParaRPr lang="en-US" dirty="0"/>
          </a:p>
        </p:txBody>
      </p:sp>
    </p:spTree>
    <p:custDataLst>
      <p:tags r:id="rId1"/>
    </p:custDataLst>
    <p:extLst>
      <p:ext uri="{BB962C8B-B14F-4D97-AF65-F5344CB8AC3E}">
        <p14:creationId xmlns:p14="http://schemas.microsoft.com/office/powerpoint/2010/main" val="398583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74C9-DB37-4040-A4CC-CAB8220C13B0}"/>
              </a:ext>
            </a:extLst>
          </p:cNvPr>
          <p:cNvSpPr>
            <a:spLocks noGrp="1"/>
          </p:cNvSpPr>
          <p:nvPr>
            <p:ph type="title"/>
          </p:nvPr>
        </p:nvSpPr>
        <p:spPr>
          <a:xfrm>
            <a:off x="1674664" y="1387552"/>
            <a:ext cx="8842671" cy="2530079"/>
          </a:xfrm>
        </p:spPr>
        <p:txBody>
          <a:bodyPr/>
          <a:lstStyle/>
          <a:p>
            <a:r>
              <a:rPr lang="en-US" dirty="0"/>
              <a:t>Step 3: Configuring Your Network for Online Testing</a:t>
            </a:r>
          </a:p>
        </p:txBody>
      </p:sp>
    </p:spTree>
    <p:extLst>
      <p:ext uri="{BB962C8B-B14F-4D97-AF65-F5344CB8AC3E}">
        <p14:creationId xmlns:p14="http://schemas.microsoft.com/office/powerpoint/2010/main" val="318393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1A30E52-FC2A-4A21-8305-CE05B2EF14ED}"/>
              </a:ext>
            </a:extLst>
          </p:cNvPr>
          <p:cNvSpPr txBox="1">
            <a:spLocks/>
          </p:cNvSpPr>
          <p:nvPr/>
        </p:nvSpPr>
        <p:spPr>
          <a:xfrm>
            <a:off x="429768" y="132248"/>
            <a:ext cx="11018520" cy="521208"/>
          </a:xfrm>
          <a:prstGeom prst="rect">
            <a:avLst/>
          </a:prstGeom>
        </p:spPr>
        <p:txBody>
          <a:bodyPr vert="horz" lIns="91440" tIns="45720" rIns="91440" bIns="45720" rtlCol="0" anchor="t" anchorCtr="0">
            <a:normAutofit lnSpcReduction="10000"/>
          </a:bodyPr>
          <a:lstStyle>
            <a:lvl1pPr algn="l" defTabSz="685800" rtl="0" eaLnBrk="1" latinLnBrk="0" hangingPunct="1">
              <a:lnSpc>
                <a:spcPct val="100000"/>
              </a:lnSpc>
              <a:spcBef>
                <a:spcPct val="0"/>
              </a:spcBef>
              <a:buNone/>
              <a:defRPr lang="en-US" sz="3000" b="0" i="0" kern="1200" baseline="0" dirty="0">
                <a:solidFill>
                  <a:schemeClr val="bg1"/>
                </a:solidFill>
                <a:latin typeface="Roboto Slab Medium" pitchFamily="2" charset="0"/>
                <a:ea typeface="Roboto Slab Medium" pitchFamily="2" charset="0"/>
                <a:cs typeface="Calibri"/>
              </a:defRPr>
            </a:lvl1pPr>
          </a:lstStyle>
          <a:p>
            <a:r>
              <a:rPr lang="en-US" dirty="0"/>
              <a:t>Network Diagnostic Tool</a:t>
            </a:r>
          </a:p>
        </p:txBody>
      </p:sp>
      <p:grpSp>
        <p:nvGrpSpPr>
          <p:cNvPr id="4" name="Group 3" descr="Image of where to locate the Run Diagnostics link for the Network Diagnostics tool.">
            <a:extLst>
              <a:ext uri="{FF2B5EF4-FFF2-40B4-BE49-F238E27FC236}">
                <a16:creationId xmlns:a16="http://schemas.microsoft.com/office/drawing/2014/main" id="{4B11F7A0-8C82-437E-A5BA-564922A3B6C4}"/>
              </a:ext>
            </a:extLst>
          </p:cNvPr>
          <p:cNvGrpSpPr/>
          <p:nvPr/>
        </p:nvGrpSpPr>
        <p:grpSpPr>
          <a:xfrm>
            <a:off x="1002331" y="1996699"/>
            <a:ext cx="2729506" cy="3003830"/>
            <a:chOff x="781831" y="2355953"/>
            <a:chExt cx="2729506" cy="3003830"/>
          </a:xfrm>
        </p:grpSpPr>
        <p:pic>
          <p:nvPicPr>
            <p:cNvPr id="5" name="Picture 4" descr="A screenshot of a cell phone&#10;&#10;Description generated with very high confidence">
              <a:extLst>
                <a:ext uri="{FF2B5EF4-FFF2-40B4-BE49-F238E27FC236}">
                  <a16:creationId xmlns:a16="http://schemas.microsoft.com/office/drawing/2014/main" id="{B665EC8E-6F61-4473-96D5-97E444162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831" y="2355953"/>
              <a:ext cx="2729506" cy="23561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BB56DF88-D666-4BDA-BD44-4AF7F1018183}"/>
                </a:ext>
              </a:extLst>
            </p:cNvPr>
            <p:cNvSpPr/>
            <p:nvPr/>
          </p:nvSpPr>
          <p:spPr>
            <a:xfrm rot="16200000">
              <a:off x="803410" y="4864483"/>
              <a:ext cx="647700" cy="3429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bg1"/>
                </a:solidFill>
              </a:endParaRPr>
            </a:p>
          </p:txBody>
        </p:sp>
      </p:grpSp>
      <p:pic>
        <p:nvPicPr>
          <p:cNvPr id="13" name="Picture 12">
            <a:extLst>
              <a:ext uri="{FF2B5EF4-FFF2-40B4-BE49-F238E27FC236}">
                <a16:creationId xmlns:a16="http://schemas.microsoft.com/office/drawing/2014/main" id="{CCD8A8AD-94BC-4277-A162-9AA584338F8B}"/>
              </a:ext>
            </a:extLst>
          </p:cNvPr>
          <p:cNvPicPr>
            <a:picLocks noChangeAspect="1"/>
          </p:cNvPicPr>
          <p:nvPr/>
        </p:nvPicPr>
        <p:blipFill>
          <a:blip r:embed="rId5"/>
          <a:stretch>
            <a:fillRect/>
          </a:stretch>
        </p:blipFill>
        <p:spPr>
          <a:xfrm>
            <a:off x="4345609" y="1166043"/>
            <a:ext cx="7102679" cy="46651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Slide Number Placeholder 3">
            <a:extLst>
              <a:ext uri="{FF2B5EF4-FFF2-40B4-BE49-F238E27FC236}">
                <a16:creationId xmlns:a16="http://schemas.microsoft.com/office/drawing/2014/main" id="{1FDACC09-80DE-4944-0809-080B03511407}"/>
              </a:ext>
            </a:extLst>
          </p:cNvPr>
          <p:cNvSpPr txBox="1">
            <a:spLocks/>
          </p:cNvSpPr>
          <p:nvPr/>
        </p:nvSpPr>
        <p:spPr>
          <a:xfrm>
            <a:off x="11347842" y="6392227"/>
            <a:ext cx="706657" cy="278820"/>
          </a:xfrm>
          <a:prstGeom prst="rect">
            <a:avLst/>
          </a:prstGeom>
          <a:ln>
            <a:noFill/>
          </a:ln>
        </p:spPr>
        <p:txBody>
          <a:bodyPr vert="horz" lIns="0" tIns="0" rIns="0" bIns="0" rtlCol="0">
            <a:normAutofit/>
          </a:bodyPr>
          <a:lstStyle>
            <a:lvl1pPr marL="0" marR="0" indent="0" algn="l" defTabSz="685800" rtl="0" eaLnBrk="1" fontAlgn="auto" latinLnBrk="0" hangingPunct="1">
              <a:lnSpc>
                <a:spcPts val="2500"/>
              </a:lnSpc>
              <a:spcBef>
                <a:spcPts val="1800"/>
              </a:spcBef>
              <a:spcAft>
                <a:spcPts val="0"/>
              </a:spcAft>
              <a:buClr>
                <a:schemeClr val="tx1"/>
              </a:buClr>
              <a:buSzPct val="100000"/>
              <a:buFont typeface="Times New Roman" panose="02020603050405020304" pitchFamily="18" charset="0"/>
              <a:buNone/>
              <a:tabLst/>
              <a:defRPr lang="en-US" sz="1800" b="0" i="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F3477EC8-074D-41C4-94AE-E9EA7CEEA348}" type="slidenum">
              <a:rPr lang="en-GB" sz="1000" smtClean="0">
                <a:solidFill>
                  <a:schemeClr val="bg1"/>
                </a:solidFill>
                <a:latin typeface="+mj-lt"/>
                <a:ea typeface="+mn-ea"/>
                <a:cs typeface="+mn-cs"/>
              </a:rPr>
              <a:pPr algn="r"/>
              <a:t>18</a:t>
            </a:fld>
            <a:endParaRPr lang="en-GB" sz="1000" dirty="0">
              <a:solidFill>
                <a:schemeClr val="bg1"/>
              </a:solidFill>
              <a:latin typeface="+mj-lt"/>
              <a:ea typeface="+mn-ea"/>
              <a:cs typeface="+mn-cs"/>
            </a:endParaRPr>
          </a:p>
        </p:txBody>
      </p:sp>
    </p:spTree>
    <p:custDataLst>
      <p:tags r:id="rId1"/>
    </p:custDataLst>
    <p:extLst>
      <p:ext uri="{BB962C8B-B14F-4D97-AF65-F5344CB8AC3E}">
        <p14:creationId xmlns:p14="http://schemas.microsoft.com/office/powerpoint/2010/main" val="312047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to Add to Allowlists</a:t>
            </a:r>
          </a:p>
        </p:txBody>
      </p:sp>
      <p:sp>
        <p:nvSpPr>
          <p:cNvPr id="3" name="Content Placeholder 2"/>
          <p:cNvSpPr>
            <a:spLocks noGrp="1"/>
          </p:cNvSpPr>
          <p:nvPr>
            <p:ph idx="1"/>
          </p:nvPr>
        </p:nvSpPr>
        <p:spPr>
          <a:xfrm>
            <a:off x="773723" y="1502997"/>
            <a:ext cx="11176977" cy="3852006"/>
          </a:xfrm>
        </p:spPr>
        <p:txBody>
          <a:bodyPr>
            <a:normAutofit lnSpcReduction="10000"/>
          </a:bodyPr>
          <a:lstStyle/>
          <a:p>
            <a:r>
              <a:rPr lang="en-US" sz="2800" dirty="0">
                <a:solidFill>
                  <a:srgbClr val="505A08"/>
                </a:solidFill>
              </a:rPr>
              <a:t>CAI provides certain URLs that may be blocked by your network’s firewalls. These URLs must be added to your allowlists prior to testing. A detailed list of these URLs can be found in the “Resources to Add to Allowlists” section of the </a:t>
            </a:r>
            <a:r>
              <a:rPr lang="en-US" sz="2800" i="1" dirty="0">
                <a:solidFill>
                  <a:srgbClr val="505A08"/>
                </a:solidFill>
              </a:rPr>
              <a:t>Technology Guide </a:t>
            </a:r>
            <a:r>
              <a:rPr lang="en-US" sz="2800" dirty="0">
                <a:solidFill>
                  <a:srgbClr val="505A08"/>
                </a:solidFill>
              </a:rPr>
              <a:t>on your portal.</a:t>
            </a:r>
          </a:p>
          <a:p>
            <a:r>
              <a:rPr lang="en-US" sz="2800" dirty="0">
                <a:solidFill>
                  <a:srgbClr val="505A08"/>
                </a:solidFill>
              </a:rPr>
              <a:t>If your testing network includes devices that perform traffic shaping, packet prioritization, or Quality of Service, ensure that these URLs have high priority.</a:t>
            </a:r>
          </a:p>
          <a:p>
            <a:pPr marL="0" indent="0">
              <a:buNone/>
            </a:pPr>
            <a:endParaRPr lang="en-US" sz="2400" dirty="0">
              <a:solidFill>
                <a:srgbClr val="53565A"/>
              </a:solidFill>
            </a:endParaRPr>
          </a:p>
          <a:p>
            <a:endParaRPr lang="en-US" sz="2400" dirty="0">
              <a:solidFill>
                <a:srgbClr val="53565A"/>
              </a:solidFill>
            </a:endParaRPr>
          </a:p>
        </p:txBody>
      </p:sp>
      <p:sp>
        <p:nvSpPr>
          <p:cNvPr id="5" name="Slide Number Placeholder 3">
            <a:extLst>
              <a:ext uri="{FF2B5EF4-FFF2-40B4-BE49-F238E27FC236}">
                <a16:creationId xmlns:a16="http://schemas.microsoft.com/office/drawing/2014/main" id="{CF854F13-B6AF-42EB-9809-B9D5877EC15C}"/>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19</a:t>
            </a:fld>
            <a:endParaRPr lang="en-US" dirty="0"/>
          </a:p>
        </p:txBody>
      </p:sp>
    </p:spTree>
    <p:custDataLst>
      <p:tags r:id="rId1"/>
    </p:custDataLst>
    <p:extLst>
      <p:ext uri="{BB962C8B-B14F-4D97-AF65-F5344CB8AC3E}">
        <p14:creationId xmlns:p14="http://schemas.microsoft.com/office/powerpoint/2010/main" val="167556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6231" y="1274560"/>
            <a:ext cx="6160947" cy="4054642"/>
          </a:xfrm>
        </p:spPr>
        <p:txBody>
          <a:bodyPr>
            <a:normAutofit fontScale="77500" lnSpcReduction="20000"/>
          </a:bodyPr>
          <a:lstStyle/>
          <a:p>
            <a:pPr marL="0" lvl="0" indent="0">
              <a:buClr>
                <a:srgbClr val="FFFFFF">
                  <a:lumMod val="65000"/>
                </a:srgbClr>
              </a:buClr>
              <a:buNone/>
            </a:pPr>
            <a:r>
              <a:rPr lang="en-US" sz="3200" b="1" dirty="0">
                <a:solidFill>
                  <a:srgbClr val="505A08"/>
                </a:solidFill>
              </a:rPr>
              <a:t>By the end of this presentation, you should be able to do the following:</a:t>
            </a:r>
            <a:endParaRPr lang="en-US" sz="3200" dirty="0">
              <a:solidFill>
                <a:srgbClr val="505A08"/>
              </a:solidFill>
            </a:endParaRPr>
          </a:p>
          <a:p>
            <a:pPr lvl="0">
              <a:buClr>
                <a:srgbClr val="FFFFFF">
                  <a:lumMod val="65000"/>
                </a:srgbClr>
              </a:buClr>
            </a:pPr>
            <a:r>
              <a:rPr lang="en-US" sz="2800" dirty="0">
                <a:solidFill>
                  <a:srgbClr val="505A08"/>
                </a:solidFill>
              </a:rPr>
              <a:t>Prepare for online tests at your school by completing the steps to set up technology for online testing;</a:t>
            </a:r>
          </a:p>
          <a:p>
            <a:pPr lvl="0">
              <a:buClr>
                <a:srgbClr val="FFFFFF">
                  <a:lumMod val="65000"/>
                </a:srgbClr>
              </a:buClr>
            </a:pPr>
            <a:r>
              <a:rPr lang="en-US" sz="2800" dirty="0">
                <a:solidFill>
                  <a:srgbClr val="505A08"/>
                </a:solidFill>
              </a:rPr>
              <a:t>Install the Cambium Assessment, Inc. (CAI) Secure Browser; and</a:t>
            </a:r>
          </a:p>
          <a:p>
            <a:pPr lvl="0">
              <a:buClr>
                <a:srgbClr val="FFFFFF">
                  <a:lumMod val="65000"/>
                </a:srgbClr>
              </a:buClr>
            </a:pPr>
            <a:r>
              <a:rPr lang="en-US" sz="2800" dirty="0">
                <a:solidFill>
                  <a:srgbClr val="505A08"/>
                </a:solidFill>
              </a:rPr>
              <a:t>Troubleshoot technical problems during the tests.</a:t>
            </a:r>
          </a:p>
        </p:txBody>
      </p:sp>
      <p:sp>
        <p:nvSpPr>
          <p:cNvPr id="5" name="Title 4"/>
          <p:cNvSpPr>
            <a:spLocks noGrp="1"/>
          </p:cNvSpPr>
          <p:nvPr>
            <p:ph type="title"/>
          </p:nvPr>
        </p:nvSpPr>
        <p:spPr/>
        <p:txBody>
          <a:bodyPr/>
          <a:lstStyle/>
          <a:p>
            <a:r>
              <a:rPr lang="en-US" dirty="0"/>
              <a:t>Objectives</a:t>
            </a:r>
          </a:p>
        </p:txBody>
      </p:sp>
      <p:sp>
        <p:nvSpPr>
          <p:cNvPr id="7" name="Slide Number Placeholder 3">
            <a:extLst>
              <a:ext uri="{FF2B5EF4-FFF2-40B4-BE49-F238E27FC236}">
                <a16:creationId xmlns:a16="http://schemas.microsoft.com/office/drawing/2014/main" id="{FB95509A-8C5F-4B58-A122-0519C94DAF6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3" name="Picture 2">
            <a:extLst>
              <a:ext uri="{FF2B5EF4-FFF2-40B4-BE49-F238E27FC236}">
                <a16:creationId xmlns:a16="http://schemas.microsoft.com/office/drawing/2014/main" id="{F8FF0943-9285-8F73-54D4-5C8A3309AC19}"/>
              </a:ext>
              <a:ext uri="{C183D7F6-B498-43B3-948B-1728B52AA6E4}">
                <adec:decorative xmlns:adec="http://schemas.microsoft.com/office/drawing/2017/decorative" val="1"/>
              </a:ext>
            </a:extLst>
          </p:cNvPr>
          <p:cNvPicPr>
            <a:picLocks noChangeAspect="1"/>
          </p:cNvPicPr>
          <p:nvPr/>
        </p:nvPicPr>
        <p:blipFill rotWithShape="1">
          <a:blip r:embed="rId3" cstate="print">
            <a:alphaModFix amt="11000"/>
            <a:extLst>
              <a:ext uri="{28A0092B-C50C-407E-A947-70E740481C1C}">
                <a14:useLocalDpi xmlns:a14="http://schemas.microsoft.com/office/drawing/2010/main" val="0"/>
              </a:ext>
            </a:extLst>
          </a:blip>
          <a:srcRect l="15868" t="13649" r="9926" b="-2"/>
          <a:stretch/>
        </p:blipFill>
        <p:spPr>
          <a:xfrm>
            <a:off x="4800000" y="722046"/>
            <a:ext cx="6642431" cy="5159670"/>
          </a:xfrm>
          <a:prstGeom prst="rect">
            <a:avLst/>
          </a:prstGeom>
          <a:ln>
            <a:noFill/>
          </a:ln>
          <a:effectLst>
            <a:softEdge rad="112500"/>
          </a:effectLst>
        </p:spPr>
      </p:pic>
    </p:spTree>
    <p:extLst>
      <p:ext uri="{BB962C8B-B14F-4D97-AF65-F5344CB8AC3E}">
        <p14:creationId xmlns:p14="http://schemas.microsoft.com/office/powerpoint/2010/main" val="989957016"/>
      </p:ext>
    </p:extLst>
  </p:cSld>
  <p:clrMapOvr>
    <a:masterClrMapping/>
  </p:clrMapOvr>
  <mc:AlternateContent xmlns:mc="http://schemas.openxmlformats.org/markup-compatibility/2006" xmlns:p14="http://schemas.microsoft.com/office/powerpoint/2010/main">
    <mc:Choice Requires="p14">
      <p:transition spd="slow" p14:dur="2000" advTm="17040"/>
    </mc:Choice>
    <mc:Fallback xmlns="">
      <p:transition spd="slow" advTm="1704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Network Settings</a:t>
            </a:r>
          </a:p>
        </p:txBody>
      </p:sp>
      <p:sp>
        <p:nvSpPr>
          <p:cNvPr id="3" name="Content Placeholder 2"/>
          <p:cNvSpPr>
            <a:spLocks noGrp="1"/>
          </p:cNvSpPr>
          <p:nvPr>
            <p:ph idx="1"/>
          </p:nvPr>
        </p:nvSpPr>
        <p:spPr>
          <a:xfrm>
            <a:off x="773723" y="1502997"/>
            <a:ext cx="11176977" cy="3852006"/>
          </a:xfrm>
        </p:spPr>
        <p:txBody>
          <a:bodyPr>
            <a:normAutofit/>
          </a:bodyPr>
          <a:lstStyle/>
          <a:p>
            <a:r>
              <a:rPr lang="en-US" sz="2800" dirty="0">
                <a:solidFill>
                  <a:srgbClr val="505A08"/>
                </a:solidFill>
              </a:rPr>
              <a:t>Local area network (LAN) settings on testing devices should be set to automatically detect network settings. </a:t>
            </a:r>
          </a:p>
          <a:p>
            <a:r>
              <a:rPr lang="en-US" sz="2800" dirty="0">
                <a:solidFill>
                  <a:srgbClr val="505A08"/>
                </a:solidFill>
              </a:rPr>
              <a:t>Detailed instructions on configuring network settings for devices running Windows and macOS can be found in the “Configuring Network Settings” section of the </a:t>
            </a:r>
            <a:r>
              <a:rPr lang="en-US" sz="2800" i="1" dirty="0">
                <a:solidFill>
                  <a:srgbClr val="505A08"/>
                </a:solidFill>
              </a:rPr>
              <a:t>Technology Guide </a:t>
            </a:r>
            <a:r>
              <a:rPr lang="en-US" sz="2800" dirty="0">
                <a:solidFill>
                  <a:srgbClr val="505A08"/>
                </a:solidFill>
              </a:rPr>
              <a:t>on your portal. </a:t>
            </a:r>
          </a:p>
          <a:p>
            <a:pPr marL="0" indent="0">
              <a:buNone/>
            </a:pPr>
            <a:endParaRPr lang="en-US" sz="2400" dirty="0">
              <a:solidFill>
                <a:srgbClr val="53565A"/>
              </a:solidFill>
            </a:endParaRPr>
          </a:p>
          <a:p>
            <a:endParaRPr lang="en-US" sz="2400" dirty="0">
              <a:solidFill>
                <a:srgbClr val="53565A"/>
              </a:solidFill>
            </a:endParaRPr>
          </a:p>
        </p:txBody>
      </p:sp>
      <p:sp>
        <p:nvSpPr>
          <p:cNvPr id="5" name="Slide Number Placeholder 3">
            <a:extLst>
              <a:ext uri="{FF2B5EF4-FFF2-40B4-BE49-F238E27FC236}">
                <a16:creationId xmlns:a16="http://schemas.microsoft.com/office/drawing/2014/main" id="{CF854F13-B6AF-42EB-9809-B9D5877EC15C}"/>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20</a:t>
            </a:fld>
            <a:endParaRPr lang="en-US" dirty="0"/>
          </a:p>
        </p:txBody>
      </p:sp>
    </p:spTree>
    <p:custDataLst>
      <p:tags r:id="rId1"/>
    </p:custDataLst>
    <p:extLst>
      <p:ext uri="{BB962C8B-B14F-4D97-AF65-F5344CB8AC3E}">
        <p14:creationId xmlns:p14="http://schemas.microsoft.com/office/powerpoint/2010/main" val="55810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6DB54A1-044F-4BD2-A024-049481816883}"/>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21</a:t>
            </a:fld>
            <a:endParaRPr lang="en-US" dirty="0"/>
          </a:p>
        </p:txBody>
      </p:sp>
      <p:sp>
        <p:nvSpPr>
          <p:cNvPr id="2" name="Title 1"/>
          <p:cNvSpPr>
            <a:spLocks noGrp="1"/>
          </p:cNvSpPr>
          <p:nvPr>
            <p:ph type="title"/>
          </p:nvPr>
        </p:nvSpPr>
        <p:spPr>
          <a:xfrm>
            <a:off x="426230" y="65597"/>
            <a:ext cx="11369529" cy="518012"/>
          </a:xfrm>
        </p:spPr>
        <p:txBody>
          <a:bodyPr anchor="b">
            <a:normAutofit/>
          </a:bodyPr>
          <a:lstStyle/>
          <a:p>
            <a:r>
              <a:rPr lang="en-US" dirty="0"/>
              <a:t>Configuring the Secure Browser for Proxy Servers</a:t>
            </a:r>
          </a:p>
        </p:txBody>
      </p:sp>
      <p:sp>
        <p:nvSpPr>
          <p:cNvPr id="4" name="Content Placeholder 3">
            <a:extLst>
              <a:ext uri="{FF2B5EF4-FFF2-40B4-BE49-F238E27FC236}">
                <a16:creationId xmlns:a16="http://schemas.microsoft.com/office/drawing/2014/main" id="{0F40F77C-2DC2-8BE8-5FEA-8D0E0B6A09AA}"/>
              </a:ext>
            </a:extLst>
          </p:cNvPr>
          <p:cNvSpPr>
            <a:spLocks noGrp="1"/>
          </p:cNvSpPr>
          <p:nvPr>
            <p:ph sz="quarter" idx="15"/>
          </p:nvPr>
        </p:nvSpPr>
        <p:spPr/>
        <p:txBody>
          <a:bodyPr/>
          <a:lstStyle/>
          <a:p>
            <a:r>
              <a:rPr lang="en-US" sz="2400" dirty="0">
                <a:solidFill>
                  <a:srgbClr val="505A08"/>
                </a:solidFill>
              </a:rPr>
              <a:t>The Secure Browser automatically attempts to detect settings for your network’s web proxy server.</a:t>
            </a:r>
          </a:p>
          <a:p>
            <a:r>
              <a:rPr lang="en-US" sz="2400" dirty="0">
                <a:solidFill>
                  <a:srgbClr val="505A08"/>
                </a:solidFill>
              </a:rPr>
              <a:t>However, use of web proxies should execute a proxy command once from the command prompt.</a:t>
            </a:r>
          </a:p>
          <a:p>
            <a:r>
              <a:rPr lang="en-US" sz="2400" dirty="0">
                <a:solidFill>
                  <a:srgbClr val="505A08"/>
                </a:solidFill>
              </a:rPr>
              <a:t>This command does not need to be added to the Secure Browser shortcut.</a:t>
            </a:r>
          </a:p>
          <a:p>
            <a:r>
              <a:rPr lang="en-US" sz="2400" dirty="0">
                <a:solidFill>
                  <a:srgbClr val="505A08"/>
                </a:solidFill>
              </a:rPr>
              <a:t>See the “Configuring the Secure Browser for Proxy Servers” section of the </a:t>
            </a:r>
            <a:r>
              <a:rPr lang="en-US" sz="2400" i="1" dirty="0">
                <a:solidFill>
                  <a:srgbClr val="505A08"/>
                </a:solidFill>
              </a:rPr>
              <a:t>Technology Guide </a:t>
            </a:r>
            <a:r>
              <a:rPr lang="en-US" sz="2400" dirty="0">
                <a:solidFill>
                  <a:srgbClr val="505A08"/>
                </a:solidFill>
              </a:rPr>
              <a:t>for tables listing the form of the command for different settings and operating systems.</a:t>
            </a:r>
          </a:p>
          <a:p>
            <a:endParaRPr lang="en-US" dirty="0"/>
          </a:p>
        </p:txBody>
      </p:sp>
    </p:spTree>
    <p:custDataLst>
      <p:tags r:id="rId1"/>
    </p:custDataLst>
    <p:extLst>
      <p:ext uri="{BB962C8B-B14F-4D97-AF65-F5344CB8AC3E}">
        <p14:creationId xmlns:p14="http://schemas.microsoft.com/office/powerpoint/2010/main" val="251908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674664" y="1422059"/>
            <a:ext cx="8842671" cy="2530079"/>
          </a:xfrm>
        </p:spPr>
        <p:txBody>
          <a:bodyPr/>
          <a:lstStyle/>
          <a:p>
            <a:r>
              <a:rPr lang="en-US" dirty="0"/>
              <a:t>Step 4: Configuring Assistive Technologies for Alt ELPA Tests</a:t>
            </a:r>
          </a:p>
        </p:txBody>
      </p:sp>
    </p:spTree>
    <p:extLst>
      <p:ext uri="{BB962C8B-B14F-4D97-AF65-F5344CB8AC3E}">
        <p14:creationId xmlns:p14="http://schemas.microsoft.com/office/powerpoint/2010/main" val="360734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1AFA2-8502-45FA-8257-9AAD71F30829}"/>
              </a:ext>
            </a:extLst>
          </p:cNvPr>
          <p:cNvSpPr>
            <a:spLocks noGrp="1"/>
          </p:cNvSpPr>
          <p:nvPr>
            <p:ph type="title"/>
          </p:nvPr>
        </p:nvSpPr>
        <p:spPr/>
        <p:txBody>
          <a:bodyPr/>
          <a:lstStyle/>
          <a:p>
            <a:r>
              <a:rPr lang="en-US" dirty="0"/>
              <a:t>Configuring Assistive Technologies for Alt ELPA Tests </a:t>
            </a:r>
          </a:p>
        </p:txBody>
      </p:sp>
      <p:graphicFrame>
        <p:nvGraphicFramePr>
          <p:cNvPr id="8" name="Content Placeholder 1" descr="graphic giving an overview on configuring assistive technologies.">
            <a:extLst>
              <a:ext uri="{FF2B5EF4-FFF2-40B4-BE49-F238E27FC236}">
                <a16:creationId xmlns:a16="http://schemas.microsoft.com/office/drawing/2014/main" id="{3D3A54FA-DBA3-47DC-119C-3644B89ADC82}"/>
              </a:ext>
            </a:extLst>
          </p:cNvPr>
          <p:cNvGraphicFramePr>
            <a:graphicFrameLocks noGrp="1"/>
          </p:cNvGraphicFramePr>
          <p:nvPr>
            <p:ph idx="1"/>
          </p:nvPr>
        </p:nvGraphicFramePr>
        <p:xfrm>
          <a:off x="612867" y="1502997"/>
          <a:ext cx="10966265" cy="385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26B99BF-7B9E-473D-8FD5-1910B7EC38C9}"/>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78803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E3C5B-48C9-4063-9B18-9EFFA67804A2}"/>
              </a:ext>
            </a:extLst>
          </p:cNvPr>
          <p:cNvSpPr>
            <a:spLocks noGrp="1"/>
          </p:cNvSpPr>
          <p:nvPr>
            <p:ph type="title"/>
          </p:nvPr>
        </p:nvSpPr>
        <p:spPr/>
        <p:txBody>
          <a:bodyPr/>
          <a:lstStyle/>
          <a:p>
            <a:r>
              <a:rPr lang="en-US" dirty="0"/>
              <a:t>Word Prediction Configuration for Alt ELPA Tests </a:t>
            </a:r>
          </a:p>
        </p:txBody>
      </p:sp>
      <p:sp>
        <p:nvSpPr>
          <p:cNvPr id="2" name="Content Placeholder 1">
            <a:extLst>
              <a:ext uri="{FF2B5EF4-FFF2-40B4-BE49-F238E27FC236}">
                <a16:creationId xmlns:a16="http://schemas.microsoft.com/office/drawing/2014/main" id="{54F965B9-966D-4129-88AC-FA3F61979A24}"/>
              </a:ext>
            </a:extLst>
          </p:cNvPr>
          <p:cNvSpPr>
            <a:spLocks noGrp="1"/>
          </p:cNvSpPr>
          <p:nvPr>
            <p:ph idx="1"/>
          </p:nvPr>
        </p:nvSpPr>
        <p:spPr>
          <a:xfrm>
            <a:off x="3019648" y="1100334"/>
            <a:ext cx="8549420" cy="4402149"/>
          </a:xfrm>
        </p:spPr>
        <p:txBody>
          <a:bodyPr>
            <a:normAutofit/>
          </a:bodyPr>
          <a:lstStyle/>
          <a:p>
            <a:pPr marL="0" indent="0">
              <a:lnSpc>
                <a:spcPct val="100000"/>
              </a:lnSpc>
              <a:buNone/>
            </a:pPr>
            <a:r>
              <a:rPr lang="en-US" sz="2400" b="1" dirty="0">
                <a:solidFill>
                  <a:srgbClr val="505A08"/>
                </a:solidFill>
              </a:rPr>
              <a:t>Word prediction software predicts words as a student types. This feature is available for Alt ELPA tests.</a:t>
            </a:r>
          </a:p>
          <a:p>
            <a:pPr marL="685800">
              <a:lnSpc>
                <a:spcPct val="100000"/>
              </a:lnSpc>
            </a:pPr>
            <a:r>
              <a:rPr lang="en-US" dirty="0">
                <a:solidFill>
                  <a:srgbClr val="505A08"/>
                </a:solidFill>
              </a:rPr>
              <a:t>CAI offers an embedded word prediction tool for iPadOS and ChromeOS devices.</a:t>
            </a:r>
          </a:p>
          <a:p>
            <a:pPr marL="685800">
              <a:lnSpc>
                <a:spcPct val="100000"/>
              </a:lnSpc>
            </a:pPr>
            <a:r>
              <a:rPr lang="en-US" dirty="0">
                <a:solidFill>
                  <a:srgbClr val="505A08"/>
                </a:solidFill>
              </a:rPr>
              <a:t>Word prediction is available for Windows and macOS using third-party apps, such as Read&amp;Write and others.</a:t>
            </a:r>
          </a:p>
          <a:p>
            <a:pPr marL="685800">
              <a:lnSpc>
                <a:spcPct val="100000"/>
              </a:lnSpc>
            </a:pPr>
            <a:r>
              <a:rPr lang="en-US" dirty="0">
                <a:solidFill>
                  <a:srgbClr val="505A08"/>
                </a:solidFill>
              </a:rPr>
              <a:t>For more information about supported third-party apps, see the document titled </a:t>
            </a:r>
            <a:r>
              <a:rPr lang="en-US" i="1" dirty="0">
                <a:solidFill>
                  <a:srgbClr val="505A08"/>
                </a:solidFill>
              </a:rPr>
              <a:t>Assistive Technology Manual for Windows and macOS</a:t>
            </a:r>
            <a:r>
              <a:rPr lang="en-US" dirty="0">
                <a:solidFill>
                  <a:srgbClr val="505A08"/>
                </a:solidFill>
              </a:rPr>
              <a:t>.</a:t>
            </a:r>
          </a:p>
        </p:txBody>
      </p:sp>
      <p:sp>
        <p:nvSpPr>
          <p:cNvPr id="4" name="Slide Number Placeholder 3">
            <a:extLst>
              <a:ext uri="{FF2B5EF4-FFF2-40B4-BE49-F238E27FC236}">
                <a16:creationId xmlns:a16="http://schemas.microsoft.com/office/drawing/2014/main" id="{36A78349-ACD5-4B69-B184-831B9915BC74}"/>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5" name="Picture 4">
            <a:extLst>
              <a:ext uri="{FF2B5EF4-FFF2-40B4-BE49-F238E27FC236}">
                <a16:creationId xmlns:a16="http://schemas.microsoft.com/office/drawing/2014/main" id="{49E1C464-010F-C768-6E02-3EFA9E51AD03}"/>
              </a:ext>
              <a:ext uri="{C183D7F6-B498-43B3-948B-1728B52AA6E4}">
                <adec:decorative xmlns:adec="http://schemas.microsoft.com/office/drawing/2017/decorative" val="1"/>
              </a:ext>
            </a:extLst>
          </p:cNvPr>
          <p:cNvPicPr>
            <a:picLocks noChangeAspect="1"/>
          </p:cNvPicPr>
          <p:nvPr/>
        </p:nvPicPr>
        <p:blipFill rotWithShape="1">
          <a:blip r:embed="rId3" cstate="print">
            <a:alphaModFix amt="14000"/>
            <a:extLst>
              <a:ext uri="{28A0092B-C50C-407E-A947-70E740481C1C}">
                <a14:useLocalDpi xmlns:a14="http://schemas.microsoft.com/office/drawing/2010/main" val="0"/>
              </a:ext>
            </a:extLst>
          </a:blip>
          <a:srcRect l="12094" b="20000"/>
          <a:stretch/>
        </p:blipFill>
        <p:spPr>
          <a:xfrm>
            <a:off x="170525" y="1227925"/>
            <a:ext cx="7741404" cy="4697390"/>
          </a:xfrm>
          <a:prstGeom prst="rect">
            <a:avLst/>
          </a:prstGeom>
          <a:ln>
            <a:noFill/>
          </a:ln>
          <a:effectLst>
            <a:softEdge rad="112500"/>
          </a:effectLst>
        </p:spPr>
      </p:pic>
    </p:spTree>
    <p:extLst>
      <p:ext uri="{BB962C8B-B14F-4D97-AF65-F5344CB8AC3E}">
        <p14:creationId xmlns:p14="http://schemas.microsoft.com/office/powerpoint/2010/main" val="175106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E4C7F7-6174-4195-8206-A4B8B9A18F39}"/>
              </a:ext>
            </a:extLst>
          </p:cNvPr>
          <p:cNvSpPr>
            <a:spLocks noGrp="1"/>
          </p:cNvSpPr>
          <p:nvPr>
            <p:ph idx="1"/>
          </p:nvPr>
        </p:nvSpPr>
        <p:spPr>
          <a:xfrm>
            <a:off x="457200" y="1254052"/>
            <a:ext cx="10966449" cy="4349895"/>
          </a:xfrm>
        </p:spPr>
        <p:txBody>
          <a:bodyPr>
            <a:normAutofit fontScale="85000" lnSpcReduction="10000"/>
          </a:bodyPr>
          <a:lstStyle/>
          <a:p>
            <a:r>
              <a:rPr lang="en-US" sz="2800" dirty="0">
                <a:solidFill>
                  <a:srgbClr val="505A08"/>
                </a:solidFill>
              </a:rPr>
              <a:t>For additional information, consult your portal’s </a:t>
            </a:r>
            <a:r>
              <a:rPr lang="en-US" sz="2800" b="1" dirty="0">
                <a:solidFill>
                  <a:srgbClr val="505A08"/>
                </a:solidFill>
              </a:rPr>
              <a:t>Technology Guide</a:t>
            </a:r>
            <a:r>
              <a:rPr lang="en-US" sz="2800" dirty="0">
                <a:solidFill>
                  <a:srgbClr val="505A08"/>
                </a:solidFill>
              </a:rPr>
              <a:t>, which outlines:</a:t>
            </a:r>
          </a:p>
          <a:p>
            <a:pPr marL="573088" lvl="1" indent="-342900"/>
            <a:r>
              <a:rPr lang="en-US" sz="2800" i="1" dirty="0">
                <a:solidFill>
                  <a:srgbClr val="505A08"/>
                </a:solidFill>
              </a:rPr>
              <a:t>Setting Up Staff Workstations</a:t>
            </a:r>
          </a:p>
          <a:p>
            <a:pPr marL="573088" lvl="1" indent="-342900"/>
            <a:r>
              <a:rPr lang="en-US" sz="2800" i="1" dirty="0">
                <a:solidFill>
                  <a:srgbClr val="505A08"/>
                </a:solidFill>
              </a:rPr>
              <a:t>Setting Up Student Workstations</a:t>
            </a:r>
          </a:p>
          <a:p>
            <a:pPr marL="573088" lvl="1" indent="-342900"/>
            <a:r>
              <a:rPr lang="en-US" sz="2800" i="1" dirty="0">
                <a:solidFill>
                  <a:srgbClr val="505A08"/>
                </a:solidFill>
              </a:rPr>
              <a:t>Configuring Networks for Online Testing</a:t>
            </a:r>
          </a:p>
          <a:p>
            <a:pPr marL="573088" lvl="1" indent="-342900"/>
            <a:r>
              <a:rPr lang="en-US" sz="2800" i="1" dirty="0">
                <a:solidFill>
                  <a:srgbClr val="505A08"/>
                </a:solidFill>
              </a:rPr>
              <a:t>Configuring Assistive Technologies </a:t>
            </a:r>
            <a:r>
              <a:rPr lang="en-US" sz="2800" dirty="0">
                <a:solidFill>
                  <a:srgbClr val="505A08"/>
                </a:solidFill>
              </a:rPr>
              <a:t>(Alt ELPA Only)</a:t>
            </a:r>
          </a:p>
          <a:p>
            <a:endParaRPr lang="en-US" sz="2400" dirty="0">
              <a:solidFill>
                <a:srgbClr val="505A08"/>
              </a:solidFill>
            </a:endParaRPr>
          </a:p>
          <a:p>
            <a:r>
              <a:rPr lang="en-US" sz="2800" b="1" dirty="0">
                <a:solidFill>
                  <a:srgbClr val="505A08"/>
                </a:solidFill>
              </a:rPr>
              <a:t>For further assistance, please consult your state’s Help Desk.</a:t>
            </a:r>
          </a:p>
        </p:txBody>
      </p:sp>
      <p:sp>
        <p:nvSpPr>
          <p:cNvPr id="35843" name="Title 1"/>
          <p:cNvSpPr>
            <a:spLocks noGrp="1"/>
          </p:cNvSpPr>
          <p:nvPr>
            <p:ph type="title"/>
          </p:nvPr>
        </p:nvSpPr>
        <p:spPr>
          <a:xfrm>
            <a:off x="457200" y="91440"/>
            <a:ext cx="11016200" cy="548640"/>
          </a:xfrm>
        </p:spPr>
        <p:txBody>
          <a:bodyPr>
            <a:normAutofit/>
          </a:bodyPr>
          <a:lstStyle/>
          <a:p>
            <a:r>
              <a:rPr altLang="en-US" dirty="0"/>
              <a:t>Thank You!</a:t>
            </a:r>
          </a:p>
        </p:txBody>
      </p:sp>
      <p:sp>
        <p:nvSpPr>
          <p:cNvPr id="7" name="Slide Number Placeholder 3">
            <a:extLst>
              <a:ext uri="{FF2B5EF4-FFF2-40B4-BE49-F238E27FC236}">
                <a16:creationId xmlns:a16="http://schemas.microsoft.com/office/drawing/2014/main" id="{65BFFA12-C7F4-459F-92FC-8022910DD90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44984639"/>
      </p:ext>
    </p:extLst>
  </p:cSld>
  <p:clrMapOvr>
    <a:masterClrMapping/>
  </p:clrMapOvr>
  <p:transition spd="slow" advTm="1639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4967B-2F55-4A0E-B865-DDF5491C1546}"/>
              </a:ext>
            </a:extLst>
          </p:cNvPr>
          <p:cNvSpPr>
            <a:spLocks noGrp="1"/>
          </p:cNvSpPr>
          <p:nvPr>
            <p:ph idx="1"/>
          </p:nvPr>
        </p:nvSpPr>
        <p:spPr>
          <a:xfrm>
            <a:off x="612867" y="867307"/>
            <a:ext cx="10966265" cy="5123386"/>
          </a:xfrm>
        </p:spPr>
        <p:txBody>
          <a:bodyPr/>
          <a:lstStyle/>
          <a:p>
            <a:pPr marL="0" indent="0">
              <a:buNone/>
            </a:pPr>
            <a:r>
              <a:rPr lang="en-US" sz="2800" b="1" dirty="0">
                <a:solidFill>
                  <a:srgbClr val="505A08"/>
                </a:solidFill>
              </a:rPr>
              <a:t>In order to set up online testing technology in your schools, there are only four steps to complete:</a:t>
            </a:r>
          </a:p>
          <a:p>
            <a:pPr marL="0" indent="0">
              <a:buNone/>
            </a:pPr>
            <a:endParaRPr lang="en-US" sz="2000" b="1" dirty="0">
              <a:solidFill>
                <a:srgbClr val="505A08"/>
              </a:solidFill>
            </a:endParaRPr>
          </a:p>
        </p:txBody>
      </p:sp>
      <p:sp>
        <p:nvSpPr>
          <p:cNvPr id="3" name="Title 2">
            <a:extLst>
              <a:ext uri="{FF2B5EF4-FFF2-40B4-BE49-F238E27FC236}">
                <a16:creationId xmlns:a16="http://schemas.microsoft.com/office/drawing/2014/main" id="{73A92FB7-4A4B-4743-9803-9C8D60C7A697}"/>
              </a:ext>
            </a:extLst>
          </p:cNvPr>
          <p:cNvSpPr>
            <a:spLocks noGrp="1"/>
          </p:cNvSpPr>
          <p:nvPr>
            <p:ph type="title"/>
          </p:nvPr>
        </p:nvSpPr>
        <p:spPr/>
        <p:txBody>
          <a:bodyPr/>
          <a:lstStyle/>
          <a:p>
            <a:r>
              <a:rPr lang="en-US" dirty="0"/>
              <a:t>Steps to Set Up Technology for Online Testing</a:t>
            </a:r>
          </a:p>
        </p:txBody>
      </p:sp>
      <p:sp>
        <p:nvSpPr>
          <p:cNvPr id="6" name="Slide Number Placeholder 3">
            <a:extLst>
              <a:ext uri="{FF2B5EF4-FFF2-40B4-BE49-F238E27FC236}">
                <a16:creationId xmlns:a16="http://schemas.microsoft.com/office/drawing/2014/main" id="{9A715035-F2A2-4693-AAF4-7C2A6BB0095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aphicFrame>
        <p:nvGraphicFramePr>
          <p:cNvPr id="5" name="Content Placeholder 1">
            <a:extLst>
              <a:ext uri="{FF2B5EF4-FFF2-40B4-BE49-F238E27FC236}">
                <a16:creationId xmlns:a16="http://schemas.microsoft.com/office/drawing/2014/main" id="{03DF8612-D8D9-4786-8E3D-D5D9632E4E58}"/>
              </a:ext>
            </a:extLst>
          </p:cNvPr>
          <p:cNvGraphicFramePr>
            <a:graphicFrameLocks/>
          </p:cNvGraphicFramePr>
          <p:nvPr>
            <p:extLst>
              <p:ext uri="{D42A27DB-BD31-4B8C-83A1-F6EECF244321}">
                <p14:modId xmlns:p14="http://schemas.microsoft.com/office/powerpoint/2010/main" val="624413002"/>
              </p:ext>
            </p:extLst>
          </p:nvPr>
        </p:nvGraphicFramePr>
        <p:xfrm>
          <a:off x="1643098" y="2181865"/>
          <a:ext cx="8582465" cy="3808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006475"/>
      </p:ext>
    </p:extLst>
  </p:cSld>
  <p:clrMapOvr>
    <a:masterClrMapping/>
  </p:clrMapOvr>
  <mc:AlternateContent xmlns:mc="http://schemas.openxmlformats.org/markup-compatibility/2006" xmlns:p14="http://schemas.microsoft.com/office/powerpoint/2010/main">
    <mc:Choice Requires="p14">
      <p:transition spd="slow" p14:dur="2000" advTm="17970"/>
    </mc:Choice>
    <mc:Fallback xmlns="">
      <p:transition spd="slow" advTm="1797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980332" y="1726859"/>
            <a:ext cx="8231336" cy="2006941"/>
          </a:xfrm>
        </p:spPr>
        <p:txBody>
          <a:bodyPr/>
          <a:lstStyle/>
          <a:p>
            <a:r>
              <a:rPr lang="en-US" dirty="0"/>
              <a:t>Step 1: Setting Up Staff Workstations</a:t>
            </a:r>
          </a:p>
        </p:txBody>
      </p:sp>
    </p:spTree>
    <p:extLst>
      <p:ext uri="{BB962C8B-B14F-4D97-AF65-F5344CB8AC3E}">
        <p14:creationId xmlns:p14="http://schemas.microsoft.com/office/powerpoint/2010/main" val="269921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D1F2DE-0CE8-4D4B-9C83-B33ACE96D6D0}"/>
              </a:ext>
            </a:extLst>
          </p:cNvPr>
          <p:cNvSpPr>
            <a:spLocks noGrp="1"/>
          </p:cNvSpPr>
          <p:nvPr>
            <p:ph idx="1"/>
          </p:nvPr>
        </p:nvSpPr>
        <p:spPr>
          <a:xfrm>
            <a:off x="228523" y="1011201"/>
            <a:ext cx="8248727" cy="5043610"/>
          </a:xfrm>
        </p:spPr>
        <p:txBody>
          <a:bodyPr>
            <a:normAutofit fontScale="92500" lnSpcReduction="20000"/>
          </a:bodyPr>
          <a:lstStyle/>
          <a:p>
            <a:r>
              <a:rPr lang="en-US" dirty="0">
                <a:solidFill>
                  <a:srgbClr val="505A08"/>
                </a:solidFill>
              </a:rPr>
              <a:t>Nearly any modern device, including mobile devices like tablets and phones, with any modern browser can be used to access the TA site and administer a testing session. </a:t>
            </a:r>
          </a:p>
          <a:p>
            <a:r>
              <a:rPr lang="en-US" dirty="0">
                <a:solidFill>
                  <a:srgbClr val="505A08"/>
                </a:solidFill>
              </a:rPr>
              <a:t>Since the TA Interface is a website, any device you already use to check your email, browse Facebook, read news articles, or watch YouTube should be capable of administering tests.</a:t>
            </a:r>
          </a:p>
          <a:p>
            <a:r>
              <a:rPr lang="en-US" dirty="0">
                <a:solidFill>
                  <a:srgbClr val="505A08"/>
                </a:solidFill>
              </a:rPr>
              <a:t>To be able to print, TA workstations must be connected to a printer.</a:t>
            </a:r>
          </a:p>
          <a:p>
            <a:r>
              <a:rPr lang="en-US" dirty="0">
                <a:solidFill>
                  <a:srgbClr val="505A08"/>
                </a:solidFill>
              </a:rPr>
              <a:t>If your school uses a firewall or other networking equipment that blocks access to public websites, you may need to add Cambium Assessment, Inc. (CAI) websites to the allowlist.</a:t>
            </a:r>
          </a:p>
          <a:p>
            <a:r>
              <a:rPr lang="en-US" dirty="0">
                <a:solidFill>
                  <a:srgbClr val="505A08"/>
                </a:solidFill>
              </a:rPr>
              <a:t>For a list of websites to add to the allowlist, refer to the </a:t>
            </a:r>
            <a:r>
              <a:rPr lang="en-US" i="1" dirty="0">
                <a:solidFill>
                  <a:srgbClr val="505A08"/>
                </a:solidFill>
              </a:rPr>
              <a:t>Technology Guide </a:t>
            </a:r>
            <a:r>
              <a:rPr lang="en-US" dirty="0">
                <a:solidFill>
                  <a:srgbClr val="505A08"/>
                </a:solidFill>
              </a:rPr>
              <a:t>on your portal.</a:t>
            </a:r>
          </a:p>
          <a:p>
            <a:endParaRPr lang="en-US" dirty="0">
              <a:solidFill>
                <a:srgbClr val="505A08"/>
              </a:solidFill>
            </a:endParaRPr>
          </a:p>
          <a:p>
            <a:endParaRPr lang="en-US" dirty="0">
              <a:solidFill>
                <a:srgbClr val="505A08"/>
              </a:solidFill>
            </a:endParaRPr>
          </a:p>
          <a:p>
            <a:pPr marL="0" indent="0">
              <a:buNone/>
            </a:pPr>
            <a:endParaRPr lang="en-US" dirty="0"/>
          </a:p>
        </p:txBody>
      </p:sp>
      <p:sp>
        <p:nvSpPr>
          <p:cNvPr id="3" name="Title 2">
            <a:extLst>
              <a:ext uri="{FF2B5EF4-FFF2-40B4-BE49-F238E27FC236}">
                <a16:creationId xmlns:a16="http://schemas.microsoft.com/office/drawing/2014/main" id="{73992575-D075-40D6-B7DB-6C77DEAA6B78}"/>
              </a:ext>
            </a:extLst>
          </p:cNvPr>
          <p:cNvSpPr>
            <a:spLocks noGrp="1"/>
          </p:cNvSpPr>
          <p:nvPr>
            <p:ph type="title"/>
          </p:nvPr>
        </p:nvSpPr>
        <p:spPr/>
        <p:txBody>
          <a:bodyPr/>
          <a:lstStyle/>
          <a:p>
            <a:r>
              <a:rPr lang="en-US" dirty="0"/>
              <a:t>Setting Up the Test Administrator Workstation</a:t>
            </a:r>
          </a:p>
        </p:txBody>
      </p:sp>
      <p:sp>
        <p:nvSpPr>
          <p:cNvPr id="6" name="Slide Number Placeholder 3">
            <a:extLst>
              <a:ext uri="{FF2B5EF4-FFF2-40B4-BE49-F238E27FC236}">
                <a16:creationId xmlns:a16="http://schemas.microsoft.com/office/drawing/2014/main" id="{DAF14FAA-3EAC-480F-A67B-8D7416378F5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4" name="Picture 3">
            <a:extLst>
              <a:ext uri="{FF2B5EF4-FFF2-40B4-BE49-F238E27FC236}">
                <a16:creationId xmlns:a16="http://schemas.microsoft.com/office/drawing/2014/main" id="{B6844A31-F05C-3ABD-D923-D5723F350A84}"/>
              </a:ext>
              <a:ext uri="{C183D7F6-B498-43B3-948B-1728B52AA6E4}">
                <adec:decorative xmlns:adec="http://schemas.microsoft.com/office/drawing/2017/decorative" val="1"/>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l="17978" t="11524" b="10662"/>
          <a:stretch/>
        </p:blipFill>
        <p:spPr>
          <a:xfrm>
            <a:off x="7242225" y="2709047"/>
            <a:ext cx="4621114" cy="2922649"/>
          </a:xfrm>
          <a:prstGeom prst="rect">
            <a:avLst/>
          </a:prstGeom>
          <a:ln>
            <a:noFill/>
          </a:ln>
          <a:effectLst>
            <a:softEdge rad="112500"/>
          </a:effectLst>
        </p:spPr>
      </p:pic>
    </p:spTree>
    <p:extLst>
      <p:ext uri="{BB962C8B-B14F-4D97-AF65-F5344CB8AC3E}">
        <p14:creationId xmlns:p14="http://schemas.microsoft.com/office/powerpoint/2010/main" val="2192474445"/>
      </p:ext>
    </p:extLst>
  </p:cSld>
  <p:clrMapOvr>
    <a:masterClrMapping/>
  </p:clrMapOvr>
  <mc:AlternateContent xmlns:mc="http://schemas.openxmlformats.org/markup-compatibility/2006" xmlns:p14="http://schemas.microsoft.com/office/powerpoint/2010/main">
    <mc:Choice Requires="p14">
      <p:transition spd="slow" p14:dur="2000" advTm="83100"/>
    </mc:Choice>
    <mc:Fallback xmlns="">
      <p:transition spd="slow" advTm="83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E44346-5F2A-4967-A5CE-856EF4AC0E35}"/>
              </a:ext>
            </a:extLst>
          </p:cNvPr>
          <p:cNvSpPr>
            <a:spLocks noGrp="1"/>
          </p:cNvSpPr>
          <p:nvPr>
            <p:ph type="title"/>
          </p:nvPr>
        </p:nvSpPr>
        <p:spPr/>
        <p:txBody>
          <a:bodyPr/>
          <a:lstStyle/>
          <a:p>
            <a:r>
              <a:rPr lang="en-US" dirty="0"/>
              <a:t>Setting Up Workstations to Access Other CAI Systems</a:t>
            </a:r>
          </a:p>
        </p:txBody>
      </p:sp>
      <p:sp>
        <p:nvSpPr>
          <p:cNvPr id="2" name="Text Placeholder 1">
            <a:extLst>
              <a:ext uri="{FF2B5EF4-FFF2-40B4-BE49-F238E27FC236}">
                <a16:creationId xmlns:a16="http://schemas.microsoft.com/office/drawing/2014/main" id="{EB9BE681-DC79-4DCF-87F2-A8FEF53F2EDB}"/>
              </a:ext>
            </a:extLst>
          </p:cNvPr>
          <p:cNvSpPr>
            <a:spLocks noGrp="1"/>
          </p:cNvSpPr>
          <p:nvPr>
            <p:ph idx="1"/>
          </p:nvPr>
        </p:nvSpPr>
        <p:spPr>
          <a:xfrm>
            <a:off x="886265" y="1016580"/>
            <a:ext cx="10556166" cy="4952420"/>
          </a:xfrm>
        </p:spPr>
        <p:txBody>
          <a:bodyPr>
            <a:normAutofit fontScale="70000" lnSpcReduction="20000"/>
          </a:bodyPr>
          <a:lstStyle/>
          <a:p>
            <a:pPr marL="0" indent="0">
              <a:buNone/>
            </a:pPr>
            <a:r>
              <a:rPr lang="en-US" sz="3300" dirty="0">
                <a:solidFill>
                  <a:srgbClr val="505A08"/>
                </a:solidFill>
              </a:rPr>
              <a:t>Access to other CAI systems requires the use of one of the following supported web browsers:</a:t>
            </a:r>
          </a:p>
          <a:p>
            <a:pPr marL="576263" indent="-319088"/>
            <a:r>
              <a:rPr lang="en-US" sz="3100" dirty="0">
                <a:solidFill>
                  <a:srgbClr val="505A08"/>
                </a:solidFill>
              </a:rPr>
              <a:t>Chrome 113 or higher</a:t>
            </a:r>
          </a:p>
          <a:p>
            <a:pPr marL="576263" indent="-319088"/>
            <a:r>
              <a:rPr lang="en-US" sz="3100" dirty="0">
                <a:solidFill>
                  <a:srgbClr val="505A08"/>
                </a:solidFill>
              </a:rPr>
              <a:t>Firefox 113 or higher</a:t>
            </a:r>
          </a:p>
          <a:p>
            <a:pPr marL="576263" indent="-319088"/>
            <a:r>
              <a:rPr lang="en-US" sz="3100" dirty="0">
                <a:solidFill>
                  <a:srgbClr val="505A08"/>
                </a:solidFill>
              </a:rPr>
              <a:t>Edge 113 or higher</a:t>
            </a:r>
          </a:p>
          <a:p>
            <a:pPr marL="576263" indent="-319088"/>
            <a:r>
              <a:rPr lang="en-US" sz="3100" dirty="0">
                <a:solidFill>
                  <a:srgbClr val="505A08"/>
                </a:solidFill>
              </a:rPr>
              <a:t>Safari 16 or higher</a:t>
            </a:r>
          </a:p>
          <a:p>
            <a:endParaRPr lang="en-US" dirty="0">
              <a:solidFill>
                <a:srgbClr val="505A08"/>
              </a:solidFill>
            </a:endParaRPr>
          </a:p>
          <a:p>
            <a:pPr marL="0" indent="0">
              <a:buNone/>
            </a:pPr>
            <a:r>
              <a:rPr lang="en-US" sz="3100" dirty="0">
                <a:solidFill>
                  <a:srgbClr val="505A08"/>
                </a:solidFill>
              </a:rPr>
              <a:t>For the best experience, the Test Information Distribution Engine (TIDE) and Reporting System should be accessed on desktops and laptops running Windows, MacOS, or Linux.</a:t>
            </a:r>
          </a:p>
          <a:p>
            <a:endParaRPr lang="en-US" dirty="0"/>
          </a:p>
        </p:txBody>
      </p:sp>
      <p:sp>
        <p:nvSpPr>
          <p:cNvPr id="3" name="Slide Number Placeholder 2">
            <a:extLst>
              <a:ext uri="{FF2B5EF4-FFF2-40B4-BE49-F238E27FC236}">
                <a16:creationId xmlns:a16="http://schemas.microsoft.com/office/drawing/2014/main" id="{9976B2C8-2C26-4F7A-843F-296ADA0633F5}"/>
              </a:ext>
            </a:extLst>
          </p:cNvPr>
          <p:cNvSpPr>
            <a:spLocks noGrp="1"/>
          </p:cNvSpPr>
          <p:nvPr>
            <p:ph type="sldNum" sz="quarter" idx="10"/>
          </p:nvPr>
        </p:nvSpPr>
        <p:spPr/>
        <p:txBody>
          <a:bodyPr/>
          <a:lstStyle/>
          <a:p>
            <a:fld id="{58AE716E-68DD-2249-A7FA-8AEF0B14DF81}" type="slidenum">
              <a:rPr lang="en-US" smtClean="0"/>
              <a:pPr/>
              <a:t>6</a:t>
            </a:fld>
            <a:endParaRPr lang="en-US" dirty="0"/>
          </a:p>
        </p:txBody>
      </p:sp>
    </p:spTree>
    <p:extLst>
      <p:ext uri="{BB962C8B-B14F-4D97-AF65-F5344CB8AC3E}">
        <p14:creationId xmlns:p14="http://schemas.microsoft.com/office/powerpoint/2010/main" val="272382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CD1A-BC25-4FCB-95AE-722069174E7E}"/>
              </a:ext>
            </a:extLst>
          </p:cNvPr>
          <p:cNvSpPr>
            <a:spLocks noGrp="1"/>
          </p:cNvSpPr>
          <p:nvPr>
            <p:ph type="title"/>
          </p:nvPr>
        </p:nvSpPr>
        <p:spPr>
          <a:xfrm>
            <a:off x="1674664" y="1269659"/>
            <a:ext cx="8842671" cy="2530079"/>
          </a:xfrm>
        </p:spPr>
        <p:txBody>
          <a:bodyPr/>
          <a:lstStyle/>
          <a:p>
            <a:r>
              <a:rPr lang="en-US" dirty="0"/>
              <a:t>Step 2: Setting Up Student Workstations</a:t>
            </a:r>
          </a:p>
        </p:txBody>
      </p:sp>
    </p:spTree>
    <p:extLst>
      <p:ext uri="{BB962C8B-B14F-4D97-AF65-F5344CB8AC3E}">
        <p14:creationId xmlns:p14="http://schemas.microsoft.com/office/powerpoint/2010/main" val="210339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77373-262B-42D4-8207-3BEA2CA9DC31}"/>
              </a:ext>
            </a:extLst>
          </p:cNvPr>
          <p:cNvSpPr>
            <a:spLocks noGrp="1"/>
          </p:cNvSpPr>
          <p:nvPr>
            <p:ph type="title"/>
          </p:nvPr>
        </p:nvSpPr>
        <p:spPr>
          <a:xfrm>
            <a:off x="426230" y="65597"/>
            <a:ext cx="11369529" cy="518012"/>
          </a:xfrm>
        </p:spPr>
        <p:txBody>
          <a:bodyPr anchor="b">
            <a:normAutofit/>
          </a:bodyPr>
          <a:lstStyle/>
          <a:p>
            <a:r>
              <a:rPr lang="en-US" dirty="0"/>
              <a:t>Setting Up Student Workstations: Secure Browser</a:t>
            </a:r>
          </a:p>
        </p:txBody>
      </p:sp>
      <p:graphicFrame>
        <p:nvGraphicFramePr>
          <p:cNvPr id="7" name="Content Placeholder 4">
            <a:extLst>
              <a:ext uri="{FF2B5EF4-FFF2-40B4-BE49-F238E27FC236}">
                <a16:creationId xmlns:a16="http://schemas.microsoft.com/office/drawing/2014/main" id="{0E4BEFDA-4829-1FE9-D38A-BF98D312FC9B}"/>
              </a:ext>
            </a:extLst>
          </p:cNvPr>
          <p:cNvGraphicFramePr>
            <a:graphicFrameLocks noGrp="1"/>
          </p:cNvGraphicFramePr>
          <p:nvPr>
            <p:ph idx="1"/>
            <p:extLst>
              <p:ext uri="{D42A27DB-BD31-4B8C-83A1-F6EECF244321}">
                <p14:modId xmlns:p14="http://schemas.microsoft.com/office/powerpoint/2010/main" val="3011869095"/>
              </p:ext>
            </p:extLst>
          </p:nvPr>
        </p:nvGraphicFramePr>
        <p:xfrm>
          <a:off x="617074" y="1176410"/>
          <a:ext cx="10957852" cy="4505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DB119DE-0359-462D-BE1C-D251A81881B5}"/>
              </a:ext>
            </a:extLst>
          </p:cNvPr>
          <p:cNvSpPr>
            <a:spLocks noGrp="1"/>
          </p:cNvSpPr>
          <p:nvPr>
            <p:ph type="sldNum" sz="quarter" idx="17"/>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8</a:t>
            </a:fld>
            <a:endParaRPr lang="en-US" dirty="0"/>
          </a:p>
        </p:txBody>
      </p:sp>
    </p:spTree>
    <p:extLst>
      <p:ext uri="{BB962C8B-B14F-4D97-AF65-F5344CB8AC3E}">
        <p14:creationId xmlns:p14="http://schemas.microsoft.com/office/powerpoint/2010/main" val="303562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C4AE6-0DB3-484E-9A9D-9939DDF77100}"/>
              </a:ext>
            </a:extLst>
          </p:cNvPr>
          <p:cNvSpPr>
            <a:spLocks noGrp="1"/>
          </p:cNvSpPr>
          <p:nvPr>
            <p:ph type="title"/>
          </p:nvPr>
        </p:nvSpPr>
        <p:spPr/>
        <p:txBody>
          <a:bodyPr/>
          <a:lstStyle/>
          <a:p>
            <a:r>
              <a:rPr lang="en-US" dirty="0"/>
              <a:t>Supported Devices and Minimum System Requirements</a:t>
            </a:r>
          </a:p>
        </p:txBody>
      </p:sp>
      <p:sp>
        <p:nvSpPr>
          <p:cNvPr id="2" name="Content Placeholder 1">
            <a:extLst>
              <a:ext uri="{FF2B5EF4-FFF2-40B4-BE49-F238E27FC236}">
                <a16:creationId xmlns:a16="http://schemas.microsoft.com/office/drawing/2014/main" id="{5EB467E6-797B-4E47-80B4-D89324E4F924}"/>
              </a:ext>
            </a:extLst>
          </p:cNvPr>
          <p:cNvSpPr>
            <a:spLocks noGrp="1"/>
          </p:cNvSpPr>
          <p:nvPr>
            <p:ph idx="1"/>
          </p:nvPr>
        </p:nvSpPr>
        <p:spPr>
          <a:xfrm>
            <a:off x="426231" y="942901"/>
            <a:ext cx="8136744" cy="5501876"/>
          </a:xfrm>
        </p:spPr>
        <p:txBody>
          <a:bodyPr>
            <a:normAutofit/>
          </a:bodyPr>
          <a:lstStyle/>
          <a:p>
            <a:pPr>
              <a:lnSpc>
                <a:spcPct val="100000"/>
              </a:lnSpc>
            </a:pPr>
            <a:r>
              <a:rPr lang="en-US" dirty="0">
                <a:solidFill>
                  <a:srgbClr val="505A08"/>
                </a:solidFill>
              </a:rPr>
              <a:t>Make sure your devices are supported and meet the minimum hardware and software requirements.</a:t>
            </a:r>
          </a:p>
          <a:p>
            <a:pPr>
              <a:lnSpc>
                <a:spcPct val="100000"/>
              </a:lnSpc>
            </a:pPr>
            <a:r>
              <a:rPr lang="en-US" dirty="0">
                <a:solidFill>
                  <a:srgbClr val="505A08"/>
                </a:solidFill>
              </a:rPr>
              <a:t>Online testing performance can be improved by using computers with faster processors and more disk space than what is minimally required.</a:t>
            </a:r>
          </a:p>
          <a:p>
            <a:pPr>
              <a:lnSpc>
                <a:spcPct val="100000"/>
              </a:lnSpc>
            </a:pPr>
            <a:r>
              <a:rPr lang="en-US" dirty="0">
                <a:solidFill>
                  <a:srgbClr val="505A08"/>
                </a:solidFill>
              </a:rPr>
              <a:t>CAI has a robust plan for supporting operating systems during the upcoming and following years. This plan helps districts and schools manage operating system deployments based on support timelines.</a:t>
            </a:r>
          </a:p>
          <a:p>
            <a:pPr>
              <a:lnSpc>
                <a:spcPct val="100000"/>
              </a:lnSpc>
            </a:pPr>
            <a:r>
              <a:rPr lang="en-US" dirty="0">
                <a:solidFill>
                  <a:srgbClr val="505A08"/>
                </a:solidFill>
              </a:rPr>
              <a:t>For specific information on minimum supported operating systems, minimum system requirements, recommended specifications, and CAI’s operating system support plan, please see the </a:t>
            </a:r>
            <a:r>
              <a:rPr lang="en-US" i="1" dirty="0">
                <a:solidFill>
                  <a:srgbClr val="505A08"/>
                </a:solidFill>
              </a:rPr>
              <a:t>Technology Guide </a:t>
            </a:r>
            <a:r>
              <a:rPr lang="en-US" dirty="0">
                <a:solidFill>
                  <a:srgbClr val="505A08"/>
                </a:solidFill>
              </a:rPr>
              <a:t>on your portal. </a:t>
            </a:r>
          </a:p>
        </p:txBody>
      </p:sp>
      <p:sp>
        <p:nvSpPr>
          <p:cNvPr id="6" name="Slide Number Placeholder 3">
            <a:extLst>
              <a:ext uri="{FF2B5EF4-FFF2-40B4-BE49-F238E27FC236}">
                <a16:creationId xmlns:a16="http://schemas.microsoft.com/office/drawing/2014/main" id="{F0F3B8A4-7E1D-4D81-9296-687BBA17CCCA}"/>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9</a:t>
            </a:fld>
            <a:endParaRPr lang="en-US" dirty="0"/>
          </a:p>
        </p:txBody>
      </p:sp>
      <p:pic>
        <p:nvPicPr>
          <p:cNvPr id="4" name="Picture 3">
            <a:extLst>
              <a:ext uri="{FF2B5EF4-FFF2-40B4-BE49-F238E27FC236}">
                <a16:creationId xmlns:a16="http://schemas.microsoft.com/office/drawing/2014/main" id="{1AD73F66-4CC3-6932-E064-5E871C3A7AC4}"/>
              </a:ext>
              <a:ext uri="{C183D7F6-B498-43B3-948B-1728B52AA6E4}">
                <adec:decorative xmlns:adec="http://schemas.microsoft.com/office/drawing/2017/decorative" val="1"/>
              </a:ext>
            </a:extLst>
          </p:cNvPr>
          <p:cNvPicPr>
            <a:picLocks noChangeAspect="1"/>
          </p:cNvPicPr>
          <p:nvPr/>
        </p:nvPicPr>
        <p:blipFill>
          <a:blip r:embed="rId3" cstate="print">
            <a:alphaModFix amt="12000"/>
            <a:extLst>
              <a:ext uri="{28A0092B-C50C-407E-A947-70E740481C1C}">
                <a14:useLocalDpi xmlns:a14="http://schemas.microsoft.com/office/drawing/2010/main" val="0"/>
              </a:ext>
            </a:extLst>
          </a:blip>
          <a:stretch>
            <a:fillRect/>
          </a:stretch>
        </p:blipFill>
        <p:spPr>
          <a:xfrm>
            <a:off x="5676900" y="1511054"/>
            <a:ext cx="6009414" cy="4006277"/>
          </a:xfrm>
          <a:prstGeom prst="rect">
            <a:avLst/>
          </a:prstGeom>
          <a:ln>
            <a:noFill/>
          </a:ln>
          <a:effectLst>
            <a:softEdge rad="112500"/>
          </a:effectLst>
        </p:spPr>
      </p:pic>
    </p:spTree>
    <p:extLst>
      <p:ext uri="{BB962C8B-B14F-4D97-AF65-F5344CB8AC3E}">
        <p14:creationId xmlns:p14="http://schemas.microsoft.com/office/powerpoint/2010/main" val="2213305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3c8d6406-deae-4a0d-a95e-fe53ed4a1ace"/>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5463</TotalTime>
  <Words>4238</Words>
  <Application>Microsoft Office PowerPoint</Application>
  <PresentationFormat>Widescreen</PresentationFormat>
  <Paragraphs>271</Paragraphs>
  <Slides>25</Slides>
  <Notes>25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Arial Narrow</vt:lpstr>
      <vt:lpstr>Calibri</vt:lpstr>
      <vt:lpstr>Courier New</vt:lpstr>
      <vt:lpstr>Franklin Gothic Book</vt:lpstr>
      <vt:lpstr>Franklin Gothic Medium</vt:lpstr>
      <vt:lpstr>Gill Sans MT</vt:lpstr>
      <vt:lpstr>Open Sans</vt:lpstr>
      <vt:lpstr>Roboto Slab Light</vt:lpstr>
      <vt:lpstr>Roboto Slab Medium</vt:lpstr>
      <vt:lpstr>System Font Regular</vt:lpstr>
      <vt:lpstr>Times New Roman</vt:lpstr>
      <vt:lpstr>Wingdings</vt:lpstr>
      <vt:lpstr>Cambium Assessment PPT</vt:lpstr>
      <vt:lpstr>Technology Requirements for Online Testing</vt:lpstr>
      <vt:lpstr>Objectives</vt:lpstr>
      <vt:lpstr>Steps to Set Up Technology for Online Testing</vt:lpstr>
      <vt:lpstr>Step 1: Setting Up Staff Workstations</vt:lpstr>
      <vt:lpstr>Setting Up the Test Administrator Workstation</vt:lpstr>
      <vt:lpstr>Setting Up Workstations to Access Other CAI Systems</vt:lpstr>
      <vt:lpstr>Step 2: Setting Up Student Workstations</vt:lpstr>
      <vt:lpstr>Setting Up Student Workstations: Secure Browser</vt:lpstr>
      <vt:lpstr>Supported Devices and Minimum System Requirements</vt:lpstr>
      <vt:lpstr>Screen Dimensions, Monitors, and Displays</vt:lpstr>
      <vt:lpstr>Where Can I Download the CAI Secure Browser? </vt:lpstr>
      <vt:lpstr>Installing the CAI Secure Browser</vt:lpstr>
      <vt:lpstr>Installing the Mobile Secure Browser</vt:lpstr>
      <vt:lpstr>Microsoft’s Take a Test App</vt:lpstr>
      <vt:lpstr>Configuring Student Workstations</vt:lpstr>
      <vt:lpstr>Assessment Mode (AM)</vt:lpstr>
      <vt:lpstr>Step 3: Configuring Your Network for Online Testing</vt:lpstr>
      <vt:lpstr>PowerPoint Presentation</vt:lpstr>
      <vt:lpstr>Resources to Add to Allowlists</vt:lpstr>
      <vt:lpstr>Configuring Network Settings</vt:lpstr>
      <vt:lpstr>Configuring the Secure Browser for Proxy Servers</vt:lpstr>
      <vt:lpstr>Step 4: Configuring Assistive Technologies for Alt ELPA Tests</vt:lpstr>
      <vt:lpstr>Configuring Assistive Technologies for Alt ELPA Tests </vt:lpstr>
      <vt:lpstr>Word Prediction Configuration for Alt ELPA Tests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128</cp:revision>
  <cp:lastPrinted>2017-10-19T00:36:21Z</cp:lastPrinted>
  <dcterms:created xsi:type="dcterms:W3CDTF">2020-02-03T21:37:34Z</dcterms:created>
  <dcterms:modified xsi:type="dcterms:W3CDTF">2023-08-02T19:12:09Z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