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9"/>
  </p:notesMasterIdLst>
  <p:handoutMasterIdLst>
    <p:handoutMasterId r:id="rId30"/>
  </p:handoutMasterIdLst>
  <p:sldIdLst>
    <p:sldId id="294" r:id="rId5"/>
    <p:sldId id="267" r:id="rId6"/>
    <p:sldId id="289" r:id="rId7"/>
    <p:sldId id="290" r:id="rId8"/>
    <p:sldId id="269" r:id="rId9"/>
    <p:sldId id="270" r:id="rId10"/>
    <p:sldId id="271" r:id="rId11"/>
    <p:sldId id="272" r:id="rId12"/>
    <p:sldId id="273" r:id="rId13"/>
    <p:sldId id="609" r:id="rId14"/>
    <p:sldId id="291" r:id="rId15"/>
    <p:sldId id="288" r:id="rId16"/>
    <p:sldId id="613" r:id="rId17"/>
    <p:sldId id="604" r:id="rId18"/>
    <p:sldId id="605" r:id="rId19"/>
    <p:sldId id="603" r:id="rId20"/>
    <p:sldId id="292" r:id="rId21"/>
    <p:sldId id="308" r:id="rId22"/>
    <p:sldId id="606" r:id="rId23"/>
    <p:sldId id="309" r:id="rId24"/>
    <p:sldId id="303" r:id="rId25"/>
    <p:sldId id="284" r:id="rId26"/>
    <p:sldId id="295" r:id="rId27"/>
    <p:sldId id="298" r:id="rId28"/>
  </p:sldIdLst>
  <p:sldSz cx="12192000" cy="6858000"/>
  <p:notesSz cx="9309100" cy="70231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8AEA1BF-89B6-4CCF-AE0D-8203204DA983}">
          <p14:sldIdLst>
            <p14:sldId id="294"/>
            <p14:sldId id="267"/>
            <p14:sldId id="289"/>
            <p14:sldId id="290"/>
            <p14:sldId id="269"/>
            <p14:sldId id="270"/>
            <p14:sldId id="271"/>
            <p14:sldId id="272"/>
            <p14:sldId id="273"/>
            <p14:sldId id="609"/>
            <p14:sldId id="291"/>
            <p14:sldId id="288"/>
          </p14:sldIdLst>
        </p14:section>
        <p14:section name="Screener-specific Slides" id="{2A13C5BB-F575-4235-97CE-6286718FC396}">
          <p14:sldIdLst>
            <p14:sldId id="613"/>
            <p14:sldId id="604"/>
            <p14:sldId id="605"/>
          </p14:sldIdLst>
        </p14:section>
        <p14:section name="Entering Data into the DEI" id="{5011F70D-698D-4E2D-A2AD-319937FE0BA2}">
          <p14:sldIdLst>
            <p14:sldId id="603"/>
            <p14:sldId id="292"/>
            <p14:sldId id="308"/>
            <p14:sldId id="606"/>
            <p14:sldId id="309"/>
            <p14:sldId id="303"/>
            <p14:sldId id="284"/>
            <p14:sldId id="295"/>
            <p14:sldId id="298"/>
          </p14:sldIdLst>
        </p14:section>
      </p14:sectionLst>
    </p:ex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E6AB12-68E3-7536-3086-970704DC0043}" name="Nadia McDowell" initials="NM" userId="S::nadia.mcdowell@cambiumassessment.com::4a7051d3-cf0a-4a33-9b55-7075dcdef7ea" providerId="AD"/>
  <p188:author id="{D585E21B-4EBE-3554-2ADC-8A6E7C3B736D}" name="M Mc" initials="MM" userId="974b0be5c6147006" providerId="Windows Live"/>
  <p188:author id="{22DEA62F-559C-CF0E-33DB-0E46D171C41F}" name="Makayla" initials="M" userId="Makayla"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 id="7" name="Microsoft Office User" initials="Office [7]" lastIdx="1" clrIdx="6"/>
  <p:cmAuthor id="8" name="Microsoft Office User" initials="Office [6]" lastIdx="1" clrIdx="7"/>
  <p:cmAuthor id="9" name="Bracey, Niema" initials="BN" lastIdx="10" clrIdx="8">
    <p:extLst>
      <p:ext uri="{19B8F6BF-5375-455C-9EA6-DF929625EA0E}">
        <p15:presenceInfo xmlns:p15="http://schemas.microsoft.com/office/powerpoint/2012/main" userId="S::nbracey@air.org::5089c354-1592-45e8-a76e-056b2558fa3a" providerId="AD"/>
      </p:ext>
    </p:extLst>
  </p:cmAuthor>
  <p:cmAuthor id="10" name="Lila Yuen" initials="LY" lastIdx="16" clrIdx="9">
    <p:extLst>
      <p:ext uri="{19B8F6BF-5375-455C-9EA6-DF929625EA0E}">
        <p15:presenceInfo xmlns:p15="http://schemas.microsoft.com/office/powerpoint/2012/main" userId="4bbabeb9c0775d46" providerId="Windows Live"/>
      </p:ext>
    </p:extLst>
  </p:cmAuthor>
  <p:cmAuthor id="11" name="Ledis Castillo" initials="LC" lastIdx="24" clrIdx="10">
    <p:extLst>
      <p:ext uri="{19B8F6BF-5375-455C-9EA6-DF929625EA0E}">
        <p15:presenceInfo xmlns:p15="http://schemas.microsoft.com/office/powerpoint/2012/main" userId="S-1-5-21-165637637-657010290-618671499-6273" providerId="AD"/>
      </p:ext>
    </p:extLst>
  </p:cmAuthor>
  <p:cmAuthor id="12" name="Truc Vo" initials="TV" lastIdx="3" clrIdx="11">
    <p:extLst>
      <p:ext uri="{19B8F6BF-5375-455C-9EA6-DF929625EA0E}">
        <p15:presenceInfo xmlns:p15="http://schemas.microsoft.com/office/powerpoint/2012/main" userId="S::truc.vo@cambiumassessment.com::d402882a-4358-404c-b429-f99634ede9fe" providerId="AD"/>
      </p:ext>
    </p:extLst>
  </p:cmAuthor>
  <p:cmAuthor id="13" name="Niema Bracey" initials="NB" lastIdx="1" clrIdx="12">
    <p:extLst>
      <p:ext uri="{19B8F6BF-5375-455C-9EA6-DF929625EA0E}">
        <p15:presenceInfo xmlns:p15="http://schemas.microsoft.com/office/powerpoint/2012/main" userId="S::niema.bracey@cambiumassessment.com::72bf6f64-b04d-4645-a584-afcead7847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673E"/>
    <a:srgbClr val="505A08"/>
    <a:srgbClr val="2C9ED9"/>
    <a:srgbClr val="C6E7F7"/>
    <a:srgbClr val="26ABE1"/>
    <a:srgbClr val="319EFF"/>
    <a:srgbClr val="B9BBBE"/>
    <a:srgbClr val="A8CF91"/>
    <a:srgbClr val="006298"/>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C41035-28C2-4F01-8C65-0BE5CA55D6F5}" v="21" dt="2023-07-24T21:42:52.369"/>
  </p1510:revLst>
</p1510:revInfo>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61432" autoAdjust="0"/>
  </p:normalViewPr>
  <p:slideViewPr>
    <p:cSldViewPr snapToGrid="0">
      <p:cViewPr varScale="1">
        <p:scale>
          <a:sx n="73" d="100"/>
          <a:sy n="73" d="100"/>
        </p:scale>
        <p:origin x="2040" y="66"/>
      </p:cViewPr>
      <p:guideLst>
        <p:guide orient="horz" pos="3840"/>
        <p:guide pos="3840"/>
      </p:guideLst>
    </p:cSldViewPr>
  </p:slideViewPr>
  <p:outlineViewPr>
    <p:cViewPr>
      <p:scale>
        <a:sx n="33" d="100"/>
        <a:sy n="33" d="100"/>
      </p:scale>
      <p:origin x="0" y="-79560"/>
    </p:cViewPr>
  </p:outlineViewPr>
  <p:notesTextViewPr>
    <p:cViewPr>
      <p:scale>
        <a:sx n="100" d="100"/>
        <a:sy n="100" d="100"/>
      </p:scale>
      <p:origin x="0" y="0"/>
    </p:cViewPr>
  </p:notesTextViewPr>
  <p:sorterViewPr>
    <p:cViewPr varScale="1">
      <p:scale>
        <a:sx n="1" d="1"/>
        <a:sy n="1" d="1"/>
      </p:scale>
      <p:origin x="0" y="-5429"/>
    </p:cViewPr>
  </p:sorterViewPr>
  <p:notesViewPr>
    <p:cSldViewPr snapToGrid="0">
      <p:cViewPr varScale="1">
        <p:scale>
          <a:sx n="62" d="100"/>
          <a:sy n="62" d="100"/>
        </p:scale>
        <p:origin x="1675" y="25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endParaRPr lang="en-US" dirty="0"/>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r>
              <a:rPr lang="en-US" altLang="en-US" dirty="0"/>
              <a:t>Welcome. In this training module, we will discuss how to use the Data Entry Interface (DEI) to enter student responses on paper-based </a:t>
            </a:r>
            <a:r>
              <a:rPr lang="en-US" altLang="en-US" u="none" dirty="0"/>
              <a:t>and braille </a:t>
            </a:r>
            <a:r>
              <a:rPr lang="en-US" altLang="en-US" dirty="0"/>
              <a:t>tests.</a:t>
            </a:r>
            <a:r>
              <a:rPr lang="en-US" altLang="en-US" baseline="0" dirty="0"/>
              <a:t> </a:t>
            </a:r>
          </a:p>
          <a:p>
            <a:endParaRPr lang="en-US" altLang="ja-JP"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a:solidFill>
                  <a:srgbClr val="FF0000"/>
                </a:solidFill>
              </a:rPr>
              <a:t>Please note: The standard administration of the </a:t>
            </a:r>
            <a:r>
              <a:rPr lang="en-US" altLang="en-US" b="0" strike="noStrike" dirty="0">
                <a:solidFill>
                  <a:srgbClr val="FF0000"/>
                </a:solidFill>
                <a:effectLst/>
              </a:rPr>
              <a:t>ELPA21 assessment</a:t>
            </a:r>
            <a:r>
              <a:rPr lang="en-US" altLang="en-US" b="0" strike="noStrike" dirty="0">
                <a:solidFill>
                  <a:srgbClr val="FF0000"/>
                </a:solidFill>
              </a:rPr>
              <a:t> </a:t>
            </a:r>
            <a:r>
              <a:rPr lang="en-US" altLang="en-US" b="0" dirty="0">
                <a:solidFill>
                  <a:srgbClr val="FF0000"/>
                </a:solidFill>
              </a:rPr>
              <a:t>is via the online format for all students in all grade bands. A lack of technology skills is not a reason to use a paper test. If the student does not possess the necessary</a:t>
            </a:r>
            <a:r>
              <a:rPr lang="en-US" altLang="en-US" b="0" baseline="0" dirty="0">
                <a:solidFill>
                  <a:srgbClr val="FF0000"/>
                </a:solidFill>
              </a:rPr>
              <a:t> technology skills</a:t>
            </a:r>
            <a:r>
              <a:rPr lang="en-US" altLang="en-US" b="0" dirty="0">
                <a:solidFill>
                  <a:srgbClr val="FF0000"/>
                </a:solidFill>
              </a:rPr>
              <a:t>, then the Test Administrator (TA)</a:t>
            </a:r>
            <a:r>
              <a:rPr lang="en-US" altLang="en-US" b="0" baseline="0" dirty="0">
                <a:solidFill>
                  <a:srgbClr val="FF0000"/>
                </a:solidFill>
              </a:rPr>
              <a:t> </a:t>
            </a:r>
            <a:r>
              <a:rPr lang="en-US" altLang="en-US" b="0" dirty="0">
                <a:solidFill>
                  <a:srgbClr val="FF0000"/>
                </a:solidFill>
              </a:rPr>
              <a:t>will operate the technology for the student. </a:t>
            </a:r>
            <a:r>
              <a:rPr lang="en-US" altLang="en-US" b="0" i="0" dirty="0">
                <a:solidFill>
                  <a:srgbClr val="FF0000"/>
                </a:solidFill>
              </a:rPr>
              <a:t>In addition, some states have specific restrictions on who can be administered a paper test. </a:t>
            </a:r>
            <a:r>
              <a:rPr lang="en-US" altLang="en-US" b="1" i="1" dirty="0">
                <a:solidFill>
                  <a:srgbClr val="FF0000"/>
                </a:solidFill>
              </a:rPr>
              <a:t>Please refer to your Directions for Administration for details and step-by-step guidance unique to your assessment. </a:t>
            </a:r>
          </a:p>
          <a:p>
            <a:endParaRPr lang="en-US" altLang="en-US" b="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module covers information TAs should be aware of before using the Data Entry Interface</a:t>
            </a:r>
            <a:r>
              <a:rPr lang="en-US" b="1" dirty="0"/>
              <a:t>, </a:t>
            </a:r>
            <a:r>
              <a:rPr lang="en-US" b="0" dirty="0"/>
              <a:t>known as the DE</a:t>
            </a:r>
            <a:r>
              <a:rPr lang="en-US" b="0" strike="sngStrike" dirty="0"/>
              <a:t>I</a:t>
            </a:r>
            <a:r>
              <a:rPr lang="en-US" dirty="0"/>
              <a:t>. For more detailed information on using the DEI, refer to the </a:t>
            </a:r>
            <a:r>
              <a:rPr lang="en-US" i="1" dirty="0"/>
              <a:t>Data Entry Interface User Guide </a:t>
            </a:r>
            <a:r>
              <a:rPr lang="en-US" dirty="0"/>
              <a:t>available </a:t>
            </a:r>
            <a:r>
              <a:rPr lang="en-US" b="0" dirty="0"/>
              <a:t>on your state’s </a:t>
            </a:r>
            <a:r>
              <a:rPr lang="en-US" dirty="0"/>
              <a:t>portal.</a:t>
            </a:r>
          </a:p>
          <a:p>
            <a:endParaRPr lang="en-US" sz="1200" dirty="0"/>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458788" y="639763"/>
            <a:ext cx="6399212" cy="3600450"/>
          </a:xfrm>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After selecting a test requiring audio, you will see the Audio Playback Check. Click the speaker button and indicate whether the sound is audible by choosing either </a:t>
            </a:r>
            <a:r>
              <a:rPr lang="en-US" altLang="en-US" i="1" dirty="0">
                <a:solidFill>
                  <a:srgbClr val="FF0000"/>
                </a:solidFill>
              </a:rPr>
              <a:t>the </a:t>
            </a:r>
            <a:r>
              <a:rPr lang="en-US" altLang="en-US" b="1" i="1" dirty="0">
                <a:solidFill>
                  <a:srgbClr val="FF0000"/>
                </a:solidFill>
              </a:rPr>
              <a:t>I heard the sound </a:t>
            </a:r>
            <a:r>
              <a:rPr lang="en-US" altLang="en-US" i="1" dirty="0">
                <a:solidFill>
                  <a:srgbClr val="FF0000"/>
                </a:solidFill>
              </a:rPr>
              <a:t>or </a:t>
            </a:r>
            <a:r>
              <a:rPr lang="en-US" altLang="en-US" b="1" i="1" dirty="0">
                <a:solidFill>
                  <a:srgbClr val="FF0000"/>
                </a:solidFill>
              </a:rPr>
              <a:t>I did not hear the sound</a:t>
            </a:r>
            <a:r>
              <a:rPr lang="en-US" altLang="en-US" i="1" dirty="0">
                <a:solidFill>
                  <a:srgbClr val="FF0000"/>
                </a:solidFill>
              </a:rPr>
              <a:t> button</a:t>
            </a:r>
            <a:r>
              <a:rPr lang="en-US" altLang="en-US" dirty="0"/>
              <a:t>. </a:t>
            </a:r>
          </a:p>
          <a:p>
            <a:pPr eaLnBrk="1" hangingPunct="1">
              <a:spcBef>
                <a:spcPct val="0"/>
              </a:spcBef>
            </a:pPr>
            <a:endParaRPr lang="en-US" altLang="en-US" dirty="0"/>
          </a:p>
          <a:p>
            <a:pPr eaLnBrk="1" hangingPunct="1">
              <a:spcBef>
                <a:spcPct val="0"/>
              </a:spcBef>
            </a:pPr>
            <a:r>
              <a:rPr lang="en-US" altLang="en-US" dirty="0"/>
              <a:t>If you click, </a:t>
            </a:r>
            <a:r>
              <a:rPr lang="en-US" altLang="en-US" b="1" i="1" dirty="0">
                <a:solidFill>
                  <a:srgbClr val="FF0000"/>
                </a:solidFill>
              </a:rPr>
              <a:t>I did not hear the sound</a:t>
            </a:r>
            <a:r>
              <a:rPr lang="en-US" altLang="en-US" dirty="0"/>
              <a:t>, you will receive a message advising you to adjust your device’s volume settings and try again. Make sure the audio is not muted on the computer and the headset is properly connected. </a:t>
            </a:r>
          </a:p>
        </p:txBody>
      </p:sp>
      <p:sp>
        <p:nvSpPr>
          <p:cNvPr id="61444"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85302" indent="-302039">
              <a:defRPr>
                <a:solidFill>
                  <a:schemeClr val="tx1"/>
                </a:solidFill>
                <a:latin typeface="Calibri" pitchFamily="34" charset="0"/>
              </a:defRPr>
            </a:lvl2pPr>
            <a:lvl3pPr marL="1208157" indent="-241632">
              <a:defRPr>
                <a:solidFill>
                  <a:schemeClr val="tx1"/>
                </a:solidFill>
                <a:latin typeface="Calibri" pitchFamily="34" charset="0"/>
              </a:defRPr>
            </a:lvl3pPr>
            <a:lvl4pPr marL="1691420" indent="-241632">
              <a:defRPr>
                <a:solidFill>
                  <a:schemeClr val="tx1"/>
                </a:solidFill>
                <a:latin typeface="Calibri" pitchFamily="34" charset="0"/>
              </a:defRPr>
            </a:lvl4pPr>
            <a:lvl5pPr marL="2174684" indent="-241632">
              <a:defRPr>
                <a:solidFill>
                  <a:schemeClr val="tx1"/>
                </a:solidFill>
                <a:latin typeface="Calibri" pitchFamily="34" charset="0"/>
              </a:defRPr>
            </a:lvl5pPr>
            <a:lvl6pPr marL="2657947" indent="-241632" fontAlgn="base">
              <a:spcBef>
                <a:spcPct val="0"/>
              </a:spcBef>
              <a:spcAft>
                <a:spcPct val="0"/>
              </a:spcAft>
              <a:defRPr>
                <a:solidFill>
                  <a:schemeClr val="tx1"/>
                </a:solidFill>
                <a:latin typeface="Calibri" pitchFamily="34" charset="0"/>
              </a:defRPr>
            </a:lvl6pPr>
            <a:lvl7pPr marL="3141210" indent="-241632" fontAlgn="base">
              <a:spcBef>
                <a:spcPct val="0"/>
              </a:spcBef>
              <a:spcAft>
                <a:spcPct val="0"/>
              </a:spcAft>
              <a:defRPr>
                <a:solidFill>
                  <a:schemeClr val="tx1"/>
                </a:solidFill>
                <a:latin typeface="Calibri" pitchFamily="34" charset="0"/>
              </a:defRPr>
            </a:lvl7pPr>
            <a:lvl8pPr marL="3624473" indent="-241632" fontAlgn="base">
              <a:spcBef>
                <a:spcPct val="0"/>
              </a:spcBef>
              <a:spcAft>
                <a:spcPct val="0"/>
              </a:spcAft>
              <a:defRPr>
                <a:solidFill>
                  <a:schemeClr val="tx1"/>
                </a:solidFill>
                <a:latin typeface="Calibri" pitchFamily="34" charset="0"/>
              </a:defRPr>
            </a:lvl8pPr>
            <a:lvl9pPr marL="4107736" indent="-24163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8AFB6D8-13DC-4668-9934-08A11A41FD4F}" type="slidenum">
              <a:rPr lang="en-US" altLang="en-US" smtClean="0">
                <a:latin typeface="Arial" panose="020B0604020202020204" pitchFamily="34" charset="0"/>
              </a:rPr>
              <a:pPr fontAlgn="base">
                <a:spcBef>
                  <a:spcPct val="0"/>
                </a:spcBef>
                <a:spcAft>
                  <a:spcPct val="0"/>
                </a:spcAft>
                <a:defRPr/>
              </a:pPr>
              <a:t>10</a:t>
            </a:fld>
            <a:endParaRPr lang="en-US" altLang="en-US" dirty="0">
              <a:latin typeface="Arial" panose="020B0604020202020204" pitchFamily="34" charset="0"/>
            </a:endParaRPr>
          </a:p>
        </p:txBody>
      </p:sp>
    </p:spTree>
    <p:extLst>
      <p:ext uri="{BB962C8B-B14F-4D97-AF65-F5344CB8AC3E}">
        <p14:creationId xmlns:p14="http://schemas.microsoft.com/office/powerpoint/2010/main" val="2663166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eaLnBrk="1" hangingPunct="1">
              <a:spcBef>
                <a:spcPct val="0"/>
              </a:spcBef>
            </a:pPr>
            <a:r>
              <a:rPr lang="en-US" altLang="en-US" u="none" dirty="0"/>
              <a:t>You will also be asked to verify that your microphone is functioning. </a:t>
            </a:r>
            <a:endParaRPr lang="en-US" altLang="en-US" u="none" baseline="0" dirty="0"/>
          </a:p>
          <a:p>
            <a:pPr eaLnBrk="1" hangingPunct="1">
              <a:spcBef>
                <a:spcPct val="0"/>
              </a:spcBef>
            </a:pPr>
            <a:endParaRPr lang="en-US" altLang="en-US" u="none" baseline="0" dirty="0"/>
          </a:p>
          <a:p>
            <a:pPr eaLnBrk="1" hangingPunct="1">
              <a:spcBef>
                <a:spcPct val="0"/>
              </a:spcBef>
            </a:pPr>
            <a:r>
              <a:rPr lang="en-US" altLang="en-US" u="none" dirty="0"/>
              <a:t>To continue, click the microphone icon on this screen. Students should say their name into the microphone and then click the top button</a:t>
            </a:r>
            <a:r>
              <a:rPr lang="en-US" altLang="en-US" u="none" baseline="0" dirty="0"/>
              <a:t> again to stop recording. You can do this for students. </a:t>
            </a:r>
            <a:endParaRPr lang="en-US" altLang="en-US" u="none" dirty="0"/>
          </a:p>
          <a:p>
            <a:endParaRPr lang="en-US" baseline="0" dirty="0"/>
          </a:p>
          <a:p>
            <a:r>
              <a:rPr lang="en-US" baseline="0" dirty="0"/>
              <a:t>After stopping recording, press the bottom button to play back the recording. </a:t>
            </a:r>
          </a:p>
          <a:p>
            <a:endParaRPr lang="en-US" baseline="0" dirty="0"/>
          </a:p>
          <a:p>
            <a:r>
              <a:rPr lang="en-US" baseline="0" dirty="0"/>
              <a:t>If you clearly hear the recording, click </a:t>
            </a:r>
            <a:r>
              <a:rPr lang="en-US" b="1" baseline="0" dirty="0"/>
              <a:t>I heard my recording </a:t>
            </a:r>
            <a:r>
              <a:rPr lang="en-US" baseline="0" dirty="0"/>
              <a:t>to proceed to the test. </a:t>
            </a:r>
          </a:p>
          <a:p>
            <a:endParaRPr lang="en-US" baseline="0" dirty="0"/>
          </a:p>
          <a:p>
            <a:r>
              <a:rPr lang="en-US" altLang="en-US" u="none" baseline="0" dirty="0"/>
              <a:t>If the audio is not clear, click </a:t>
            </a:r>
            <a:r>
              <a:rPr lang="en-US" altLang="en-US" b="1" u="none" baseline="0" dirty="0"/>
              <a:t>I did not hear my recording</a:t>
            </a:r>
            <a:r>
              <a:rPr lang="en-US" altLang="en-US" b="0" u="none" baseline="0" dirty="0"/>
              <a:t> and then </a:t>
            </a:r>
            <a:r>
              <a:rPr lang="en-US" altLang="en-US" u="none" dirty="0"/>
              <a:t>click </a:t>
            </a:r>
            <a:r>
              <a:rPr lang="en-US" altLang="en-US" b="1" u="none" dirty="0"/>
              <a:t>Try</a:t>
            </a:r>
            <a:r>
              <a:rPr lang="en-US" altLang="en-US" b="1" u="none" baseline="0" dirty="0"/>
              <a:t> Again</a:t>
            </a:r>
            <a:r>
              <a:rPr lang="en-US" altLang="en-US" u="none" dirty="0"/>
              <a:t> to record an audio</a:t>
            </a:r>
            <a:r>
              <a:rPr lang="en-US" altLang="en-US" u="none" baseline="0" dirty="0"/>
              <a:t> sample again. You can click </a:t>
            </a:r>
            <a:r>
              <a:rPr lang="en-US" altLang="en-US" b="1" u="none" baseline="0" dirty="0"/>
              <a:t>Select New Recording Device </a:t>
            </a:r>
            <a:r>
              <a:rPr lang="en-US" altLang="en-US" u="none" baseline="0" dirty="0"/>
              <a:t>to try recording using a different attached audio device,</a:t>
            </a:r>
            <a:r>
              <a:rPr lang="en-US" altLang="en-US" u="none" dirty="0"/>
              <a:t> or click </a:t>
            </a:r>
            <a:r>
              <a:rPr lang="en-US" altLang="en-US" b="1" u="none" dirty="0"/>
              <a:t>Logout</a:t>
            </a:r>
            <a:r>
              <a:rPr lang="en-US" altLang="en-US" u="none" dirty="0"/>
              <a:t> to leave the test and adjust the microphone settings.</a:t>
            </a:r>
          </a:p>
        </p:txBody>
      </p:sp>
      <p:sp>
        <p:nvSpPr>
          <p:cNvPr id="4" name="Slide Number Placeholder 3"/>
          <p:cNvSpPr>
            <a:spLocks noGrp="1"/>
          </p:cNvSpPr>
          <p:nvPr>
            <p:ph type="sldNum" sz="quarter" idx="10"/>
          </p:nvPr>
        </p:nvSpPr>
        <p:spPr/>
        <p:txBody>
          <a:bodyPr/>
          <a:lstStyle/>
          <a:p>
            <a:pPr>
              <a:defRPr/>
            </a:pPr>
            <a:fld id="{73E18F1F-5A84-4C55-B1EA-7EBC853F01F5}" type="slidenum">
              <a:rPr lang="en-US" smtClean="0"/>
              <a:pPr>
                <a:defRPr/>
              </a:pPr>
              <a:t>11</a:t>
            </a:fld>
            <a:endParaRPr lang="en-US" dirty="0"/>
          </a:p>
        </p:txBody>
      </p:sp>
    </p:spTree>
    <p:extLst>
      <p:ext uri="{BB962C8B-B14F-4D97-AF65-F5344CB8AC3E}">
        <p14:creationId xmlns:p14="http://schemas.microsoft.com/office/powerpoint/2010/main" val="4078932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Before beginning data entry, the </a:t>
            </a:r>
            <a:r>
              <a:rPr lang="en-US" b="1" dirty="0"/>
              <a:t>Instructions and Help </a:t>
            </a:r>
            <a:r>
              <a:rPr lang="en-US" dirty="0"/>
              <a:t>page will appear.</a:t>
            </a:r>
          </a:p>
          <a:p>
            <a:pPr marL="171450" indent="-171450">
              <a:buFont typeface="Arial" panose="020B0604020202020204" pitchFamily="34" charset="0"/>
              <a:buChar char="•"/>
            </a:pPr>
            <a:r>
              <a:rPr lang="en-US" dirty="0"/>
              <a:t>The </a:t>
            </a:r>
            <a:r>
              <a:rPr lang="en-US" b="1" dirty="0"/>
              <a:t>Help Guide </a:t>
            </a:r>
            <a:r>
              <a:rPr lang="en-US" dirty="0"/>
              <a:t>will bring up content that explains the Test Rules and gives an overview of the Data Entry Interface.</a:t>
            </a:r>
          </a:p>
          <a:p>
            <a:pPr marL="171450" indent="-171450">
              <a:buFont typeface="Arial" panose="020B0604020202020204" pitchFamily="34" charset="0"/>
              <a:buChar char="•"/>
            </a:pPr>
            <a:r>
              <a:rPr lang="en-US" dirty="0"/>
              <a:t>The </a:t>
            </a:r>
            <a:r>
              <a:rPr lang="en-US" b="1" dirty="0"/>
              <a:t>Test Settings </a:t>
            </a:r>
            <a:r>
              <a:rPr lang="en-US" dirty="0"/>
              <a:t>will bring up the </a:t>
            </a:r>
            <a:r>
              <a:rPr lang="en-US" b="1" dirty="0"/>
              <a:t>Designated Supports </a:t>
            </a:r>
            <a:r>
              <a:rPr lang="en-US" dirty="0"/>
              <a:t>and </a:t>
            </a:r>
            <a:r>
              <a:rPr lang="en-US" b="1" dirty="0"/>
              <a:t>Accommodations </a:t>
            </a:r>
            <a:r>
              <a:rPr lang="en-US" b="0" dirty="0"/>
              <a:t>assigned to the student.</a:t>
            </a:r>
          </a:p>
          <a:p>
            <a:pPr marL="171450" indent="-171450">
              <a:buFont typeface="Arial" panose="020B0604020202020204" pitchFamily="34" charset="0"/>
              <a:buChar char="•"/>
            </a:pPr>
            <a:r>
              <a:rPr lang="en-US" b="0" dirty="0"/>
              <a:t>Some important reminders are listed under </a:t>
            </a:r>
            <a:r>
              <a:rPr lang="en-US" b="1" dirty="0"/>
              <a:t>Additional Test Information.</a:t>
            </a:r>
          </a:p>
          <a:p>
            <a:pPr marL="171450" indent="-171450">
              <a:buFont typeface="Arial" panose="020B0604020202020204" pitchFamily="34" charset="0"/>
              <a:buChar char="•"/>
            </a:pPr>
            <a:r>
              <a:rPr lang="en-US" b="0" dirty="0"/>
              <a:t>Selecting the </a:t>
            </a:r>
            <a:r>
              <a:rPr lang="en-US" b="1" dirty="0"/>
              <a:t>Begin Test Now </a:t>
            </a:r>
            <a:r>
              <a:rPr lang="en-US" b="0" dirty="0"/>
              <a:t>button will take you to the first question of the </a:t>
            </a:r>
            <a:r>
              <a:rPr lang="en-US" b="0" strike="noStrike" dirty="0"/>
              <a:t>test</a:t>
            </a:r>
            <a:r>
              <a:rPr lang="en-US" b="0" dirty="0"/>
              <a:t>.  </a:t>
            </a:r>
          </a:p>
          <a:p>
            <a:pPr marL="171450" indent="-171450">
              <a:buFont typeface="Arial" panose="020B0604020202020204" pitchFamily="34" charset="0"/>
              <a:buChar char="•"/>
            </a:pPr>
            <a:r>
              <a:rPr lang="en-US" b="0" dirty="0"/>
              <a:t>You may select the question mark button to access this Help Guide at any time during the test.</a:t>
            </a:r>
          </a:p>
        </p:txBody>
      </p:sp>
      <p:sp>
        <p:nvSpPr>
          <p:cNvPr id="4" name="Slide Number Placeholder 3"/>
          <p:cNvSpPr>
            <a:spLocks noGrp="1"/>
          </p:cNvSpPr>
          <p:nvPr>
            <p:ph type="sldNum" sz="quarter" idx="10"/>
          </p:nvPr>
        </p:nvSpPr>
        <p:spPr/>
        <p:txBody>
          <a:bodyPr/>
          <a:lstStyle/>
          <a:p>
            <a:fld id="{E8B097D6-EE9F-415D-9708-2BB67BC396CD}" type="slidenum">
              <a:rPr lang="en-US" smtClean="0"/>
              <a:pPr/>
              <a:t>12</a:t>
            </a:fld>
            <a:endParaRPr lang="en-US" dirty="0"/>
          </a:p>
        </p:txBody>
      </p:sp>
      <p:sp>
        <p:nvSpPr>
          <p:cNvPr id="7" name="Slide Image Placeholder 6"/>
          <p:cNvSpPr>
            <a:spLocks noGrp="1" noRot="1" noChangeAspect="1"/>
          </p:cNvSpPr>
          <p:nvPr>
            <p:ph type="sldImg"/>
          </p:nvPr>
        </p:nvSpPr>
        <p:spPr>
          <a:xfrm>
            <a:off x="457200" y="720725"/>
            <a:ext cx="6400800" cy="3600450"/>
          </a:xfrm>
        </p:spPr>
      </p:sp>
    </p:spTree>
    <p:extLst>
      <p:ext uri="{BB962C8B-B14F-4D97-AF65-F5344CB8AC3E}">
        <p14:creationId xmlns:p14="http://schemas.microsoft.com/office/powerpoint/2010/main" val="2454773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Segoe UI" panose="020B0502040204020203" pitchFamily="34" charset="0"/>
              </a:rPr>
              <a:t>The following two slides are specific to the administration of the Screener. If you are administering the Summative assessment, please skip to slide 18.</a:t>
            </a:r>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13</a:t>
            </a:fld>
            <a:endParaRPr lang="en-US" dirty="0"/>
          </a:p>
        </p:txBody>
      </p:sp>
    </p:spTree>
    <p:extLst>
      <p:ext uri="{BB962C8B-B14F-4D97-AF65-F5344CB8AC3E}">
        <p14:creationId xmlns:p14="http://schemas.microsoft.com/office/powerpoint/2010/main" val="3812029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The Screener is divided into </a:t>
            </a:r>
            <a:r>
              <a:rPr lang="en-US" altLang="en-US" b="0" u="none" strike="noStrike" dirty="0"/>
              <a:t>three steps</a:t>
            </a:r>
            <a:r>
              <a:rPr lang="en-US" altLang="en-US" dirty="0"/>
              <a:t>.</a:t>
            </a:r>
            <a:r>
              <a:rPr lang="en-US" altLang="en-US" baseline="0" dirty="0"/>
              <a:t> The first </a:t>
            </a:r>
            <a:r>
              <a:rPr lang="en-US" altLang="en-US" u="none" baseline="0" dirty="0"/>
              <a:t>part</a:t>
            </a:r>
            <a:r>
              <a:rPr lang="en-US" altLang="en-US" b="0" u="none" baseline="0" dirty="0"/>
              <a:t>, Practice Step One</a:t>
            </a:r>
            <a:r>
              <a:rPr lang="en-US" altLang="en-US" u="none" baseline="0" dirty="0"/>
              <a:t>, </a:t>
            </a:r>
            <a:r>
              <a:rPr lang="en-US" altLang="en-US" baseline="0" dirty="0"/>
              <a:t>consists entirely of unscored items, which are marked “PRACTICE” and are intended to help students </a:t>
            </a:r>
            <a:r>
              <a:rPr lang="en-US" altLang="en-US" b="0" u="none" baseline="0" dirty="0"/>
              <a:t>get accustomed to the format of the test. </a:t>
            </a:r>
            <a:r>
              <a:rPr lang="en-US" altLang="en-US" b="0" u="none" strike="noStrike" baseline="0" dirty="0"/>
              <a:t>During administration of the screener, the TA should be seated adjacent to the student at the student’s computer. </a:t>
            </a:r>
            <a:r>
              <a:rPr lang="en-US" altLang="en-US" b="0" strike="noStrike" baseline="0" dirty="0"/>
              <a:t>No other students should be in the testing room, as this is a secure testing environment.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t>At the end of </a:t>
            </a:r>
            <a:r>
              <a:rPr lang="en-US" altLang="en-US" b="0" baseline="0" dirty="0"/>
              <a:t>Practice Step One, the TA must log into the DEI. The TA </a:t>
            </a:r>
            <a:r>
              <a:rPr lang="en-US" altLang="en-US" baseline="0" dirty="0"/>
              <a:t>will be presented with </a:t>
            </a:r>
            <a:r>
              <a:rPr lang="en-US" altLang="en-US" b="0" baseline="0" dirty="0"/>
              <a:t>a screen with four</a:t>
            </a:r>
            <a:r>
              <a:rPr lang="en-US" altLang="en-US" baseline="0" dirty="0"/>
              <a:t> choices. </a:t>
            </a:r>
            <a:endParaRPr lang="en-US" altLang="en-US" b="1"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Student engaged with at least one practice question in Step 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Student engaged with at least one practice question in Step One, but in a language other than English.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Student engaged with at least one practice question in Step One, but only nonverbally.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Student did not engage with any practice questions in Step 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r>
              <a:rPr lang="en-US" dirty="0"/>
              <a:t>The TA must select one of these choices.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14</a:t>
            </a:fld>
            <a:endParaRPr lang="en-US" dirty="0"/>
          </a:p>
        </p:txBody>
      </p:sp>
    </p:spTree>
    <p:extLst>
      <p:ext uri="{BB962C8B-B14F-4D97-AF65-F5344CB8AC3E}">
        <p14:creationId xmlns:p14="http://schemas.microsoft.com/office/powerpoint/2010/main" val="4091230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four speaking items students must respond to in Step 2 of the screener. The TA must record student responses into the DEI as the student responds. The TA will click the microphone icon to start and stop recording a student’s response. The TA will click the play icon to start or stop a playback of a student’s response.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Once the TA finishes recording the four speaking items in the DEI</a:t>
            </a:r>
            <a:r>
              <a:rPr lang="en-US" dirty="0"/>
              <a:t>, they will score the responses by selecting the score on the appropriate radio button in the DEI </a:t>
            </a:r>
            <a:r>
              <a:rPr lang="en-US" b="0" dirty="0"/>
              <a:t>for each question.  </a:t>
            </a:r>
          </a:p>
          <a:p>
            <a:endParaRPr lang="en-US" dirty="0"/>
          </a:p>
          <a:p>
            <a:endParaRPr lang="en-US" dirty="0"/>
          </a:p>
          <a:p>
            <a:r>
              <a:rPr lang="en-US" dirty="0"/>
              <a:t> </a:t>
            </a:r>
          </a:p>
        </p:txBody>
      </p:sp>
      <p:sp>
        <p:nvSpPr>
          <p:cNvPr id="4" name="Slide Number Placeholder 3"/>
          <p:cNvSpPr>
            <a:spLocks noGrp="1"/>
          </p:cNvSpPr>
          <p:nvPr>
            <p:ph type="sldNum" sz="quarter" idx="10"/>
          </p:nvPr>
        </p:nvSpPr>
        <p:spPr/>
        <p:txBody>
          <a:bodyPr/>
          <a:lstStyle/>
          <a:p>
            <a:fld id="{C789F980-D177-4A7A-A04A-4F28B495015B}" type="slidenum">
              <a:rPr lang="en-US" smtClean="0"/>
              <a:t>15</a:t>
            </a:fld>
            <a:endParaRPr lang="en-US"/>
          </a:p>
        </p:txBody>
      </p:sp>
    </p:spTree>
    <p:extLst>
      <p:ext uri="{BB962C8B-B14F-4D97-AF65-F5344CB8AC3E}">
        <p14:creationId xmlns:p14="http://schemas.microsoft.com/office/powerpoint/2010/main" val="2703620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Similar to the test booklet, the item questions are presented in bold text. This screenshot shows you an example of what a listening item looks like.</a:t>
            </a:r>
          </a:p>
          <a:p>
            <a:endParaRPr lang="en-US" strike="sngStrike" dirty="0"/>
          </a:p>
          <a:p>
            <a:r>
              <a:rPr lang="en-US" dirty="0"/>
              <a:t>The data entry page will display one item at a time within a task. You can use the green arrow buttons labeled </a:t>
            </a:r>
            <a:r>
              <a:rPr lang="en-US" b="1" dirty="0"/>
              <a:t>Back </a:t>
            </a:r>
            <a:r>
              <a:rPr lang="en-US" dirty="0"/>
              <a:t>and </a:t>
            </a:r>
            <a:r>
              <a:rPr lang="en-US" b="1" dirty="0"/>
              <a:t>Next</a:t>
            </a:r>
            <a:r>
              <a:rPr lang="en-US" dirty="0"/>
              <a:t> in the upper-left corner of the screen to move between the items of a task. You can also jump directly to a specific task using the </a:t>
            </a:r>
            <a:r>
              <a:rPr lang="en-US" b="1" dirty="0"/>
              <a:t>Items</a:t>
            </a:r>
            <a:r>
              <a:rPr lang="en-US" dirty="0"/>
              <a:t> drop-down menu. </a:t>
            </a:r>
          </a:p>
          <a:p>
            <a:endParaRPr lang="en-US" dirty="0"/>
          </a:p>
          <a:p>
            <a:pPr algn="l"/>
            <a:endParaRPr lang="en-US" dirty="0"/>
          </a:p>
        </p:txBody>
      </p:sp>
      <p:sp>
        <p:nvSpPr>
          <p:cNvPr id="4" name="Slide Number Placeholder 3"/>
          <p:cNvSpPr>
            <a:spLocks noGrp="1"/>
          </p:cNvSpPr>
          <p:nvPr>
            <p:ph type="sldNum" sz="quarter" idx="10"/>
          </p:nvPr>
        </p:nvSpPr>
        <p:spPr/>
        <p:txBody>
          <a:bodyPr/>
          <a:lstStyle/>
          <a:p>
            <a:fld id="{31A4434F-3341-41C7-A6D9-425005B00EFD}" type="slidenum">
              <a:rPr lang="en-US" smtClean="0"/>
              <a:pPr/>
              <a:t>16</a:t>
            </a:fld>
            <a:endParaRPr lang="en-US" dirty="0"/>
          </a:p>
        </p:txBody>
      </p:sp>
      <p:sp>
        <p:nvSpPr>
          <p:cNvPr id="7" name="Slide Image Placeholder 6"/>
          <p:cNvSpPr>
            <a:spLocks noGrp="1" noRot="1" noChangeAspect="1"/>
          </p:cNvSpPr>
          <p:nvPr>
            <p:ph type="sldImg"/>
          </p:nvPr>
        </p:nvSpPr>
        <p:spPr>
          <a:xfrm>
            <a:off x="457200" y="720725"/>
            <a:ext cx="6400800" cy="3600450"/>
          </a:xfrm>
        </p:spPr>
      </p:sp>
    </p:spTree>
    <p:extLst>
      <p:ext uri="{BB962C8B-B14F-4D97-AF65-F5344CB8AC3E}">
        <p14:creationId xmlns:p14="http://schemas.microsoft.com/office/powerpoint/2010/main" val="1839456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a:t>
            </a:r>
            <a:r>
              <a:rPr lang="en-US" b="1" dirty="0"/>
              <a:t>Save </a:t>
            </a:r>
            <a:r>
              <a:rPr lang="en-US" dirty="0"/>
              <a:t>button can be used to save a response but is not necessary to use since responses</a:t>
            </a:r>
            <a:r>
              <a:rPr lang="en-US" baseline="0" dirty="0"/>
              <a:t> are automatically saved upon selection.</a:t>
            </a:r>
          </a:p>
          <a:p>
            <a:endParaRPr lang="en-US" baseline="0" dirty="0"/>
          </a:p>
          <a:p>
            <a:r>
              <a:rPr lang="en-US" baseline="0" dirty="0"/>
              <a:t>The </a:t>
            </a:r>
            <a:r>
              <a:rPr lang="en-US" b="1" baseline="0" dirty="0"/>
              <a:t>Pause </a:t>
            </a:r>
            <a:r>
              <a:rPr lang="en-US" baseline="0" dirty="0"/>
              <a:t>button is used to pause the data entry session without submitting the test, so you can continue entering data at a later time.</a:t>
            </a:r>
            <a:endParaRPr lang="en-US" dirty="0"/>
          </a:p>
          <a:p>
            <a:endParaRPr lang="en-US" dirty="0"/>
          </a:p>
          <a:p>
            <a:r>
              <a:rPr lang="en-US" dirty="0"/>
              <a:t>You can use the </a:t>
            </a:r>
            <a:r>
              <a:rPr lang="en-US" b="1" dirty="0"/>
              <a:t>Zoom Out </a:t>
            </a:r>
            <a:r>
              <a:rPr lang="en-US" dirty="0"/>
              <a:t>and </a:t>
            </a:r>
            <a:r>
              <a:rPr lang="en-US" b="1" dirty="0"/>
              <a:t>Zoom In </a:t>
            </a:r>
            <a:r>
              <a:rPr lang="en-US" dirty="0"/>
              <a:t>buttons at the top right of the screen to magnify text and images.</a:t>
            </a:r>
          </a:p>
          <a:p>
            <a:endParaRPr lang="en-US" dirty="0"/>
          </a:p>
          <a:p>
            <a:r>
              <a:rPr lang="en-US" dirty="0"/>
              <a:t>Please note that the DEI is designed to look similar to the online test students see when testing online, therefore students may have additional tools and accommodations available. These tools and accommodations are not necessary </a:t>
            </a:r>
            <a:r>
              <a:rPr lang="en-US" b="0" dirty="0"/>
              <a:t>for TAs to use</a:t>
            </a:r>
            <a:r>
              <a:rPr lang="en-US" b="1" dirty="0"/>
              <a:t> </a:t>
            </a:r>
            <a:r>
              <a:rPr lang="en-US" dirty="0"/>
              <a:t>when using the DEI. </a:t>
            </a:r>
          </a:p>
        </p:txBody>
      </p:sp>
      <p:sp>
        <p:nvSpPr>
          <p:cNvPr id="4" name="Slide Number Placeholder 3"/>
          <p:cNvSpPr>
            <a:spLocks noGrp="1"/>
          </p:cNvSpPr>
          <p:nvPr>
            <p:ph type="sldNum" sz="quarter" idx="10"/>
          </p:nvPr>
        </p:nvSpPr>
        <p:spPr/>
        <p:txBody>
          <a:bodyPr/>
          <a:lstStyle/>
          <a:p>
            <a:fld id="{31A4434F-3341-41C7-A6D9-425005B00EFD}" type="slidenum">
              <a:rPr lang="en-US" smtClean="0"/>
              <a:pPr/>
              <a:t>17</a:t>
            </a:fld>
            <a:endParaRPr lang="en-US" dirty="0"/>
          </a:p>
        </p:txBody>
      </p:sp>
      <p:sp>
        <p:nvSpPr>
          <p:cNvPr id="7" name="Slide Image Placeholder 6"/>
          <p:cNvSpPr>
            <a:spLocks noGrp="1" noRot="1" noChangeAspect="1"/>
          </p:cNvSpPr>
          <p:nvPr>
            <p:ph type="sldImg"/>
          </p:nvPr>
        </p:nvSpPr>
        <p:spPr>
          <a:xfrm>
            <a:off x="457200" y="720725"/>
            <a:ext cx="6400800" cy="3600450"/>
          </a:xfrm>
        </p:spPr>
      </p:sp>
    </p:spTree>
    <p:extLst>
      <p:ext uri="{BB962C8B-B14F-4D97-AF65-F5344CB8AC3E}">
        <p14:creationId xmlns:p14="http://schemas.microsoft.com/office/powerpoint/2010/main" val="1681761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When entering the </a:t>
            </a:r>
            <a:r>
              <a:rPr lang="en-US" b="0" strike="noStrike" dirty="0"/>
              <a:t>paper administration </a:t>
            </a:r>
            <a:r>
              <a:rPr lang="en-US" b="0" dirty="0"/>
              <a:t>data for the multiple choice Listening, Reading, and Writing sections, students mark their responses in their test booklet</a:t>
            </a:r>
            <a:r>
              <a:rPr lang="en-US" sz="1200" kern="1200" dirty="0">
                <a:solidFill>
                  <a:schemeClr val="tx1"/>
                </a:solidFill>
                <a:effectLst/>
                <a:latin typeface="+mn-lt"/>
                <a:ea typeface="+mn-ea"/>
                <a:cs typeface="+mn-cs"/>
              </a:rPr>
              <a:t>. A</a:t>
            </a:r>
            <a:r>
              <a:rPr lang="en-US" dirty="0"/>
              <a:t>t the conclusion of the testing session, the TA will input the student’s responses into the DEI.</a:t>
            </a:r>
          </a:p>
          <a:p>
            <a:pPr algn="l"/>
            <a:endParaRPr lang="en-US" b="1" dirty="0"/>
          </a:p>
          <a:p>
            <a:pPr algn="l"/>
            <a:r>
              <a:rPr lang="en-US" b="0" dirty="0"/>
              <a:t>For the Writing constructed response and word and sentence builder section, </a:t>
            </a:r>
            <a:r>
              <a:rPr lang="en-US" sz="1200" kern="1200" dirty="0">
                <a:solidFill>
                  <a:schemeClr val="tx1"/>
                </a:solidFill>
                <a:effectLst/>
                <a:latin typeface="+mn-lt"/>
                <a:ea typeface="+mn-ea"/>
                <a:cs typeface="+mn-cs"/>
              </a:rPr>
              <a:t>the test administrator will copy the student’s response from the test booklet into the DEI for scoring. For the word &amp; sentence builder items, the TA will drag and drop the response tiles to match the student’s response exactly. </a:t>
            </a:r>
          </a:p>
          <a:p>
            <a:pPr algn="l"/>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the constructed-response items, the TA will use the DEI to transcribe the student’s written responses verbatim. </a:t>
            </a:r>
          </a:p>
          <a:p>
            <a:pPr algn="l"/>
            <a:endParaRPr lang="en-US" sz="1200" b="1" kern="1200" dirty="0">
              <a:solidFill>
                <a:schemeClr val="tx1"/>
              </a:solidFill>
              <a:effectLst/>
              <a:latin typeface="+mn-lt"/>
              <a:ea typeface="+mn-ea"/>
              <a:cs typeface="+mn-cs"/>
            </a:endParaRPr>
          </a:p>
          <a:p>
            <a:pPr algn="l"/>
            <a:r>
              <a:rPr lang="en-US" sz="1200" b="0" kern="1200" dirty="0">
                <a:solidFill>
                  <a:schemeClr val="tx1"/>
                </a:solidFill>
                <a:effectLst/>
                <a:latin typeface="+mn-lt"/>
                <a:ea typeface="+mn-ea"/>
                <a:cs typeface="+mn-cs"/>
              </a:rPr>
              <a:t>For the Speaking section, the </a:t>
            </a:r>
            <a:r>
              <a:rPr lang="en-US" sz="1200" kern="1200" dirty="0">
                <a:solidFill>
                  <a:schemeClr val="tx1"/>
                </a:solidFill>
                <a:effectLst/>
                <a:latin typeface="+mn-lt"/>
                <a:ea typeface="+mn-ea"/>
                <a:cs typeface="+mn-cs"/>
              </a:rPr>
              <a:t>TA will record the student’s </a:t>
            </a:r>
            <a:r>
              <a:rPr lang="en-US" sz="1200" b="0" u="none" kern="1200" dirty="0">
                <a:solidFill>
                  <a:schemeClr val="tx1"/>
                </a:solidFill>
                <a:effectLst/>
                <a:latin typeface="+mn-lt"/>
                <a:ea typeface="+mn-ea"/>
                <a:cs typeface="+mn-cs"/>
              </a:rPr>
              <a:t>spoken</a:t>
            </a:r>
            <a:r>
              <a:rPr lang="en-US" sz="1200" kern="1200" dirty="0">
                <a:solidFill>
                  <a:schemeClr val="tx1"/>
                </a:solidFill>
                <a:effectLst/>
                <a:latin typeface="+mn-lt"/>
                <a:ea typeface="+mn-ea"/>
                <a:cs typeface="+mn-cs"/>
              </a:rPr>
              <a:t> responses directly into the DEI during testing.</a:t>
            </a:r>
          </a:p>
          <a:p>
            <a:endParaRPr lang="en-US" dirty="0"/>
          </a:p>
        </p:txBody>
      </p:sp>
      <p:sp>
        <p:nvSpPr>
          <p:cNvPr id="4" name="Slide Number Placeholder 3"/>
          <p:cNvSpPr>
            <a:spLocks noGrp="1"/>
          </p:cNvSpPr>
          <p:nvPr>
            <p:ph type="sldNum" sz="quarter" idx="10"/>
          </p:nvPr>
        </p:nvSpPr>
        <p:spPr/>
        <p:txBody>
          <a:bodyPr/>
          <a:lstStyle/>
          <a:p>
            <a:fld id="{C789F980-D177-4A7A-A04A-4F28B495015B}" type="slidenum">
              <a:rPr lang="en-US" smtClean="0"/>
              <a:t>18</a:t>
            </a:fld>
            <a:endParaRPr lang="en-US"/>
          </a:p>
        </p:txBody>
      </p:sp>
    </p:spTree>
    <p:extLst>
      <p:ext uri="{BB962C8B-B14F-4D97-AF65-F5344CB8AC3E}">
        <p14:creationId xmlns:p14="http://schemas.microsoft.com/office/powerpoint/2010/main" val="501338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student responds to all questions in Step 2, the TA will input the student’s responses for questions in Step 2 into the DEI. Click </a:t>
            </a:r>
            <a:r>
              <a:rPr lang="en-US" b="1" dirty="0"/>
              <a:t>Next</a:t>
            </a:r>
            <a:r>
              <a:rPr lang="en-US" dirty="0"/>
              <a:t> after all Step 2 responses have been entered. If the test engine determines the students test complete, the TA will see the </a:t>
            </a:r>
            <a:r>
              <a:rPr lang="en-US" sz="1800" b="1" i="1" dirty="0">
                <a:effectLst/>
                <a:latin typeface="Calibri" panose="020F0502020204030204" pitchFamily="34" charset="0"/>
                <a:ea typeface="Times New Roman" panose="02020603050405020304" pitchFamily="18" charset="0"/>
              </a:rPr>
              <a:t>You are done entering data</a:t>
            </a:r>
            <a:r>
              <a:rPr lang="en-US" sz="1800" dirty="0">
                <a:effectLst/>
                <a:latin typeface="Calibri" panose="020F0502020204030204" pitchFamily="34" charset="0"/>
                <a:ea typeface="Times New Roman" panose="02020603050405020304" pitchFamily="18" charset="0"/>
              </a:rPr>
              <a:t> page and submit the test. </a:t>
            </a:r>
            <a:r>
              <a:rPr lang="en-US" dirty="0"/>
              <a:t>If the test engine does not determine the test as complete, the DEI will move immediately onto Step 3 questions. If a student proceeds to Step 3, the TA will continue using the DFA to administer the student's test.  </a:t>
            </a:r>
          </a:p>
        </p:txBody>
      </p:sp>
      <p:sp>
        <p:nvSpPr>
          <p:cNvPr id="4" name="Slide Number Placeholder 3"/>
          <p:cNvSpPr>
            <a:spLocks noGrp="1"/>
          </p:cNvSpPr>
          <p:nvPr>
            <p:ph type="sldNum" sz="quarter" idx="10"/>
          </p:nvPr>
        </p:nvSpPr>
        <p:spPr/>
        <p:txBody>
          <a:bodyPr/>
          <a:lstStyle/>
          <a:p>
            <a:fld id="{C789F980-D177-4A7A-A04A-4F28B495015B}" type="slidenum">
              <a:rPr lang="en-US" smtClean="0"/>
              <a:t>19</a:t>
            </a:fld>
            <a:endParaRPr lang="en-US"/>
          </a:p>
        </p:txBody>
      </p:sp>
    </p:spTree>
    <p:extLst>
      <p:ext uri="{BB962C8B-B14F-4D97-AF65-F5344CB8AC3E}">
        <p14:creationId xmlns:p14="http://schemas.microsoft.com/office/powerpoint/2010/main" val="146576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Notes Placeholder 2"/>
          <p:cNvSpPr>
            <a:spLocks noGrp="1"/>
          </p:cNvSpPr>
          <p:nvPr>
            <p:ph type="body" idx="1"/>
          </p:nvPr>
        </p:nvSpPr>
        <p:spPr/>
        <p:txBody>
          <a:bodyPr/>
          <a:lstStyle/>
          <a:p>
            <a:pPr lvl="0"/>
            <a:r>
              <a:rPr lang="en-US" noProof="0" dirty="0"/>
              <a:t>After viewing this presentation, you should be able to:</a:t>
            </a:r>
          </a:p>
          <a:p>
            <a:pPr lvl="0"/>
            <a:endParaRPr lang="en-US" noProof="0" dirty="0"/>
          </a:p>
          <a:p>
            <a:pPr marL="171450" lvl="0" indent="-171450">
              <a:buFont typeface="Arial" panose="020B0604020202020204" pitchFamily="34" charset="0"/>
              <a:buChar char="•"/>
            </a:pPr>
            <a:r>
              <a:rPr lang="en-US" noProof="0" dirty="0"/>
              <a:t>Understand what the Data Entry Interface is and how to access it</a:t>
            </a:r>
          </a:p>
          <a:p>
            <a:pPr marL="171450" lvl="0" indent="-171450">
              <a:buFont typeface="Arial" panose="020B0604020202020204" pitchFamily="34" charset="0"/>
              <a:buChar char="•"/>
            </a:pPr>
            <a:r>
              <a:rPr lang="en-US" noProof="0" dirty="0"/>
              <a:t>Enter student responses into the DEI and </a:t>
            </a:r>
          </a:p>
          <a:p>
            <a:pPr marL="171450" lvl="0" indent="-171450">
              <a:buFont typeface="Arial" panose="020B0604020202020204" pitchFamily="34" charset="0"/>
              <a:buChar char="•"/>
            </a:pPr>
            <a:r>
              <a:rPr lang="en-US" noProof="0" dirty="0"/>
              <a:t>Use the different features available in the DEI</a:t>
            </a:r>
          </a:p>
          <a:p>
            <a:endParaRPr lang="en-US" altLang="en-US" dirty="0"/>
          </a:p>
        </p:txBody>
      </p:sp>
      <p:sp>
        <p:nvSpPr>
          <p:cNvPr id="3994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76762" indent="-298754">
              <a:defRPr>
                <a:solidFill>
                  <a:schemeClr val="tx1"/>
                </a:solidFill>
                <a:latin typeface="Calibri" pitchFamily="34" charset="0"/>
              </a:defRPr>
            </a:lvl2pPr>
            <a:lvl3pPr marL="1195020" indent="-239004">
              <a:defRPr>
                <a:solidFill>
                  <a:schemeClr val="tx1"/>
                </a:solidFill>
                <a:latin typeface="Calibri" pitchFamily="34" charset="0"/>
              </a:defRPr>
            </a:lvl3pPr>
            <a:lvl4pPr marL="1673027" indent="-239004">
              <a:defRPr>
                <a:solidFill>
                  <a:schemeClr val="tx1"/>
                </a:solidFill>
                <a:latin typeface="Calibri" pitchFamily="34" charset="0"/>
              </a:defRPr>
            </a:lvl4pPr>
            <a:lvl5pPr marL="2151035" indent="-239004">
              <a:defRPr>
                <a:solidFill>
                  <a:schemeClr val="tx1"/>
                </a:solidFill>
                <a:latin typeface="Calibri" pitchFamily="34" charset="0"/>
              </a:defRPr>
            </a:lvl5pPr>
            <a:lvl6pPr marL="2629043" indent="-239004" fontAlgn="base">
              <a:spcBef>
                <a:spcPct val="0"/>
              </a:spcBef>
              <a:spcAft>
                <a:spcPct val="0"/>
              </a:spcAft>
              <a:defRPr>
                <a:solidFill>
                  <a:schemeClr val="tx1"/>
                </a:solidFill>
                <a:latin typeface="Calibri" pitchFamily="34" charset="0"/>
              </a:defRPr>
            </a:lvl6pPr>
            <a:lvl7pPr marL="3107051" indent="-239004" fontAlgn="base">
              <a:spcBef>
                <a:spcPct val="0"/>
              </a:spcBef>
              <a:spcAft>
                <a:spcPct val="0"/>
              </a:spcAft>
              <a:defRPr>
                <a:solidFill>
                  <a:schemeClr val="tx1"/>
                </a:solidFill>
                <a:latin typeface="Calibri" pitchFamily="34" charset="0"/>
              </a:defRPr>
            </a:lvl7pPr>
            <a:lvl8pPr marL="3585058" indent="-239004" fontAlgn="base">
              <a:spcBef>
                <a:spcPct val="0"/>
              </a:spcBef>
              <a:spcAft>
                <a:spcPct val="0"/>
              </a:spcAft>
              <a:defRPr>
                <a:solidFill>
                  <a:schemeClr val="tx1"/>
                </a:solidFill>
                <a:latin typeface="Calibri" pitchFamily="34" charset="0"/>
              </a:defRPr>
            </a:lvl8pPr>
            <a:lvl9pPr marL="4063066" indent="-239004" fontAlgn="base">
              <a:spcBef>
                <a:spcPct val="0"/>
              </a:spcBef>
              <a:spcAft>
                <a:spcPct val="0"/>
              </a:spcAft>
              <a:defRPr>
                <a:solidFill>
                  <a:schemeClr val="tx1"/>
                </a:solidFill>
                <a:latin typeface="Calibri" pitchFamily="34" charset="0"/>
              </a:defRPr>
            </a:lvl9pPr>
          </a:lstStyle>
          <a:p>
            <a:fld id="{1D6C7D26-4B49-4B86-93B8-223FB2EF1D58}" type="slidenum">
              <a:rPr lang="en-US" altLang="en-US" smtClean="0"/>
              <a:pPr/>
              <a:t>2</a:t>
            </a:fld>
            <a:endParaRPr lang="en-US" altLang="en-US" dirty="0"/>
          </a:p>
        </p:txBody>
      </p:sp>
      <p:sp>
        <p:nvSpPr>
          <p:cNvPr id="4" name="Slide Image Placeholder 3"/>
          <p:cNvSpPr>
            <a:spLocks noGrp="1" noRot="1" noChangeAspect="1"/>
          </p:cNvSpPr>
          <p:nvPr>
            <p:ph type="sldImg"/>
          </p:nvPr>
        </p:nvSpPr>
        <p:spPr>
          <a:xfrm>
            <a:off x="457200" y="720725"/>
            <a:ext cx="6400800" cy="3600450"/>
          </a:xfrm>
        </p:spPr>
      </p:sp>
    </p:spTree>
    <p:extLst>
      <p:ext uri="{BB962C8B-B14F-4D97-AF65-F5344CB8AC3E}">
        <p14:creationId xmlns:p14="http://schemas.microsoft.com/office/powerpoint/2010/main" val="1185844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entering the braille administration data </a:t>
            </a:r>
            <a:r>
              <a:rPr lang="en-US" b="0" u="none" dirty="0"/>
              <a:t>for the multiple choice Listening, Reading, and Writing sections</a:t>
            </a:r>
            <a:r>
              <a:rPr lang="en-US" b="0" dirty="0"/>
              <a:t>, th</a:t>
            </a:r>
            <a:r>
              <a:rPr lang="en-US" sz="1200" kern="1200" dirty="0">
                <a:solidFill>
                  <a:schemeClr val="tx1"/>
                </a:solidFill>
                <a:effectLst/>
                <a:latin typeface="+mn-lt"/>
                <a:ea typeface="+mn-ea"/>
                <a:cs typeface="+mn-cs"/>
              </a:rPr>
              <a:t>e test administrator should mark the student’s indicated responses in the DFA. At</a:t>
            </a:r>
            <a:r>
              <a:rPr lang="en-US" dirty="0"/>
              <a:t> the conclusion of the testing session they will enter the student’s responses into the DEI.</a:t>
            </a:r>
          </a:p>
          <a:p>
            <a:endParaRPr lang="en-US" dirty="0"/>
          </a:p>
          <a:p>
            <a:pPr algn="l"/>
            <a:r>
              <a:rPr lang="en-US" u="none" dirty="0">
                <a:solidFill>
                  <a:srgbClr val="FF0000"/>
                </a:solidFill>
              </a:rPr>
              <a:t>For the </a:t>
            </a:r>
            <a:r>
              <a:rPr lang="en-US" b="0" u="none" dirty="0">
                <a:solidFill>
                  <a:srgbClr val="FF0000"/>
                </a:solidFill>
              </a:rPr>
              <a:t>Writing section, i</a:t>
            </a:r>
            <a:r>
              <a:rPr lang="en-US" sz="1200" u="none" kern="1200" dirty="0">
                <a:solidFill>
                  <a:srgbClr val="FF0000"/>
                </a:solidFill>
                <a:effectLst/>
                <a:latin typeface="+mn-lt"/>
                <a:ea typeface="+mn-ea"/>
                <a:cs typeface="+mn-cs"/>
              </a:rPr>
              <a:t>f the student is able to use a braille writing device to respond, the TA will administer the Writing test items labeled “DEVICE.”</a:t>
            </a:r>
            <a:r>
              <a:rPr lang="en-US" sz="1200" u="non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After the test is complete, the TA will print the responses, and then transcribe the printed responses verbatim into the DEI.</a:t>
            </a:r>
          </a:p>
          <a:p>
            <a:pPr algn="ctr"/>
            <a:endParaRPr lang="en-US" sz="1200" kern="1200" dirty="0">
              <a:solidFill>
                <a:schemeClr val="tx1"/>
              </a:solidFill>
              <a:effectLst/>
              <a:latin typeface="+mn-lt"/>
              <a:ea typeface="+mn-ea"/>
              <a:cs typeface="+mn-cs"/>
            </a:endParaRPr>
          </a:p>
          <a:p>
            <a:pPr algn="l"/>
            <a:r>
              <a:rPr lang="en-US" sz="1200" kern="1200" dirty="0">
                <a:solidFill>
                  <a:schemeClr val="tx1"/>
                </a:solidFill>
                <a:effectLst/>
                <a:latin typeface="+mn-lt"/>
                <a:ea typeface="+mn-ea"/>
                <a:cs typeface="+mn-cs"/>
              </a:rPr>
              <a:t>If the student does not have a braille writing device or is not yet proficient with one, the TA will administer the Writing test items labeled “ACCESSIBLE.” Those responses will be scribed by the TA. Then the TA will type the scribed responses verbatim into the DEI.</a:t>
            </a:r>
          </a:p>
          <a:p>
            <a:pPr algn="l"/>
            <a:endParaRPr lang="en-US" sz="1200" kern="1200" dirty="0">
              <a:solidFill>
                <a:schemeClr val="tx1"/>
              </a:solidFill>
              <a:effectLst/>
              <a:latin typeface="+mn-lt"/>
              <a:ea typeface="+mn-ea"/>
              <a:cs typeface="+mn-cs"/>
            </a:endParaRPr>
          </a:p>
          <a:p>
            <a:pPr algn="l"/>
            <a:r>
              <a:rPr lang="en-US" u="none" dirty="0">
                <a:solidFill>
                  <a:srgbClr val="FF0000"/>
                </a:solidFill>
              </a:rPr>
              <a:t>When entering braille Administration data for the </a:t>
            </a:r>
            <a:r>
              <a:rPr lang="en-US" sz="1200" b="0" kern="1200" dirty="0">
                <a:solidFill>
                  <a:schemeClr val="tx1"/>
                </a:solidFill>
                <a:effectLst/>
                <a:latin typeface="+mn-lt"/>
                <a:ea typeface="+mn-ea"/>
                <a:cs typeface="+mn-cs"/>
              </a:rPr>
              <a:t>Speaking section, t</a:t>
            </a:r>
            <a:r>
              <a:rPr lang="en-US" sz="1200" kern="1200" dirty="0">
                <a:solidFill>
                  <a:schemeClr val="tx1"/>
                </a:solidFill>
                <a:effectLst/>
                <a:latin typeface="+mn-lt"/>
                <a:ea typeface="+mn-ea"/>
                <a:cs typeface="+mn-cs"/>
              </a:rPr>
              <a:t>he TA will record the student’s spoken responses directly into the DEI during testing.</a:t>
            </a:r>
          </a:p>
          <a:p>
            <a:endParaRPr lang="en-US" dirty="0"/>
          </a:p>
        </p:txBody>
      </p:sp>
      <p:sp>
        <p:nvSpPr>
          <p:cNvPr id="4" name="Slide Number Placeholder 3"/>
          <p:cNvSpPr>
            <a:spLocks noGrp="1"/>
          </p:cNvSpPr>
          <p:nvPr>
            <p:ph type="sldNum" sz="quarter" idx="10"/>
          </p:nvPr>
        </p:nvSpPr>
        <p:spPr/>
        <p:txBody>
          <a:bodyPr/>
          <a:lstStyle/>
          <a:p>
            <a:fld id="{C789F980-D177-4A7A-A04A-4F28B495015B}" type="slidenum">
              <a:rPr lang="en-US" smtClean="0"/>
              <a:t>20</a:t>
            </a:fld>
            <a:endParaRPr lang="en-US"/>
          </a:p>
        </p:txBody>
      </p:sp>
    </p:spTree>
    <p:extLst>
      <p:ext uri="{BB962C8B-B14F-4D97-AF65-F5344CB8AC3E}">
        <p14:creationId xmlns:p14="http://schemas.microsoft.com/office/powerpoint/2010/main" val="16896572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After completing data entry, </a:t>
            </a:r>
            <a:r>
              <a:rPr lang="en-US" baseline="0" dirty="0"/>
              <a:t>be sure to review all entered data. Follow the instructions provided in the </a:t>
            </a:r>
            <a:r>
              <a:rPr lang="en-US" i="1" baseline="0" dirty="0"/>
              <a:t>Directions for Administration Manual</a:t>
            </a:r>
            <a:r>
              <a:rPr lang="en-US" baseline="0" dirty="0"/>
              <a:t>.</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When you have checked all responses entered and are ready to submit the test, click the </a:t>
            </a:r>
            <a:r>
              <a:rPr lang="en-US" b="1" baseline="0" dirty="0"/>
              <a:t>Submit Test </a:t>
            </a:r>
            <a:r>
              <a:rPr lang="en-US" baseline="0" dirty="0"/>
              <a:t>button. </a:t>
            </a:r>
            <a:r>
              <a:rPr lang="en-US" dirty="0"/>
              <a:t>You will be asked to confirm that you would like to submit the test. Click </a:t>
            </a:r>
            <a:r>
              <a:rPr lang="en-US" b="1" dirty="0"/>
              <a:t>Yes</a:t>
            </a:r>
            <a:r>
              <a:rPr lang="en-US" dirty="0"/>
              <a:t> to continue.</a:t>
            </a:r>
            <a:endParaRPr lang="en-US" baseline="0" dirty="0"/>
          </a:p>
          <a:p>
            <a:endParaRPr lang="en-US" baseline="0" dirty="0"/>
          </a:p>
          <a:p>
            <a:r>
              <a:rPr lang="en-US" baseline="0" dirty="0"/>
              <a:t>If you are not ready to submit answers at this time, click the </a:t>
            </a:r>
            <a:r>
              <a:rPr lang="en-US" b="1" baseline="0" dirty="0"/>
              <a:t>Pause</a:t>
            </a:r>
            <a:r>
              <a:rPr lang="en-US" baseline="0" dirty="0"/>
              <a:t> button to save your work and navigate away from the system. In the process, you will be logged out of this student’s data entry session. If you choose to pause your session, remember to complete data entry and submit the test </a:t>
            </a:r>
            <a:r>
              <a:rPr lang="en-US" b="0" u="none" baseline="0" dirty="0"/>
              <a:t>to be scored</a:t>
            </a:r>
            <a:r>
              <a:rPr lang="en-US" baseline="0" dirty="0"/>
              <a:t>. </a:t>
            </a:r>
          </a:p>
          <a:p>
            <a:endParaRPr lang="en-US" baseline="0" dirty="0"/>
          </a:p>
        </p:txBody>
      </p:sp>
      <p:sp>
        <p:nvSpPr>
          <p:cNvPr id="4" name="Slide Number Placeholder 3"/>
          <p:cNvSpPr>
            <a:spLocks noGrp="1"/>
          </p:cNvSpPr>
          <p:nvPr>
            <p:ph type="sldNum" sz="quarter" idx="10"/>
          </p:nvPr>
        </p:nvSpPr>
        <p:spPr/>
        <p:txBody>
          <a:bodyPr/>
          <a:lstStyle/>
          <a:p>
            <a:pPr>
              <a:defRPr/>
            </a:pPr>
            <a:fld id="{31A4434F-3341-41C7-A6D9-425005B00EFD}"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2502279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aseline="0" dirty="0"/>
              <a:t>The next screen will confirm that the student’s test has been submitted.</a:t>
            </a:r>
          </a:p>
          <a:p>
            <a:endParaRPr lang="en-US" baseline="0" dirty="0"/>
          </a:p>
          <a:p>
            <a:r>
              <a:rPr lang="en-US" baseline="0" dirty="0"/>
              <a:t>From here, you may choose to </a:t>
            </a:r>
            <a:r>
              <a:rPr lang="en-US" b="1" baseline="0" dirty="0"/>
              <a:t>Log Out</a:t>
            </a:r>
            <a:r>
              <a:rPr lang="en-US" baseline="0" dirty="0"/>
              <a:t> or </a:t>
            </a:r>
            <a:r>
              <a:rPr lang="en-US" b="1" baseline="0" dirty="0"/>
              <a:t>Enter Data for a Different Student</a:t>
            </a:r>
            <a:r>
              <a:rPr lang="en-US" baseline="0" dirty="0"/>
              <a:t>. </a:t>
            </a:r>
          </a:p>
          <a:p>
            <a:endParaRPr lang="en-US" strike="noStrike" dirty="0"/>
          </a:p>
          <a:p>
            <a:r>
              <a:rPr lang="en-US" b="0" strike="noStrike" dirty="0">
                <a:solidFill>
                  <a:srgbClr val="FF0000"/>
                </a:solidFill>
              </a:rPr>
              <a:t>Note: Although there is an</a:t>
            </a:r>
            <a:r>
              <a:rPr lang="en-US" b="0" strike="noStrike" baseline="0" dirty="0">
                <a:solidFill>
                  <a:srgbClr val="FF0000"/>
                </a:solidFill>
              </a:rPr>
              <a:t> option to </a:t>
            </a:r>
            <a:r>
              <a:rPr lang="en-US" b="0" strike="noStrike" dirty="0">
                <a:solidFill>
                  <a:srgbClr val="FF0000"/>
                </a:solidFill>
              </a:rPr>
              <a:t>“Enter More Data for This Student” on the screen, no additional data can be entered once the ELPA21 Screener test has been submitted. This option is only applicable to the ELPA21 Summative, which has multiple domain tests.</a:t>
            </a:r>
          </a:p>
        </p:txBody>
      </p:sp>
      <p:sp>
        <p:nvSpPr>
          <p:cNvPr id="4" name="Slide Number Placeholder 3"/>
          <p:cNvSpPr>
            <a:spLocks noGrp="1"/>
          </p:cNvSpPr>
          <p:nvPr>
            <p:ph type="sldNum" sz="quarter" idx="10"/>
          </p:nvPr>
        </p:nvSpPr>
        <p:spPr/>
        <p:txBody>
          <a:bodyPr/>
          <a:lstStyle/>
          <a:p>
            <a:fld id="{31A4434F-3341-41C7-A6D9-425005B00EFD}" type="slidenum">
              <a:rPr lang="en-US" smtClean="0"/>
              <a:pPr/>
              <a:t>22</a:t>
            </a:fld>
            <a:endParaRPr lang="en-US" dirty="0"/>
          </a:p>
        </p:txBody>
      </p:sp>
      <p:sp>
        <p:nvSpPr>
          <p:cNvPr id="7" name="Slide Image Placeholder 6"/>
          <p:cNvSpPr>
            <a:spLocks noGrp="1" noRot="1" noChangeAspect="1"/>
          </p:cNvSpPr>
          <p:nvPr>
            <p:ph type="sldImg"/>
          </p:nvPr>
        </p:nvSpPr>
        <p:spPr>
          <a:xfrm>
            <a:off x="457200" y="720725"/>
            <a:ext cx="6400800" cy="3600450"/>
          </a:xfrm>
        </p:spPr>
      </p:sp>
    </p:spTree>
    <p:extLst>
      <p:ext uri="{BB962C8B-B14F-4D97-AF65-F5344CB8AC3E}">
        <p14:creationId xmlns:p14="http://schemas.microsoft.com/office/powerpoint/2010/main" val="1681761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trike="noStrike" dirty="0">
                <a:latin typeface="+mn-lt"/>
              </a:rPr>
              <a:t>Here are some helpful</a:t>
            </a:r>
            <a:r>
              <a:rPr lang="en-US" altLang="en-US" strike="noStrike" baseline="0" dirty="0">
                <a:latin typeface="+mn-lt"/>
              </a:rPr>
              <a:t> hints to assist you with entering student responses in the DEI.</a:t>
            </a:r>
            <a:endParaRPr lang="en-US" altLang="en-US" strike="noStrike" dirty="0">
              <a:latin typeface="+mn-lt"/>
            </a:endParaRPr>
          </a:p>
          <a:p>
            <a:pPr eaLnBrk="1" hangingPunct="1">
              <a:spcBef>
                <a:spcPct val="0"/>
              </a:spcBef>
            </a:pPr>
            <a:endParaRPr lang="en-US" altLang="en-US" strike="noStrike" dirty="0">
              <a:latin typeface="+mn-lt"/>
            </a:endParaRPr>
          </a:p>
          <a:p>
            <a:pPr eaLnBrk="1" hangingPunct="1">
              <a:spcBef>
                <a:spcPct val="0"/>
              </a:spcBef>
            </a:pPr>
            <a:r>
              <a:rPr lang="en-US" dirty="0">
                <a:latin typeface="+mn-lt"/>
              </a:rPr>
              <a:t>If your state allows it, y</a:t>
            </a:r>
            <a:r>
              <a:rPr lang="en-US" altLang="en-US" strike="noStrike" dirty="0">
                <a:latin typeface="+mn-lt"/>
              </a:rPr>
              <a:t>ou may skip items that the student has not answered by clicking the </a:t>
            </a:r>
            <a:r>
              <a:rPr lang="en-US" altLang="en-US" b="1" strike="noStrike" dirty="0">
                <a:latin typeface="+mn-lt"/>
              </a:rPr>
              <a:t>Next</a:t>
            </a:r>
            <a:r>
              <a:rPr lang="en-US" altLang="en-US" strike="noStrike" dirty="0">
                <a:latin typeface="+mn-lt"/>
              </a:rPr>
              <a:t> button.</a:t>
            </a:r>
          </a:p>
          <a:p>
            <a:pPr eaLnBrk="1" hangingPunct="1">
              <a:spcBef>
                <a:spcPct val="0"/>
              </a:spcBef>
            </a:pPr>
            <a:endParaRPr lang="en-US" altLang="en-US" strike="noStrike" dirty="0">
              <a:latin typeface="+mn-lt"/>
            </a:endParaRPr>
          </a:p>
          <a:p>
            <a:pPr eaLnBrk="1" hangingPunct="1">
              <a:spcBef>
                <a:spcPct val="0"/>
              </a:spcBef>
            </a:pPr>
            <a:r>
              <a:rPr lang="en-US" altLang="en-US" strike="noStrike" dirty="0">
                <a:latin typeface="+mn-lt"/>
              </a:rPr>
              <a:t>Questions may appear differently in the DEI from how they appear in the paper test booklets.</a:t>
            </a:r>
            <a:r>
              <a:rPr lang="en-US" altLang="en-US" strike="noStrike" baseline="0" dirty="0">
                <a:latin typeface="+mn-lt"/>
              </a:rPr>
              <a:t> It is important to emulate in the DEI how the student responded in the paper test booklet. For example:</a:t>
            </a:r>
            <a:endParaRPr lang="en-US" altLang="en-US" strike="noStrike" dirty="0">
              <a:latin typeface="+mn-lt"/>
            </a:endParaRPr>
          </a:p>
          <a:p>
            <a:pPr marL="171450" indent="-171450" eaLnBrk="1" hangingPunct="1">
              <a:spcBef>
                <a:spcPct val="0"/>
              </a:spcBef>
              <a:buFont typeface="Arial" panose="020B0604020202020204" pitchFamily="34" charset="0"/>
              <a:buChar char="•"/>
            </a:pPr>
            <a:r>
              <a:rPr lang="en-US" altLang="en-US" strike="noStrike" dirty="0">
                <a:latin typeface="+mn-lt"/>
              </a:rPr>
              <a:t>Instead of circling a letter, you may need to click on a word or image.</a:t>
            </a:r>
          </a:p>
          <a:p>
            <a:pPr marL="171450" indent="-171450" eaLnBrk="1" hangingPunct="1">
              <a:spcBef>
                <a:spcPct val="0"/>
              </a:spcBef>
              <a:buFont typeface="Arial" panose="020B0604020202020204" pitchFamily="34" charset="0"/>
              <a:buChar char="•"/>
            </a:pPr>
            <a:r>
              <a:rPr lang="en-US" altLang="en-US" strike="noStrike" dirty="0">
                <a:latin typeface="+mn-lt"/>
              </a:rPr>
              <a:t>Instead of drawing a line between two objects, you may need to drag and drop one object on top of the other.</a:t>
            </a:r>
          </a:p>
          <a:p>
            <a:pPr marL="171450" indent="-171450" eaLnBrk="1" hangingPunct="1">
              <a:spcBef>
                <a:spcPct val="0"/>
              </a:spcBef>
              <a:buFont typeface="Arial" panose="020B0604020202020204" pitchFamily="34" charset="0"/>
              <a:buChar char="•"/>
            </a:pPr>
            <a:r>
              <a:rPr lang="en-US" altLang="en-US" strike="noStrike" dirty="0">
                <a:latin typeface="+mn-lt"/>
              </a:rPr>
              <a:t>Instead of filling in a blank, you may need to choose an answer from a drop-down list.</a:t>
            </a:r>
          </a:p>
          <a:p>
            <a:pPr eaLnBrk="1" hangingPunct="1">
              <a:spcBef>
                <a:spcPct val="0"/>
              </a:spcBef>
            </a:pPr>
            <a:endParaRPr lang="en-US" altLang="en-US" strike="noStrike" dirty="0">
              <a:latin typeface="+mn-lt"/>
            </a:endParaRPr>
          </a:p>
          <a:p>
            <a:pPr eaLnBrk="1" hangingPunct="1">
              <a:spcBef>
                <a:spcPct val="0"/>
              </a:spcBef>
            </a:pPr>
            <a:r>
              <a:rPr lang="en-US" altLang="en-US" strike="noStrike" dirty="0">
                <a:latin typeface="+mn-lt"/>
              </a:rPr>
              <a:t>Finally, for a test with domain exemptions to be scored correctly, note that the exempted domain(s) must be selected in TIDE, and all the questions in this domain must be skipped while the test is being transcribed into the DEI. If any questions are answered in a domain, it will be scored and reported, even if the student is exempted from that domain in TIDE.</a:t>
            </a:r>
          </a:p>
        </p:txBody>
      </p:sp>
      <p:sp>
        <p:nvSpPr>
          <p:cNvPr id="39940"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76693" indent="-298727">
              <a:defRPr>
                <a:solidFill>
                  <a:schemeClr val="tx1"/>
                </a:solidFill>
                <a:latin typeface="Calibri" pitchFamily="34" charset="0"/>
              </a:defRPr>
            </a:lvl2pPr>
            <a:lvl3pPr marL="1194913" indent="-238983">
              <a:defRPr>
                <a:solidFill>
                  <a:schemeClr val="tx1"/>
                </a:solidFill>
                <a:latin typeface="Calibri" pitchFamily="34" charset="0"/>
              </a:defRPr>
            </a:lvl3pPr>
            <a:lvl4pPr marL="1672878" indent="-238983">
              <a:defRPr>
                <a:solidFill>
                  <a:schemeClr val="tx1"/>
                </a:solidFill>
                <a:latin typeface="Calibri" pitchFamily="34" charset="0"/>
              </a:defRPr>
            </a:lvl4pPr>
            <a:lvl5pPr marL="2150843" indent="-238983">
              <a:defRPr>
                <a:solidFill>
                  <a:schemeClr val="tx1"/>
                </a:solidFill>
                <a:latin typeface="Calibri" pitchFamily="34" charset="0"/>
              </a:defRPr>
            </a:lvl5pPr>
            <a:lvl6pPr marL="2628809" indent="-238983" fontAlgn="base">
              <a:spcBef>
                <a:spcPct val="0"/>
              </a:spcBef>
              <a:spcAft>
                <a:spcPct val="0"/>
              </a:spcAft>
              <a:defRPr>
                <a:solidFill>
                  <a:schemeClr val="tx1"/>
                </a:solidFill>
                <a:latin typeface="Calibri" pitchFamily="34" charset="0"/>
              </a:defRPr>
            </a:lvl6pPr>
            <a:lvl7pPr marL="3106775" indent="-238983" fontAlgn="base">
              <a:spcBef>
                <a:spcPct val="0"/>
              </a:spcBef>
              <a:spcAft>
                <a:spcPct val="0"/>
              </a:spcAft>
              <a:defRPr>
                <a:solidFill>
                  <a:schemeClr val="tx1"/>
                </a:solidFill>
                <a:latin typeface="Calibri" pitchFamily="34" charset="0"/>
              </a:defRPr>
            </a:lvl7pPr>
            <a:lvl8pPr marL="3584738" indent="-238983" fontAlgn="base">
              <a:spcBef>
                <a:spcPct val="0"/>
              </a:spcBef>
              <a:spcAft>
                <a:spcPct val="0"/>
              </a:spcAft>
              <a:defRPr>
                <a:solidFill>
                  <a:schemeClr val="tx1"/>
                </a:solidFill>
                <a:latin typeface="Calibri" pitchFamily="34" charset="0"/>
              </a:defRPr>
            </a:lvl8pPr>
            <a:lvl9pPr marL="4062704" indent="-23898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D6C7D26-4B49-4B86-93B8-223FB2EF1D58}" type="slidenum">
              <a:rPr lang="en-US" altLang="en-US" smtClean="0">
                <a:latin typeface="Arial" panose="020B0604020202020204" pitchFamily="34" charset="0"/>
              </a:rPr>
              <a:pPr fontAlgn="base">
                <a:spcBef>
                  <a:spcPct val="0"/>
                </a:spcBef>
                <a:spcAft>
                  <a:spcPct val="0"/>
                </a:spcAft>
                <a:defRPr/>
              </a:pPr>
              <a:t>23</a:t>
            </a:fld>
            <a:endParaRPr lang="en-US" altLang="en-US" dirty="0">
              <a:latin typeface="Arial" panose="020B0604020202020204" pitchFamily="34" charset="0"/>
            </a:endParaRPr>
          </a:p>
        </p:txBody>
      </p:sp>
    </p:spTree>
    <p:extLst>
      <p:ext uri="{BB962C8B-B14F-4D97-AF65-F5344CB8AC3E}">
        <p14:creationId xmlns:p14="http://schemas.microsoft.com/office/powerpoint/2010/main" val="11858440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Thank you for viewing this training module. If you need additional information, please visit your state’s portal, where</a:t>
            </a:r>
            <a:r>
              <a:rPr lang="en-US" altLang="en-US" baseline="0" dirty="0"/>
              <a:t> you can find announcements and copies of </a:t>
            </a:r>
            <a:r>
              <a:rPr lang="en-US" altLang="en-US" dirty="0"/>
              <a:t>the </a:t>
            </a:r>
            <a:r>
              <a:rPr lang="en-US" altLang="en-US" i="1" dirty="0"/>
              <a:t>DEI User Guide</a:t>
            </a:r>
            <a:r>
              <a:rPr lang="en-US" altLang="en-US" baseline="0" dirty="0"/>
              <a:t>. Remember to follow the </a:t>
            </a:r>
            <a:r>
              <a:rPr lang="en-US" altLang="en-US" b="0" dirty="0">
                <a:solidFill>
                  <a:srgbClr val="FF0000"/>
                </a:solidFill>
              </a:rPr>
              <a:t>secure</a:t>
            </a:r>
            <a:r>
              <a:rPr lang="en-US" altLang="en-US" b="0" dirty="0"/>
              <a:t> </a:t>
            </a:r>
            <a:r>
              <a:rPr lang="en-US" altLang="en-US" i="1" baseline="0" dirty="0"/>
              <a:t>Directions for Administration</a:t>
            </a:r>
            <a:r>
              <a:rPr lang="en-US" altLang="en-US" i="1" dirty="0"/>
              <a:t> </a:t>
            </a:r>
            <a:r>
              <a:rPr lang="en-US" altLang="en-US" b="0" dirty="0">
                <a:solidFill>
                  <a:srgbClr val="FF0000"/>
                </a:solidFill>
              </a:rPr>
              <a:t>document</a:t>
            </a:r>
            <a:r>
              <a:rPr lang="en-US" altLang="en-US" b="0" dirty="0"/>
              <a:t> </a:t>
            </a:r>
            <a:r>
              <a:rPr lang="en-US" altLang="en-US" i="0" baseline="0" dirty="0"/>
              <a:t>you received with the student’s paper test while administering these tests for guidance.</a:t>
            </a:r>
            <a:endParaRPr lang="en-US" altLang="en-US" dirty="0"/>
          </a:p>
          <a:p>
            <a:endParaRPr lang="en-US" altLang="en-US" dirty="0"/>
          </a:p>
          <a:p>
            <a:r>
              <a:rPr lang="en-US" altLang="en-US" dirty="0"/>
              <a:t>For further assistance, please consult your state’s Help Desk. </a:t>
            </a:r>
          </a:p>
          <a:p>
            <a:endParaRPr lang="en-US" alt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24</a:t>
            </a:fld>
            <a:endParaRPr lang="en-US" dirty="0"/>
          </a:p>
        </p:txBody>
      </p:sp>
      <p:sp>
        <p:nvSpPr>
          <p:cNvPr id="7" name="Slide Image Placeholder 6"/>
          <p:cNvSpPr>
            <a:spLocks noGrp="1" noRot="1" noChangeAspect="1"/>
          </p:cNvSpPr>
          <p:nvPr>
            <p:ph type="sldImg"/>
          </p:nvPr>
        </p:nvSpPr>
        <p:spPr>
          <a:xfrm>
            <a:off x="457200" y="720725"/>
            <a:ext cx="6400800" cy="3600450"/>
          </a:xfrm>
        </p:spPr>
      </p:sp>
    </p:spTree>
    <p:extLst>
      <p:ext uri="{BB962C8B-B14F-4D97-AF65-F5344CB8AC3E}">
        <p14:creationId xmlns:p14="http://schemas.microsoft.com/office/powerpoint/2010/main" val="403755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The DEI </a:t>
            </a:r>
            <a:r>
              <a:rPr lang="en-US" b="0" dirty="0"/>
              <a:t>is</a:t>
            </a:r>
            <a:r>
              <a:rPr lang="en-US" b="1" dirty="0"/>
              <a:t> </a:t>
            </a:r>
            <a:r>
              <a:rPr lang="en-US" dirty="0"/>
              <a:t>used to enter student responses for students taking the test in paper </a:t>
            </a:r>
            <a:r>
              <a:rPr lang="en-US" u="none" dirty="0"/>
              <a:t>and braille </a:t>
            </a:r>
            <a:r>
              <a:rPr lang="en-US" dirty="0"/>
              <a:t>forms. The DEI is also used to record responses</a:t>
            </a:r>
            <a:r>
              <a:rPr lang="en-US" baseline="0" dirty="0"/>
              <a:t> to the speaking test for students who take the test using paper and </a:t>
            </a:r>
            <a:r>
              <a:rPr lang="en-US" strike="noStrike" baseline="0" dirty="0"/>
              <a:t>braille</a:t>
            </a:r>
            <a:r>
              <a:rPr lang="en-US" baseline="0" dirty="0"/>
              <a:t> forms.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C789F980-D177-4A7A-A04A-4F28B495015B}" type="slidenum">
              <a:rPr lang="en-US" smtClean="0"/>
              <a:t>3</a:t>
            </a:fld>
            <a:endParaRPr lang="en-US"/>
          </a:p>
        </p:txBody>
      </p:sp>
    </p:spTree>
    <p:extLst>
      <p:ext uri="{BB962C8B-B14F-4D97-AF65-F5344CB8AC3E}">
        <p14:creationId xmlns:p14="http://schemas.microsoft.com/office/powerpoint/2010/main" val="1077582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1A4434F-3341-41C7-A6D9-425005B00EFD}" type="slidenum">
              <a:rPr lang="en-US" smtClean="0"/>
              <a:pPr/>
              <a:t>4</a:t>
            </a:fld>
            <a:endParaRPr lang="en-US" dirty="0"/>
          </a:p>
        </p:txBody>
      </p:sp>
      <p:sp>
        <p:nvSpPr>
          <p:cNvPr id="6" name="Slide Image Placeholder 5"/>
          <p:cNvSpPr>
            <a:spLocks noGrp="1" noRot="1" noChangeAspect="1"/>
          </p:cNvSpPr>
          <p:nvPr>
            <p:ph type="sldImg"/>
          </p:nvPr>
        </p:nvSpPr>
        <p:spPr>
          <a:xfrm>
            <a:off x="457200" y="720725"/>
            <a:ext cx="6400800" cy="3600450"/>
          </a:xfrm>
        </p:spPr>
      </p:sp>
      <p:sp>
        <p:nvSpPr>
          <p:cNvPr id="7" name="Notes Placeholder 6"/>
          <p:cNvSpPr>
            <a:spLocks noGrp="1"/>
          </p:cNvSpPr>
          <p:nvPr>
            <p:ph type="body" idx="1"/>
          </p:nvPr>
        </p:nvSpPr>
        <p:spPr/>
        <p:txBody>
          <a:bodyPr/>
          <a:lstStyle/>
          <a:p>
            <a:r>
              <a:rPr lang="en-US" b="0" dirty="0"/>
              <a:t>For the TA to enter data for a student in the DEI, the student’s record in TIDE needs to </a:t>
            </a:r>
            <a:r>
              <a:rPr lang="en-US" b="0" u="none" dirty="0"/>
              <a:t>be updated to allow </a:t>
            </a:r>
            <a:r>
              <a:rPr lang="en-US" b="0" dirty="0"/>
              <a:t>for a paper or braille form. </a:t>
            </a:r>
            <a:r>
              <a:rPr lang="en-US" dirty="0"/>
              <a:t>TIDE is the “home” for all student data and accommodations. That student’s record should be checked in TIDE to ensure that the correct flag has been set</a:t>
            </a:r>
            <a:r>
              <a:rPr lang="en-US" baseline="0" dirty="0"/>
              <a:t> for a paper </a:t>
            </a:r>
            <a:r>
              <a:rPr lang="en-US" u="none" baseline="0" dirty="0"/>
              <a:t>or braille </a:t>
            </a:r>
            <a:r>
              <a:rPr lang="en-US" baseline="0" dirty="0"/>
              <a:t>form. The </a:t>
            </a:r>
            <a:r>
              <a:rPr lang="en-US" i="1" baseline="0" dirty="0"/>
              <a:t>TIDE User Guide </a:t>
            </a:r>
            <a:r>
              <a:rPr lang="en-US" baseline="0" dirty="0"/>
              <a:t>has more information about how to do this.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u="none" dirty="0">
                <a:solidFill>
                  <a:srgbClr val="FF0000"/>
                </a:solidFill>
              </a:rPr>
              <a:t>Domain exemptions must be entered in TIDE prior to the TA entering the student responses in the DEI. If a domain exemption is entered in TIDE prior to the start of data entry in the DEI for a student, and no responses to items in the exempt domain are entered in the DEI, only items in the non-exempt domains will be used to determine the student’s test score.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a:solidFill>
                  <a:srgbClr val="FF0000"/>
                </a:solidFill>
              </a:rPr>
              <a:t>However, if a student is exempt from a domain but responses to any items in the domain are entered in the DEI, the domain will be scored as though the student was not exempt. Contact your </a:t>
            </a:r>
            <a:r>
              <a:rPr lang="en-US" altLang="en-US" b="0" u="none" dirty="0">
                <a:solidFill>
                  <a:srgbClr val="FF0000"/>
                </a:solidFill>
              </a:rPr>
              <a:t>state administrator </a:t>
            </a:r>
            <a:r>
              <a:rPr lang="en-US" altLang="en-US" b="0" dirty="0">
                <a:solidFill>
                  <a:srgbClr val="FF0000"/>
                </a:solidFill>
              </a:rPr>
              <a:t>for clarification on how to determine and record domain exemptions in TIDE in your state.</a:t>
            </a:r>
          </a:p>
          <a:p>
            <a:endParaRPr lang="en-US" baseline="0" dirty="0"/>
          </a:p>
        </p:txBody>
      </p:sp>
    </p:spTree>
    <p:extLst>
      <p:ext uri="{BB962C8B-B14F-4D97-AF65-F5344CB8AC3E}">
        <p14:creationId xmlns:p14="http://schemas.microsoft.com/office/powerpoint/2010/main" val="205860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paper and braille testing, the TA should log into the system in preparation for administering the speaking test items.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To access the DEI, navigate to the Teachers and Test Administrators page on the portal and select the “Data Entry Interface” icon.</a:t>
            </a:r>
          </a:p>
          <a:p>
            <a:endParaRPr lang="en-US" dirty="0">
              <a:highlight>
                <a:srgbClr val="FFFF00"/>
              </a:highlight>
            </a:endParaRPr>
          </a:p>
          <a:p>
            <a:endParaRPr lang="en-US" dirty="0"/>
          </a:p>
          <a:p>
            <a:endParaRPr lang="en-US" dirty="0"/>
          </a:p>
        </p:txBody>
      </p:sp>
      <p:sp>
        <p:nvSpPr>
          <p:cNvPr id="4" name="Slide Number Placeholder 3"/>
          <p:cNvSpPr>
            <a:spLocks noGrp="1"/>
          </p:cNvSpPr>
          <p:nvPr>
            <p:ph type="sldNum" sz="quarter" idx="10"/>
          </p:nvPr>
        </p:nvSpPr>
        <p:spPr/>
        <p:txBody>
          <a:bodyPr/>
          <a:lstStyle/>
          <a:p>
            <a:fld id="{E8B097D6-EE9F-415D-9708-2BB67BC396CD}" type="slidenum">
              <a:rPr lang="en-US" smtClean="0"/>
              <a:pPr/>
              <a:t>5</a:t>
            </a:fld>
            <a:endParaRPr lang="en-US" dirty="0"/>
          </a:p>
        </p:txBody>
      </p:sp>
      <p:sp>
        <p:nvSpPr>
          <p:cNvPr id="7" name="Slide Image Placeholder 6"/>
          <p:cNvSpPr>
            <a:spLocks noGrp="1" noRot="1" noChangeAspect="1"/>
          </p:cNvSpPr>
          <p:nvPr>
            <p:ph type="sldImg"/>
          </p:nvPr>
        </p:nvSpPr>
        <p:spPr>
          <a:xfrm>
            <a:off x="457200" y="720725"/>
            <a:ext cx="6400800" cy="3600450"/>
          </a:xfrm>
        </p:spPr>
      </p:sp>
    </p:spTree>
    <p:extLst>
      <p:ext uri="{BB962C8B-B14F-4D97-AF65-F5344CB8AC3E}">
        <p14:creationId xmlns:p14="http://schemas.microsoft.com/office/powerpoint/2010/main" val="3085407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a:t>Log in </a:t>
            </a:r>
            <a:r>
              <a:rPr lang="en-US" dirty="0"/>
              <a:t>with your username and password. This is the same username and password you use to access all</a:t>
            </a:r>
            <a:r>
              <a:rPr lang="en-US" baseline="0" dirty="0"/>
              <a:t> CAI systems including TIDE and the Test Administrator Interface.</a:t>
            </a:r>
            <a:endParaRPr lang="en-US" dirty="0"/>
          </a:p>
        </p:txBody>
      </p:sp>
      <p:sp>
        <p:nvSpPr>
          <p:cNvPr id="4" name="Slide Number Placeholder 3"/>
          <p:cNvSpPr>
            <a:spLocks noGrp="1"/>
          </p:cNvSpPr>
          <p:nvPr>
            <p:ph type="sldNum" sz="quarter" idx="10"/>
          </p:nvPr>
        </p:nvSpPr>
        <p:spPr/>
        <p:txBody>
          <a:bodyPr/>
          <a:lstStyle/>
          <a:p>
            <a:fld id="{E8B097D6-EE9F-415D-9708-2BB67BC396CD}" type="slidenum">
              <a:rPr lang="en-US" smtClean="0"/>
              <a:pPr/>
              <a:t>6</a:t>
            </a:fld>
            <a:endParaRPr lang="en-US" dirty="0"/>
          </a:p>
        </p:txBody>
      </p:sp>
      <p:sp>
        <p:nvSpPr>
          <p:cNvPr id="7" name="Slide Image Placeholder 6"/>
          <p:cNvSpPr>
            <a:spLocks noGrp="1" noRot="1" noChangeAspect="1"/>
          </p:cNvSpPr>
          <p:nvPr>
            <p:ph type="sldImg"/>
          </p:nvPr>
        </p:nvSpPr>
        <p:spPr>
          <a:xfrm>
            <a:off x="457200" y="720725"/>
            <a:ext cx="6400800" cy="3600450"/>
          </a:xfrm>
        </p:spPr>
      </p:sp>
    </p:spTree>
    <p:extLst>
      <p:ext uri="{BB962C8B-B14F-4D97-AF65-F5344CB8AC3E}">
        <p14:creationId xmlns:p14="http://schemas.microsoft.com/office/powerpoint/2010/main" val="362948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After logging in to the DEI, you will be prompted to enter information for the student you are testing. Enter the student’s first name and student ID number. Please note that the student’s first name and ID must match what is pre-identified in TIDE.</a:t>
            </a:r>
            <a:r>
              <a:rPr lang="en-US" baseline="0" dirty="0"/>
              <a:t> If the student does not have a permanent student ID yet, then you should enter the temporary ID listed for the student in TIDE. For information about registering students in TIDE, please consult your </a:t>
            </a:r>
            <a:r>
              <a:rPr lang="en-US" i="1" baseline="0" dirty="0"/>
              <a:t>TIDE User Guide</a:t>
            </a:r>
            <a:r>
              <a:rPr lang="en-US" baseline="0" dirty="0"/>
              <a:t>.</a:t>
            </a:r>
            <a:endParaRPr lang="en-US" dirty="0"/>
          </a:p>
          <a:p>
            <a:endParaRPr lang="en-US" dirty="0"/>
          </a:p>
          <a:p>
            <a:r>
              <a:rPr lang="en-US" dirty="0"/>
              <a:t>When you have entered the information, click </a:t>
            </a:r>
            <a:r>
              <a:rPr lang="en-US" b="1" dirty="0"/>
              <a:t>Sign In</a:t>
            </a:r>
            <a:r>
              <a:rPr lang="en-US" dirty="0"/>
              <a:t>.</a:t>
            </a:r>
          </a:p>
        </p:txBody>
      </p:sp>
      <p:sp>
        <p:nvSpPr>
          <p:cNvPr id="4" name="Slide Number Placeholder 3"/>
          <p:cNvSpPr>
            <a:spLocks noGrp="1"/>
          </p:cNvSpPr>
          <p:nvPr>
            <p:ph type="sldNum" sz="quarter" idx="10"/>
          </p:nvPr>
        </p:nvSpPr>
        <p:spPr/>
        <p:txBody>
          <a:bodyPr/>
          <a:lstStyle/>
          <a:p>
            <a:fld id="{E8B097D6-EE9F-415D-9708-2BB67BC396CD}" type="slidenum">
              <a:rPr lang="en-US" smtClean="0"/>
              <a:pPr/>
              <a:t>7</a:t>
            </a:fld>
            <a:endParaRPr lang="en-US" dirty="0"/>
          </a:p>
        </p:txBody>
      </p:sp>
      <p:sp>
        <p:nvSpPr>
          <p:cNvPr id="7" name="Slide Image Placeholder 6"/>
          <p:cNvSpPr>
            <a:spLocks noGrp="1" noRot="1" noChangeAspect="1"/>
          </p:cNvSpPr>
          <p:nvPr>
            <p:ph type="sldImg"/>
          </p:nvPr>
        </p:nvSpPr>
        <p:spPr>
          <a:xfrm>
            <a:off x="457200" y="720725"/>
            <a:ext cx="6400800" cy="3600450"/>
          </a:xfrm>
        </p:spPr>
      </p:sp>
    </p:spTree>
    <p:extLst>
      <p:ext uri="{BB962C8B-B14F-4D97-AF65-F5344CB8AC3E}">
        <p14:creationId xmlns:p14="http://schemas.microsoft.com/office/powerpoint/2010/main" val="3085407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Next, you will be prompted to verify that the student’s demographic information is correct. Please be sure to review every field. If all of the student’s information is correct, click </a:t>
            </a:r>
            <a:r>
              <a:rPr lang="en-US" b="1" dirty="0"/>
              <a:t>YES</a:t>
            </a:r>
            <a:r>
              <a:rPr lang="en-US" dirty="0"/>
              <a:t>. If any information is incorrect, click </a:t>
            </a:r>
            <a:r>
              <a:rPr lang="en-US" b="1" dirty="0"/>
              <a:t>NO</a:t>
            </a:r>
            <a:r>
              <a:rPr lang="en-US" b="0" dirty="0"/>
              <a:t>,</a:t>
            </a:r>
            <a:r>
              <a:rPr lang="en-US" b="1" dirty="0"/>
              <a:t> </a:t>
            </a:r>
            <a:r>
              <a:rPr lang="en-US" dirty="0"/>
              <a:t>and contact your test coordinator. </a:t>
            </a:r>
          </a:p>
        </p:txBody>
      </p:sp>
      <p:sp>
        <p:nvSpPr>
          <p:cNvPr id="4" name="Slide Number Placeholder 3"/>
          <p:cNvSpPr>
            <a:spLocks noGrp="1"/>
          </p:cNvSpPr>
          <p:nvPr>
            <p:ph type="sldNum" sz="quarter" idx="10"/>
          </p:nvPr>
        </p:nvSpPr>
        <p:spPr/>
        <p:txBody>
          <a:bodyPr/>
          <a:lstStyle/>
          <a:p>
            <a:fld id="{E8B097D6-EE9F-415D-9708-2BB67BC396CD}" type="slidenum">
              <a:rPr lang="en-US" smtClean="0"/>
              <a:pPr/>
              <a:t>8</a:t>
            </a:fld>
            <a:endParaRPr lang="en-US" dirty="0"/>
          </a:p>
        </p:txBody>
      </p:sp>
      <p:sp>
        <p:nvSpPr>
          <p:cNvPr id="7" name="Slide Image Placeholder 6"/>
          <p:cNvSpPr>
            <a:spLocks noGrp="1" noRot="1" noChangeAspect="1"/>
          </p:cNvSpPr>
          <p:nvPr>
            <p:ph type="sldImg"/>
          </p:nvPr>
        </p:nvSpPr>
        <p:spPr>
          <a:xfrm>
            <a:off x="457200" y="720725"/>
            <a:ext cx="6400800" cy="3600450"/>
          </a:xfrm>
        </p:spPr>
      </p:sp>
    </p:spTree>
    <p:extLst>
      <p:ext uri="{BB962C8B-B14F-4D97-AF65-F5344CB8AC3E}">
        <p14:creationId xmlns:p14="http://schemas.microsoft.com/office/powerpoint/2010/main" val="3085407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200" dirty="0"/>
              <a:t>After verifying the student’s information, the </a:t>
            </a:r>
            <a:r>
              <a:rPr lang="en-US" sz="1200" b="0" u="none" dirty="0"/>
              <a:t>Available Tests screen will appear.</a:t>
            </a:r>
            <a:r>
              <a:rPr lang="en-US" sz="1200" b="0" u="none" baseline="0" dirty="0"/>
              <a:t> </a:t>
            </a:r>
            <a:r>
              <a:rPr lang="en-US" sz="1200" b="0" u="none" dirty="0"/>
              <a:t>Please note three things about this page:</a:t>
            </a:r>
          </a:p>
          <a:p>
            <a:endParaRPr lang="en-US" sz="1200" dirty="0"/>
          </a:p>
          <a:p>
            <a:pPr marL="171450" indent="-171450" defTabSz="966612">
              <a:buFont typeface="Arial" panose="020B0604020202020204" pitchFamily="34" charset="0"/>
              <a:buChar char="•"/>
              <a:defRPr/>
            </a:pPr>
            <a:r>
              <a:rPr lang="en-US" sz="1200" dirty="0"/>
              <a:t>First, the page lists the test</a:t>
            </a:r>
            <a:r>
              <a:rPr lang="en-US" sz="1200" strike="noStrike" dirty="0"/>
              <a:t>s</a:t>
            </a:r>
            <a:r>
              <a:rPr lang="en-US" sz="1200" dirty="0"/>
              <a:t> available for the student based on the student’s </a:t>
            </a:r>
            <a:r>
              <a:rPr lang="en-US" sz="1200" strike="noStrike" baseline="0" dirty="0"/>
              <a:t>grade level.</a:t>
            </a:r>
            <a:r>
              <a:rPr lang="en-US" sz="1200" dirty="0"/>
              <a:t> Please verify that the appropriate test is listed for the student. If the test for this student is missing</a:t>
            </a:r>
            <a:r>
              <a:rPr lang="en-US" sz="1200" baseline="0" dirty="0"/>
              <a:t> </a:t>
            </a:r>
            <a:r>
              <a:rPr lang="en-US" sz="1200" u="none" baseline="0" dirty="0"/>
              <a:t>or incorrect,</a:t>
            </a:r>
            <a:r>
              <a:rPr lang="en-US" sz="1200" u="none" dirty="0"/>
              <a:t> </a:t>
            </a:r>
            <a:r>
              <a:rPr lang="en-US" sz="1200" dirty="0"/>
              <a:t>please contact your test coordinator.</a:t>
            </a:r>
          </a:p>
          <a:p>
            <a:pPr marL="171450" indent="-171450" defTabSz="966612">
              <a:buFont typeface="Arial" panose="020B0604020202020204" pitchFamily="34" charset="0"/>
              <a:buChar char="•"/>
              <a:defRPr/>
            </a:pPr>
            <a:r>
              <a:rPr lang="en-US" sz="1200" dirty="0"/>
              <a:t>Second, the icons on this page signal the test’s status. And indicates that the test has not been started and no data has been entered. A clock face indicates that the test has been started, but still needs</a:t>
            </a:r>
            <a:r>
              <a:rPr lang="en-US" sz="1200" baseline="0" dirty="0"/>
              <a:t> to be reviewed and submitted.</a:t>
            </a:r>
            <a:endParaRPr lang="en-US" sz="1200" strike="sngStrike" baseline="0" dirty="0"/>
          </a:p>
          <a:p>
            <a:pPr marL="171450" marR="0" lvl="0" indent="-17145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trike="noStrike" baseline="0" dirty="0"/>
              <a:t>Finally, please note that the screener includes all domains within a single test.</a:t>
            </a:r>
            <a:r>
              <a:rPr lang="en-US" dirty="0"/>
              <a:t> The Summative test lists each domain as a separate test. </a:t>
            </a:r>
            <a:endParaRPr lang="en-US" sz="1200" strike="noStrike" baseline="0" dirty="0"/>
          </a:p>
        </p:txBody>
      </p:sp>
      <p:sp>
        <p:nvSpPr>
          <p:cNvPr id="4" name="Slide Number Placeholder 3"/>
          <p:cNvSpPr>
            <a:spLocks noGrp="1"/>
          </p:cNvSpPr>
          <p:nvPr>
            <p:ph type="sldNum" sz="quarter" idx="10"/>
          </p:nvPr>
        </p:nvSpPr>
        <p:spPr/>
        <p:txBody>
          <a:bodyPr/>
          <a:lstStyle/>
          <a:p>
            <a:fld id="{E8B097D6-EE9F-415D-9708-2BB67BC396CD}" type="slidenum">
              <a:rPr lang="en-US" smtClean="0"/>
              <a:pPr/>
              <a:t>9</a:t>
            </a:fld>
            <a:endParaRPr lang="en-US" dirty="0"/>
          </a:p>
        </p:txBody>
      </p:sp>
      <p:sp>
        <p:nvSpPr>
          <p:cNvPr id="7" name="Slide Image Placeholder 6"/>
          <p:cNvSpPr>
            <a:spLocks noGrp="1" noRot="1" noChangeAspect="1"/>
          </p:cNvSpPr>
          <p:nvPr>
            <p:ph type="sldImg"/>
          </p:nvPr>
        </p:nvSpPr>
        <p:spPr>
          <a:xfrm>
            <a:off x="457200" y="720725"/>
            <a:ext cx="6400800" cy="3600450"/>
          </a:xfrm>
        </p:spPr>
      </p:sp>
    </p:spTree>
    <p:extLst>
      <p:ext uri="{BB962C8B-B14F-4D97-AF65-F5344CB8AC3E}">
        <p14:creationId xmlns:p14="http://schemas.microsoft.com/office/powerpoint/2010/main" val="30854074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custDataLst>
      <p:tags r:id="rId1"/>
    </p:custDataLst>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Large Graphic">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nchorCtr="0"/>
          <a:lstStyle/>
          <a:p>
            <a:r>
              <a:rPr lang="en-US" dirty="0"/>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585053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1" r:id="rId18"/>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tags" Target="../tags/tag1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tags" Target="../tags/tag1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tags" Target="../tags/tag14.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tags" Target="../tags/tag16.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8.xml"/><Relationship Id="rId1" Type="http://schemas.openxmlformats.org/officeDocument/2006/relationships/tags" Target="../tags/tag17.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tags" Target="../tags/tag18.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8.xml"/><Relationship Id="rId1" Type="http://schemas.openxmlformats.org/officeDocument/2006/relationships/tags" Target="../tags/tag19.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8.xml"/><Relationship Id="rId1" Type="http://schemas.openxmlformats.org/officeDocument/2006/relationships/tags" Target="../tags/tag20.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8.xml"/><Relationship Id="rId1" Type="http://schemas.openxmlformats.org/officeDocument/2006/relationships/tags" Target="../tags/tag21.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8.xml"/><Relationship Id="rId1" Type="http://schemas.openxmlformats.org/officeDocument/2006/relationships/tags" Target="../tags/tag22.xml"/><Relationship Id="rId5" Type="http://schemas.openxmlformats.org/officeDocument/2006/relationships/image" Target="../media/image24.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8.xml"/><Relationship Id="rId1" Type="http://schemas.openxmlformats.org/officeDocument/2006/relationships/tags" Target="../tags/tag23.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8.xml"/><Relationship Id="rId1" Type="http://schemas.openxmlformats.org/officeDocument/2006/relationships/tags" Target="../tags/tag24.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8.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8.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ags" Target="../tags/tag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ags" Target="../tags/tag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ags" Target="../tags/tag8.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ags" Target="../tags/tag9.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tags" Target="../tags/tag10.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tags" Target="../tags/tag11.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cap="none" dirty="0"/>
              <a:t>Data Entry Interface (DEI)</a:t>
            </a:r>
          </a:p>
        </p:txBody>
      </p:sp>
      <p:sp>
        <p:nvSpPr>
          <p:cNvPr id="3" name="Subtitle 2"/>
          <p:cNvSpPr>
            <a:spLocks noGrp="1"/>
          </p:cNvSpPr>
          <p:nvPr>
            <p:ph type="subTitle" idx="1"/>
          </p:nvPr>
        </p:nvSpPr>
        <p:spPr>
          <a:xfrm>
            <a:off x="2589492" y="3244334"/>
            <a:ext cx="8540496" cy="369332"/>
          </a:xfrm>
        </p:spPr>
        <p:txBody>
          <a:bodyPr>
            <a:normAutofit/>
          </a:bodyPr>
          <a:lstStyle/>
          <a:p>
            <a:pPr algn="l"/>
            <a:r>
              <a:rPr lang="en-US" sz="2400" cap="none" dirty="0"/>
              <a:t>For Paper and Braille Test Administrations</a:t>
            </a:r>
          </a:p>
        </p:txBody>
      </p:sp>
      <p:sp>
        <p:nvSpPr>
          <p:cNvPr id="2" name="Rectangle 1">
            <a:extLst>
              <a:ext uri="{FF2B5EF4-FFF2-40B4-BE49-F238E27FC236}">
                <a16:creationId xmlns:a16="http://schemas.microsoft.com/office/drawing/2014/main" id="{8B420651-B147-4DF6-AF47-456D03F2BF5B}"/>
              </a:ext>
            </a:extLst>
          </p:cNvPr>
          <p:cNvSpPr/>
          <p:nvPr/>
        </p:nvSpPr>
        <p:spPr>
          <a:xfrm>
            <a:off x="9276250" y="6461326"/>
            <a:ext cx="2986715" cy="215444"/>
          </a:xfrm>
          <a:prstGeom prst="rect">
            <a:avLst/>
          </a:prstGeom>
        </p:spPr>
        <p:txBody>
          <a:bodyPr wrap="none">
            <a:spAutoFit/>
          </a:bodyPr>
          <a:lstStyle/>
          <a:p>
            <a:r>
              <a:rPr lang="en-US" sz="800" dirty="0">
                <a:solidFill>
                  <a:schemeClr val="bg1"/>
                </a:solidFill>
              </a:rPr>
              <a:t>Copyright © 2023 Cambium Assessment, Inc. All rights reserved.</a:t>
            </a:r>
          </a:p>
        </p:txBody>
      </p:sp>
    </p:spTree>
    <p:custDataLst>
      <p:tags r:id="rId1"/>
    </p:custDataLst>
    <p:extLst>
      <p:ext uri="{BB962C8B-B14F-4D97-AF65-F5344CB8AC3E}">
        <p14:creationId xmlns:p14="http://schemas.microsoft.com/office/powerpoint/2010/main" val="3274398742"/>
      </p:ext>
    </p:extLst>
  </p:cSld>
  <p:clrMapOvr>
    <a:masterClrMapping/>
  </p:clrMapOvr>
  <mc:AlternateContent xmlns:mc="http://schemas.openxmlformats.org/markup-compatibility/2006" xmlns:p14="http://schemas.microsoft.com/office/powerpoint/2010/main">
    <mc:Choice Requires="p14">
      <p:transition spd="slow" p14:dur="2000" advTm="90700"/>
    </mc:Choice>
    <mc:Fallback xmlns="">
      <p:transition spd="slow" advTm="907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10966449" cy="860580"/>
          </a:xfrm>
        </p:spPr>
        <p:txBody>
          <a:bodyPr/>
          <a:lstStyle/>
          <a:p>
            <a:r>
              <a:rPr lang="en-US" dirty="0"/>
              <a:t>Audio Playback Check</a:t>
            </a:r>
          </a:p>
        </p:txBody>
      </p:sp>
      <p:pic>
        <p:nvPicPr>
          <p:cNvPr id="5" name="Picture 4">
            <a:extLst>
              <a:ext uri="{FF2B5EF4-FFF2-40B4-BE49-F238E27FC236}">
                <a16:creationId xmlns:a16="http://schemas.microsoft.com/office/drawing/2014/main" id="{5733B328-2463-4EB1-89B5-8741BD62ADF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267853" y="2179247"/>
            <a:ext cx="7742803" cy="2529315"/>
          </a:xfrm>
          <a:prstGeom prst="rect">
            <a:avLst/>
          </a:prstGeom>
          <a:ln>
            <a:solidFill>
              <a:schemeClr val="bg1">
                <a:lumMod val="75000"/>
              </a:schemeClr>
            </a:solidFill>
          </a:ln>
          <a:effectLst>
            <a:outerShdw blurRad="292100" dist="139700" dir="2700000" algn="tl" rotWithShape="0">
              <a:prstClr val="black">
                <a:alpha val="65000"/>
              </a:prstClr>
            </a:outerShdw>
          </a:effectLst>
        </p:spPr>
      </p:pic>
      <p:sp>
        <p:nvSpPr>
          <p:cNvPr id="12" name="Rectangle 11">
            <a:extLst>
              <a:ext uri="{FF2B5EF4-FFF2-40B4-BE49-F238E27FC236}">
                <a16:creationId xmlns:a16="http://schemas.microsoft.com/office/drawing/2014/main" id="{6F88358F-A7D0-4829-802F-7820016633EC}"/>
              </a:ext>
            </a:extLst>
          </p:cNvPr>
          <p:cNvSpPr/>
          <p:nvPr/>
        </p:nvSpPr>
        <p:spPr>
          <a:xfrm>
            <a:off x="4532243" y="3896139"/>
            <a:ext cx="3193774" cy="5433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3">
            <a:extLst>
              <a:ext uri="{FF2B5EF4-FFF2-40B4-BE49-F238E27FC236}">
                <a16:creationId xmlns:a16="http://schemas.microsoft.com/office/drawing/2014/main" id="{82CA312C-4226-8892-652C-A89823C90F5D}"/>
              </a:ext>
            </a:extLst>
          </p:cNvPr>
          <p:cNvSpPr>
            <a:spLocks noGrp="1"/>
          </p:cNvSpPr>
          <p:nvPr>
            <p:ph type="sldNum" sz="quarter" idx="10"/>
          </p:nvPr>
        </p:nvSpPr>
        <p:spPr>
          <a:xfrm>
            <a:off x="11442432" y="6444777"/>
            <a:ext cx="706657" cy="278820"/>
          </a:xfrm>
        </p:spPr>
        <p:txBody>
          <a:bodyPr/>
          <a:lstStyle/>
          <a:p>
            <a:pPr>
              <a:defRPr/>
            </a:pPr>
            <a:fld id="{0C5081D9-E2B0-4D4A-AFEC-18FC95C81086}" type="slidenum">
              <a:rPr lang="en-US" smtClean="0"/>
              <a:pPr>
                <a:defRPr/>
              </a:pPr>
              <a:t>10</a:t>
            </a:fld>
            <a:endParaRPr lang="en-US" dirty="0"/>
          </a:p>
        </p:txBody>
      </p:sp>
    </p:spTree>
    <p:custDataLst>
      <p:tags r:id="rId1"/>
    </p:custDataLst>
    <p:extLst>
      <p:ext uri="{BB962C8B-B14F-4D97-AF65-F5344CB8AC3E}">
        <p14:creationId xmlns:p14="http://schemas.microsoft.com/office/powerpoint/2010/main" val="1854037010"/>
      </p:ext>
    </p:extLst>
  </p:cSld>
  <p:clrMapOvr>
    <a:masterClrMapping/>
  </p:clrMapOvr>
  <p:transition spd="slow" advTm="3434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11268112" cy="819097"/>
          </a:xfrm>
        </p:spPr>
        <p:txBody>
          <a:bodyPr/>
          <a:lstStyle/>
          <a:p>
            <a:r>
              <a:rPr lang="en-US" dirty="0"/>
              <a:t>Recording Device Check</a:t>
            </a:r>
          </a:p>
        </p:txBody>
      </p:sp>
      <p:grpSp>
        <p:nvGrpSpPr>
          <p:cNvPr id="4" name="Group 3">
            <a:extLst>
              <a:ext uri="{FF2B5EF4-FFF2-40B4-BE49-F238E27FC236}">
                <a16:creationId xmlns:a16="http://schemas.microsoft.com/office/drawing/2014/main" id="{570E8907-684B-4955-9992-7253C01326A2}"/>
              </a:ext>
            </a:extLst>
          </p:cNvPr>
          <p:cNvGrpSpPr/>
          <p:nvPr/>
        </p:nvGrpSpPr>
        <p:grpSpPr>
          <a:xfrm>
            <a:off x="380491" y="1166812"/>
            <a:ext cx="10503957" cy="4524375"/>
            <a:chOff x="916518" y="1136597"/>
            <a:chExt cx="10503957" cy="4524375"/>
          </a:xfrm>
        </p:grpSpPr>
        <p:pic>
          <p:nvPicPr>
            <p:cNvPr id="3" name="Picture 2">
              <a:extLst>
                <a:ext uri="{FF2B5EF4-FFF2-40B4-BE49-F238E27FC236}">
                  <a16:creationId xmlns:a16="http://schemas.microsoft.com/office/drawing/2014/main" id="{16CB3F64-3B98-4433-8190-65FE3B70122E}"/>
                </a:ext>
              </a:extLst>
            </p:cNvPr>
            <p:cNvPicPr>
              <a:picLocks noChangeAspect="1"/>
            </p:cNvPicPr>
            <p:nvPr/>
          </p:nvPicPr>
          <p:blipFill rotWithShape="1">
            <a:blip r:embed="rId4"/>
            <a:srcRect l="2078"/>
            <a:stretch/>
          </p:blipFill>
          <p:spPr>
            <a:xfrm>
              <a:off x="3072750" y="1136597"/>
              <a:ext cx="8347725" cy="4524375"/>
            </a:xfrm>
            <a:prstGeom prst="rect">
              <a:avLst/>
            </a:prstGeom>
            <a:ln>
              <a:solidFill>
                <a:schemeClr val="bg1">
                  <a:lumMod val="75000"/>
                </a:schemeClr>
              </a:solidFill>
            </a:ln>
            <a:effectLst>
              <a:outerShdw blurRad="292100" dist="139700" dir="2700000" algn="tl" rotWithShape="0">
                <a:prstClr val="black">
                  <a:alpha val="65000"/>
                </a:prstClr>
              </a:outerShdw>
            </a:effectLst>
          </p:spPr>
        </p:pic>
        <p:sp>
          <p:nvSpPr>
            <p:cNvPr id="7" name="Right Arrow 6"/>
            <p:cNvSpPr/>
            <p:nvPr/>
          </p:nvSpPr>
          <p:spPr>
            <a:xfrm rot="10800000" flipH="1">
              <a:off x="4495800" y="3962400"/>
              <a:ext cx="841375"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 name="Rectangle 23"/>
            <p:cNvSpPr/>
            <p:nvPr/>
          </p:nvSpPr>
          <p:spPr>
            <a:xfrm>
              <a:off x="916518" y="2176502"/>
              <a:ext cx="2438400" cy="3693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Start/Stop Recording</a:t>
              </a:r>
            </a:p>
          </p:txBody>
        </p:sp>
        <p:grpSp>
          <p:nvGrpSpPr>
            <p:cNvPr id="13318" name="Group 13317"/>
            <p:cNvGrpSpPr/>
            <p:nvPr/>
          </p:nvGrpSpPr>
          <p:grpSpPr>
            <a:xfrm>
              <a:off x="927100" y="2835017"/>
              <a:ext cx="2730500" cy="369332"/>
              <a:chOff x="5334000" y="3955071"/>
              <a:chExt cx="2730500" cy="369332"/>
            </a:xfrm>
          </p:grpSpPr>
          <p:cxnSp>
            <p:nvCxnSpPr>
              <p:cNvPr id="16" name="Straight Arrow Connector 15"/>
              <p:cNvCxnSpPr>
                <a:cxnSpLocks/>
              </p:cNvCxnSpPr>
              <p:nvPr/>
            </p:nvCxnSpPr>
            <p:spPr>
              <a:xfrm flipV="1">
                <a:off x="7718424" y="4139737"/>
                <a:ext cx="346076" cy="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334000" y="3955071"/>
                <a:ext cx="2438400" cy="3693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Start/Stop Playback</a:t>
                </a:r>
              </a:p>
            </p:txBody>
          </p:sp>
        </p:grpSp>
        <p:cxnSp>
          <p:nvCxnSpPr>
            <p:cNvPr id="15" name="Straight Arrow Connector 14">
              <a:extLst>
                <a:ext uri="{FF2B5EF4-FFF2-40B4-BE49-F238E27FC236}">
                  <a16:creationId xmlns:a16="http://schemas.microsoft.com/office/drawing/2014/main" id="{06C88736-A4F1-403F-969E-BB18A205D134}"/>
                </a:ext>
              </a:extLst>
            </p:cNvPr>
            <p:cNvCxnSpPr>
              <a:cxnSpLocks/>
            </p:cNvCxnSpPr>
            <p:nvPr/>
          </p:nvCxnSpPr>
          <p:spPr>
            <a:xfrm flipV="1">
              <a:off x="3311524" y="2361168"/>
              <a:ext cx="346076" cy="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5" name="Slide Number Placeholder 3">
            <a:extLst>
              <a:ext uri="{FF2B5EF4-FFF2-40B4-BE49-F238E27FC236}">
                <a16:creationId xmlns:a16="http://schemas.microsoft.com/office/drawing/2014/main" id="{B88843C6-2FFF-46B2-98E4-351A9959693C}"/>
              </a:ext>
            </a:extLst>
          </p:cNvPr>
          <p:cNvSpPr>
            <a:spLocks noGrp="1"/>
          </p:cNvSpPr>
          <p:nvPr>
            <p:ph type="sldNum" sz="quarter" idx="10"/>
          </p:nvPr>
        </p:nvSpPr>
        <p:spPr>
          <a:xfrm>
            <a:off x="11442432" y="6444777"/>
            <a:ext cx="706657" cy="278820"/>
          </a:xfrm>
        </p:spPr>
        <p:txBody>
          <a:bodyPr/>
          <a:lstStyle/>
          <a:p>
            <a:pPr>
              <a:defRPr/>
            </a:pPr>
            <a:fld id="{0C5081D9-E2B0-4D4A-AFEC-18FC95C81086}" type="slidenum">
              <a:rPr lang="en-US" smtClean="0"/>
              <a:pPr>
                <a:defRPr/>
              </a:pPr>
              <a:t>11</a:t>
            </a:fld>
            <a:endParaRPr lang="en-US" dirty="0"/>
          </a:p>
        </p:txBody>
      </p:sp>
    </p:spTree>
    <p:custDataLst>
      <p:tags r:id="rId1"/>
    </p:custDataLst>
    <p:extLst>
      <p:ext uri="{BB962C8B-B14F-4D97-AF65-F5344CB8AC3E}">
        <p14:creationId xmlns:p14="http://schemas.microsoft.com/office/powerpoint/2010/main" val="4256589318"/>
      </p:ext>
    </p:extLst>
  </p:cSld>
  <p:clrMapOvr>
    <a:masterClrMapping/>
  </p:clrMapOvr>
  <p:transition spd="slow" advTm="4703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1440"/>
            <a:ext cx="11248786" cy="862718"/>
          </a:xfrm>
        </p:spPr>
        <p:txBody>
          <a:bodyPr>
            <a:normAutofit/>
          </a:bodyPr>
          <a:lstStyle/>
          <a:p>
            <a:r>
              <a:rPr lang="en-US" dirty="0"/>
              <a:t>Instructions and Help</a:t>
            </a:r>
          </a:p>
        </p:txBody>
      </p:sp>
      <p:grpSp>
        <p:nvGrpSpPr>
          <p:cNvPr id="15" name="Group 14">
            <a:extLst>
              <a:ext uri="{FF2B5EF4-FFF2-40B4-BE49-F238E27FC236}">
                <a16:creationId xmlns:a16="http://schemas.microsoft.com/office/drawing/2014/main" id="{6BCCB7D8-E30D-41A1-8713-01364D09D8EF}"/>
              </a:ext>
            </a:extLst>
          </p:cNvPr>
          <p:cNvGrpSpPr/>
          <p:nvPr/>
        </p:nvGrpSpPr>
        <p:grpSpPr>
          <a:xfrm>
            <a:off x="7225937" y="1651705"/>
            <a:ext cx="4789851" cy="2914650"/>
            <a:chOff x="7339899" y="1718028"/>
            <a:chExt cx="4789851" cy="2914650"/>
          </a:xfrm>
        </p:grpSpPr>
        <p:pic>
          <p:nvPicPr>
            <p:cNvPr id="4" name="Picture 3">
              <a:extLst>
                <a:ext uri="{FF2B5EF4-FFF2-40B4-BE49-F238E27FC236}">
                  <a16:creationId xmlns:a16="http://schemas.microsoft.com/office/drawing/2014/main" id="{A7DF46B6-C17D-414D-8099-F1C8A82F0FA8}"/>
                </a:ext>
              </a:extLst>
            </p:cNvPr>
            <p:cNvPicPr>
              <a:picLocks noChangeAspect="1"/>
            </p:cNvPicPr>
            <p:nvPr/>
          </p:nvPicPr>
          <p:blipFill>
            <a:blip r:embed="rId4"/>
            <a:stretch>
              <a:fillRect/>
            </a:stretch>
          </p:blipFill>
          <p:spPr>
            <a:xfrm>
              <a:off x="7352962" y="1718028"/>
              <a:ext cx="4776788" cy="2914650"/>
            </a:xfrm>
            <a:prstGeom prst="rect">
              <a:avLst/>
            </a:prstGeom>
            <a:ln>
              <a:solidFill>
                <a:schemeClr val="bg1">
                  <a:lumMod val="75000"/>
                </a:schemeClr>
              </a:solidFill>
            </a:ln>
            <a:effectLst>
              <a:outerShdw blurRad="292100" dist="139700" dir="2700000" algn="tl" rotWithShape="0">
                <a:prstClr val="black">
                  <a:alpha val="65000"/>
                </a:prstClr>
              </a:outerShdw>
            </a:effectLst>
          </p:spPr>
        </p:pic>
        <p:sp>
          <p:nvSpPr>
            <p:cNvPr id="5" name="Rectangle 4">
              <a:extLst>
                <a:ext uri="{FF2B5EF4-FFF2-40B4-BE49-F238E27FC236}">
                  <a16:creationId xmlns:a16="http://schemas.microsoft.com/office/drawing/2014/main" id="{CB38E081-56EB-4738-9752-B38A1342090B}"/>
                </a:ext>
              </a:extLst>
            </p:cNvPr>
            <p:cNvSpPr/>
            <p:nvPr/>
          </p:nvSpPr>
          <p:spPr>
            <a:xfrm>
              <a:off x="7339899" y="1718028"/>
              <a:ext cx="16764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D8C5D1E-14A8-4D92-B8BD-EA6DF8B1FE36}"/>
                </a:ext>
              </a:extLst>
            </p:cNvPr>
            <p:cNvSpPr/>
            <p:nvPr/>
          </p:nvSpPr>
          <p:spPr>
            <a:xfrm>
              <a:off x="7373868" y="3647723"/>
              <a:ext cx="1348517"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BE915741-FD5F-4049-9322-855075775AD3}"/>
              </a:ext>
            </a:extLst>
          </p:cNvPr>
          <p:cNvGrpSpPr/>
          <p:nvPr/>
        </p:nvGrpSpPr>
        <p:grpSpPr>
          <a:xfrm>
            <a:off x="176212" y="1196270"/>
            <a:ext cx="6608046" cy="4770260"/>
            <a:chOff x="26831" y="1104900"/>
            <a:chExt cx="6608046" cy="4770260"/>
          </a:xfrm>
        </p:grpSpPr>
        <p:pic>
          <p:nvPicPr>
            <p:cNvPr id="2" name="Picture 1">
              <a:extLst>
                <a:ext uri="{FF2B5EF4-FFF2-40B4-BE49-F238E27FC236}">
                  <a16:creationId xmlns:a16="http://schemas.microsoft.com/office/drawing/2014/main" id="{422AC891-6904-457E-AC4B-A64391C25D3B}"/>
                </a:ext>
              </a:extLst>
            </p:cNvPr>
            <p:cNvPicPr>
              <a:picLocks noChangeAspect="1"/>
            </p:cNvPicPr>
            <p:nvPr/>
          </p:nvPicPr>
          <p:blipFill rotWithShape="1">
            <a:blip r:embed="rId5"/>
            <a:srcRect l="-1" r="7485"/>
            <a:stretch/>
          </p:blipFill>
          <p:spPr>
            <a:xfrm>
              <a:off x="868206" y="1104900"/>
              <a:ext cx="5766671" cy="4770260"/>
            </a:xfrm>
            <a:prstGeom prst="rect">
              <a:avLst/>
            </a:prstGeom>
            <a:ln>
              <a:solidFill>
                <a:schemeClr val="bg1">
                  <a:lumMod val="75000"/>
                </a:schemeClr>
              </a:solidFill>
            </a:ln>
            <a:effectLst>
              <a:outerShdw blurRad="292100" dist="139700" dir="2700000" algn="tl" rotWithShape="0">
                <a:prstClr val="black">
                  <a:alpha val="65000"/>
                </a:prstClr>
              </a:outerShdw>
            </a:effectLst>
          </p:spPr>
        </p:pic>
        <p:sp>
          <p:nvSpPr>
            <p:cNvPr id="7" name="Right Arrow 6">
              <a:extLst>
                <a:ext uri="{FF2B5EF4-FFF2-40B4-BE49-F238E27FC236}">
                  <a16:creationId xmlns:a16="http://schemas.microsoft.com/office/drawing/2014/main" id="{DE8110FC-DF5C-4255-A632-1EB4A83D9B4D}"/>
                </a:ext>
              </a:extLst>
            </p:cNvPr>
            <p:cNvSpPr/>
            <p:nvPr/>
          </p:nvSpPr>
          <p:spPr>
            <a:xfrm>
              <a:off x="26831" y="4482219"/>
              <a:ext cx="841375"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ight Arrow 6">
              <a:extLst>
                <a:ext uri="{FF2B5EF4-FFF2-40B4-BE49-F238E27FC236}">
                  <a16:creationId xmlns:a16="http://schemas.microsoft.com/office/drawing/2014/main" id="{C3E9000C-CBCA-4505-B7F7-DE7A919B2FDC}"/>
                </a:ext>
              </a:extLst>
            </p:cNvPr>
            <p:cNvSpPr/>
            <p:nvPr/>
          </p:nvSpPr>
          <p:spPr>
            <a:xfrm>
              <a:off x="26832" y="3109030"/>
              <a:ext cx="841375"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ight Arrow 6">
              <a:extLst>
                <a:ext uri="{FF2B5EF4-FFF2-40B4-BE49-F238E27FC236}">
                  <a16:creationId xmlns:a16="http://schemas.microsoft.com/office/drawing/2014/main" id="{58377CAB-6929-4EB0-9EEE-686232EFB644}"/>
                </a:ext>
              </a:extLst>
            </p:cNvPr>
            <p:cNvSpPr/>
            <p:nvPr/>
          </p:nvSpPr>
          <p:spPr>
            <a:xfrm>
              <a:off x="26833" y="1967618"/>
              <a:ext cx="841375"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a:extLst>
                <a:ext uri="{FF2B5EF4-FFF2-40B4-BE49-F238E27FC236}">
                  <a16:creationId xmlns:a16="http://schemas.microsoft.com/office/drawing/2014/main" id="{038BC079-5837-4A44-974E-152EFCCC7DE4}"/>
                </a:ext>
              </a:extLst>
            </p:cNvPr>
            <p:cNvSpPr/>
            <p:nvPr/>
          </p:nvSpPr>
          <p:spPr>
            <a:xfrm>
              <a:off x="2771090" y="5456107"/>
              <a:ext cx="1066800" cy="4010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Slide Number Placeholder 3">
            <a:extLst>
              <a:ext uri="{FF2B5EF4-FFF2-40B4-BE49-F238E27FC236}">
                <a16:creationId xmlns:a16="http://schemas.microsoft.com/office/drawing/2014/main" id="{82C9838C-9EF2-7B84-8EC4-EA8A3E3E84E9}"/>
              </a:ext>
            </a:extLst>
          </p:cNvPr>
          <p:cNvSpPr>
            <a:spLocks noGrp="1"/>
          </p:cNvSpPr>
          <p:nvPr>
            <p:ph type="sldNum" sz="quarter" idx="10"/>
          </p:nvPr>
        </p:nvSpPr>
        <p:spPr>
          <a:xfrm>
            <a:off x="11442432" y="6444777"/>
            <a:ext cx="706657" cy="278820"/>
          </a:xfrm>
        </p:spPr>
        <p:txBody>
          <a:bodyPr/>
          <a:lstStyle/>
          <a:p>
            <a:pPr>
              <a:defRPr/>
            </a:pPr>
            <a:fld id="{0C5081D9-E2B0-4D4A-AFEC-18FC95C81086}" type="slidenum">
              <a:rPr lang="en-US" smtClean="0"/>
              <a:pPr>
                <a:defRPr/>
              </a:pPr>
              <a:t>12</a:t>
            </a:fld>
            <a:endParaRPr lang="en-US" dirty="0"/>
          </a:p>
        </p:txBody>
      </p:sp>
    </p:spTree>
    <p:custDataLst>
      <p:tags r:id="rId1"/>
    </p:custDataLst>
    <p:extLst>
      <p:ext uri="{BB962C8B-B14F-4D97-AF65-F5344CB8AC3E}">
        <p14:creationId xmlns:p14="http://schemas.microsoft.com/office/powerpoint/2010/main" val="2176927943"/>
      </p:ext>
    </p:extLst>
  </p:cSld>
  <p:clrMapOvr>
    <a:masterClrMapping/>
  </p:clrMapOvr>
  <p:transition spd="slow" advTm="3798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2A707-B342-45E1-A8CF-C5C4ECE1B86D}"/>
              </a:ext>
            </a:extLst>
          </p:cNvPr>
          <p:cNvSpPr>
            <a:spLocks noGrp="1"/>
          </p:cNvSpPr>
          <p:nvPr>
            <p:ph type="title"/>
          </p:nvPr>
        </p:nvSpPr>
        <p:spPr/>
        <p:txBody>
          <a:bodyPr/>
          <a:lstStyle/>
          <a:p>
            <a:r>
              <a:rPr lang="en-US" dirty="0"/>
              <a:t>Screener Participation Questions</a:t>
            </a:r>
          </a:p>
        </p:txBody>
      </p:sp>
      <p:sp>
        <p:nvSpPr>
          <p:cNvPr id="3" name="Text Placeholder 2">
            <a:extLst>
              <a:ext uri="{FF2B5EF4-FFF2-40B4-BE49-F238E27FC236}">
                <a16:creationId xmlns:a16="http://schemas.microsoft.com/office/drawing/2014/main" id="{22B610BA-CB1D-4391-96CF-D66C97FE8F04}"/>
              </a:ext>
            </a:extLst>
          </p:cNvPr>
          <p:cNvSpPr>
            <a:spLocks noGrp="1"/>
          </p:cNvSpPr>
          <p:nvPr>
            <p:ph type="body" sz="quarter" idx="13"/>
          </p:nvPr>
        </p:nvSpPr>
        <p:spPr/>
        <p:txBody>
          <a:bodyPr/>
          <a:lstStyle/>
          <a:p>
            <a:r>
              <a:rPr lang="en-US" sz="1800" dirty="0">
                <a:latin typeface="Segoe UI" panose="020B0502040204020203" pitchFamily="34" charset="0"/>
              </a:rPr>
              <a:t>The following two slides are specific to the administration of the Screener. If you are administering the Summative assessment, please skip to slide 18.</a:t>
            </a:r>
            <a:endParaRPr lang="en-US" dirty="0"/>
          </a:p>
        </p:txBody>
      </p:sp>
    </p:spTree>
    <p:custDataLst>
      <p:tags r:id="rId1"/>
    </p:custDataLst>
    <p:extLst>
      <p:ext uri="{BB962C8B-B14F-4D97-AF65-F5344CB8AC3E}">
        <p14:creationId xmlns:p14="http://schemas.microsoft.com/office/powerpoint/2010/main" val="4281379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10F386-F1F2-4927-991A-6055E0D8BD40}"/>
              </a:ext>
            </a:extLst>
          </p:cNvPr>
          <p:cNvSpPr>
            <a:spLocks noGrp="1"/>
          </p:cNvSpPr>
          <p:nvPr>
            <p:ph type="title"/>
          </p:nvPr>
        </p:nvSpPr>
        <p:spPr>
          <a:xfrm>
            <a:off x="457200" y="91440"/>
            <a:ext cx="11016200" cy="518012"/>
          </a:xfrm>
        </p:spPr>
        <p:txBody>
          <a:bodyPr>
            <a:noAutofit/>
          </a:bodyPr>
          <a:lstStyle/>
          <a:p>
            <a:r>
              <a:rPr lang="en-US" dirty="0"/>
              <a:t>Administering the Screener</a:t>
            </a:r>
          </a:p>
        </p:txBody>
      </p:sp>
      <p:sp>
        <p:nvSpPr>
          <p:cNvPr id="2" name="TextBox 1">
            <a:extLst>
              <a:ext uri="{FF2B5EF4-FFF2-40B4-BE49-F238E27FC236}">
                <a16:creationId xmlns:a16="http://schemas.microsoft.com/office/drawing/2014/main" id="{F6215ED0-B3E2-46C9-A681-EC2230BF835E}"/>
              </a:ext>
            </a:extLst>
          </p:cNvPr>
          <p:cNvSpPr txBox="1"/>
          <p:nvPr/>
        </p:nvSpPr>
        <p:spPr>
          <a:xfrm>
            <a:off x="594552" y="763542"/>
            <a:ext cx="3268267" cy="584775"/>
          </a:xfrm>
          <a:prstGeom prst="rect">
            <a:avLst/>
          </a:prstGeom>
          <a:noFill/>
        </p:spPr>
        <p:txBody>
          <a:bodyPr wrap="none" rtlCol="0">
            <a:spAutoFit/>
          </a:bodyPr>
          <a:lstStyle/>
          <a:p>
            <a:r>
              <a:rPr lang="en-US" sz="3200" dirty="0">
                <a:solidFill>
                  <a:schemeClr val="bg1">
                    <a:lumMod val="50000"/>
                  </a:schemeClr>
                </a:solidFill>
              </a:rPr>
              <a:t>Practice Step One</a:t>
            </a:r>
          </a:p>
        </p:txBody>
      </p:sp>
      <p:pic>
        <p:nvPicPr>
          <p:cNvPr id="5" name="Picture 4">
            <a:extLst>
              <a:ext uri="{FF2B5EF4-FFF2-40B4-BE49-F238E27FC236}">
                <a16:creationId xmlns:a16="http://schemas.microsoft.com/office/drawing/2014/main" id="{CBC93246-760A-439B-9713-090E027CB628}"/>
              </a:ext>
            </a:extLst>
          </p:cNvPr>
          <p:cNvPicPr>
            <a:picLocks noChangeAspect="1"/>
          </p:cNvPicPr>
          <p:nvPr/>
        </p:nvPicPr>
        <p:blipFill rotWithShape="1">
          <a:blip r:embed="rId4"/>
          <a:srcRect t="14482"/>
          <a:stretch/>
        </p:blipFill>
        <p:spPr>
          <a:xfrm>
            <a:off x="827171" y="1502407"/>
            <a:ext cx="10646229" cy="4325598"/>
          </a:xfrm>
          <a:prstGeom prst="rect">
            <a:avLst/>
          </a:prstGeom>
          <a:ln>
            <a:noFill/>
          </a:ln>
          <a:effectLst>
            <a:outerShdw blurRad="292100" dist="139700" dir="2700000" algn="tl" rotWithShape="0">
              <a:srgbClr val="333333">
                <a:alpha val="65000"/>
              </a:srgbClr>
            </a:outerShdw>
          </a:effectLst>
        </p:spPr>
      </p:pic>
      <p:sp>
        <p:nvSpPr>
          <p:cNvPr id="6" name="Slide Number Placeholder 3">
            <a:extLst>
              <a:ext uri="{FF2B5EF4-FFF2-40B4-BE49-F238E27FC236}">
                <a16:creationId xmlns:a16="http://schemas.microsoft.com/office/drawing/2014/main" id="{C356124C-737F-F7C9-05A9-3E22D1604511}"/>
              </a:ext>
            </a:extLst>
          </p:cNvPr>
          <p:cNvSpPr>
            <a:spLocks noGrp="1"/>
          </p:cNvSpPr>
          <p:nvPr>
            <p:ph type="sldNum" sz="quarter" idx="10"/>
          </p:nvPr>
        </p:nvSpPr>
        <p:spPr>
          <a:xfrm>
            <a:off x="11442432" y="6444777"/>
            <a:ext cx="706657" cy="278820"/>
          </a:xfrm>
        </p:spPr>
        <p:txBody>
          <a:bodyPr/>
          <a:lstStyle/>
          <a:p>
            <a:pPr>
              <a:defRPr/>
            </a:pPr>
            <a:fld id="{0C5081D9-E2B0-4D4A-AFEC-18FC95C81086}" type="slidenum">
              <a:rPr lang="en-US" smtClean="0"/>
              <a:pPr>
                <a:defRPr/>
              </a:pPr>
              <a:t>14</a:t>
            </a:fld>
            <a:endParaRPr lang="en-US" dirty="0"/>
          </a:p>
        </p:txBody>
      </p:sp>
    </p:spTree>
    <p:custDataLst>
      <p:tags r:id="rId1"/>
    </p:custDataLst>
    <p:extLst>
      <p:ext uri="{BB962C8B-B14F-4D97-AF65-F5344CB8AC3E}">
        <p14:creationId xmlns:p14="http://schemas.microsoft.com/office/powerpoint/2010/main" val="2456358960"/>
      </p:ext>
    </p:extLst>
  </p:cSld>
  <p:clrMapOvr>
    <a:masterClrMapping/>
  </p:clrMapOvr>
  <p:transition spd="slow" advTm="5124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CE968447-4E7A-4C89-A333-DDF68983D50F}"/>
              </a:ext>
            </a:extLst>
          </p:cNvPr>
          <p:cNvSpPr>
            <a:spLocks noGrp="1"/>
          </p:cNvSpPr>
          <p:nvPr>
            <p:ph type="title"/>
          </p:nvPr>
        </p:nvSpPr>
        <p:spPr>
          <a:xfrm>
            <a:off x="457200" y="91440"/>
            <a:ext cx="11016200" cy="518012"/>
          </a:xfrm>
        </p:spPr>
        <p:txBody>
          <a:bodyPr>
            <a:noAutofit/>
          </a:bodyPr>
          <a:lstStyle/>
          <a:p>
            <a:r>
              <a:rPr lang="en-US" dirty="0">
                <a:latin typeface="+mj-lt"/>
              </a:rPr>
              <a:t>Administering and Scoring Speaking Items </a:t>
            </a:r>
          </a:p>
        </p:txBody>
      </p:sp>
      <p:sp>
        <p:nvSpPr>
          <p:cNvPr id="4" name="Slide Number Placeholder 3">
            <a:extLst>
              <a:ext uri="{FF2B5EF4-FFF2-40B4-BE49-F238E27FC236}">
                <a16:creationId xmlns:a16="http://schemas.microsoft.com/office/drawing/2014/main" id="{AA6AF74D-C680-45F9-BE31-5E10F16105A8}"/>
              </a:ext>
            </a:extLst>
          </p:cNvPr>
          <p:cNvSpPr>
            <a:spLocks noGrp="1"/>
          </p:cNvSpPr>
          <p:nvPr>
            <p:ph type="sldNum" sz="quarter" idx="10"/>
          </p:nvPr>
        </p:nvSpPr>
        <p:spPr/>
        <p:txBody>
          <a:bodyPr/>
          <a:lstStyle/>
          <a:p>
            <a:pPr>
              <a:defRPr/>
            </a:pPr>
            <a:fld id="{0C5081D9-E2B0-4D4A-AFEC-18FC95C81086}" type="slidenum">
              <a:rPr lang="en-US" smtClean="0"/>
              <a:pPr>
                <a:defRPr/>
              </a:pPr>
              <a:t>15</a:t>
            </a:fld>
            <a:endParaRPr lang="en-US" dirty="0"/>
          </a:p>
        </p:txBody>
      </p:sp>
      <p:grpSp>
        <p:nvGrpSpPr>
          <p:cNvPr id="5" name="Group 4">
            <a:extLst>
              <a:ext uri="{FF2B5EF4-FFF2-40B4-BE49-F238E27FC236}">
                <a16:creationId xmlns:a16="http://schemas.microsoft.com/office/drawing/2014/main" id="{453602E4-3374-443B-9A4B-7D17D54148BD}"/>
              </a:ext>
            </a:extLst>
          </p:cNvPr>
          <p:cNvGrpSpPr/>
          <p:nvPr/>
        </p:nvGrpSpPr>
        <p:grpSpPr>
          <a:xfrm>
            <a:off x="878657" y="1662273"/>
            <a:ext cx="10139323" cy="3354386"/>
            <a:chOff x="878657" y="1662273"/>
            <a:chExt cx="10139323" cy="3354386"/>
          </a:xfrm>
        </p:grpSpPr>
        <p:pic>
          <p:nvPicPr>
            <p:cNvPr id="6" name="Picture 5">
              <a:extLst>
                <a:ext uri="{FF2B5EF4-FFF2-40B4-BE49-F238E27FC236}">
                  <a16:creationId xmlns:a16="http://schemas.microsoft.com/office/drawing/2014/main" id="{55D52A1F-25C6-4D31-BBAD-C895D310ABA2}"/>
                </a:ext>
              </a:extLst>
            </p:cNvPr>
            <p:cNvPicPr>
              <a:picLocks noChangeAspect="1"/>
            </p:cNvPicPr>
            <p:nvPr/>
          </p:nvPicPr>
          <p:blipFill>
            <a:blip r:embed="rId4"/>
            <a:stretch>
              <a:fillRect/>
            </a:stretch>
          </p:blipFill>
          <p:spPr>
            <a:xfrm>
              <a:off x="2186863" y="1662273"/>
              <a:ext cx="2304436" cy="3354386"/>
            </a:xfrm>
            <a:prstGeom prst="rect">
              <a:avLst/>
            </a:prstGeom>
            <a:ln>
              <a:solidFill>
                <a:schemeClr val="bg1">
                  <a:lumMod val="75000"/>
                </a:schemeClr>
              </a:solidFill>
            </a:ln>
            <a:effectLst>
              <a:outerShdw blurRad="381000" dist="127000" dir="2700000" algn="tl" rotWithShape="0">
                <a:prstClr val="black">
                  <a:alpha val="80000"/>
                </a:prstClr>
              </a:outerShdw>
            </a:effectLst>
          </p:spPr>
        </p:pic>
        <p:sp>
          <p:nvSpPr>
            <p:cNvPr id="13" name="Right Arrow 11">
              <a:extLst>
                <a:ext uri="{FF2B5EF4-FFF2-40B4-BE49-F238E27FC236}">
                  <a16:creationId xmlns:a16="http://schemas.microsoft.com/office/drawing/2014/main" id="{F6002DF0-1483-433D-8FF7-A2291100CAFD}"/>
                </a:ext>
              </a:extLst>
            </p:cNvPr>
            <p:cNvSpPr/>
            <p:nvPr/>
          </p:nvSpPr>
          <p:spPr>
            <a:xfrm>
              <a:off x="878657" y="3039915"/>
              <a:ext cx="1256357" cy="59909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9" name="Content Placeholder 4">
              <a:extLst>
                <a:ext uri="{FF2B5EF4-FFF2-40B4-BE49-F238E27FC236}">
                  <a16:creationId xmlns:a16="http://schemas.microsoft.com/office/drawing/2014/main" id="{3AE3C138-AFF8-427F-8ACA-FB14AAD86F45}"/>
                </a:ext>
              </a:extLst>
            </p:cNvPr>
            <p:cNvPicPr>
              <a:picLocks noChangeAspect="1"/>
            </p:cNvPicPr>
            <p:nvPr/>
          </p:nvPicPr>
          <p:blipFill>
            <a:blip r:embed="rId5"/>
            <a:stretch>
              <a:fillRect/>
            </a:stretch>
          </p:blipFill>
          <p:spPr bwMode="gray">
            <a:xfrm>
              <a:off x="6967204" y="2162718"/>
              <a:ext cx="4050776" cy="2567780"/>
            </a:xfrm>
            <a:prstGeom prst="rect">
              <a:avLst/>
            </a:prstGeom>
            <a:noFill/>
            <a:ln w="9525">
              <a:solidFill>
                <a:schemeClr val="bg1">
                  <a:lumMod val="75000"/>
                </a:schemeClr>
              </a:solidFill>
              <a:miter lim="800000"/>
              <a:headEnd/>
              <a:tailEnd/>
            </a:ln>
            <a:effectLst>
              <a:outerShdw blurRad="292100" dist="139700" dir="2700000" algn="tl" rotWithShape="0">
                <a:prstClr val="black">
                  <a:alpha val="65000"/>
                </a:prstClr>
              </a:outerShdw>
            </a:effectLst>
          </p:spPr>
        </p:pic>
        <p:sp>
          <p:nvSpPr>
            <p:cNvPr id="14" name="Right Arrow 11">
              <a:extLst>
                <a:ext uri="{FF2B5EF4-FFF2-40B4-BE49-F238E27FC236}">
                  <a16:creationId xmlns:a16="http://schemas.microsoft.com/office/drawing/2014/main" id="{F7309F6B-9723-4A7E-86FA-156C6FBD30FA}"/>
                </a:ext>
              </a:extLst>
            </p:cNvPr>
            <p:cNvSpPr/>
            <p:nvPr/>
          </p:nvSpPr>
          <p:spPr>
            <a:xfrm>
              <a:off x="5638800" y="3039916"/>
              <a:ext cx="1256357" cy="59909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1999531520"/>
      </p:ext>
    </p:extLst>
  </p:cSld>
  <p:clrMapOvr>
    <a:masterClrMapping/>
  </p:clrMapOvr>
  <mc:AlternateContent xmlns:mc="http://schemas.openxmlformats.org/markup-compatibility/2006" xmlns:p14="http://schemas.microsoft.com/office/powerpoint/2010/main">
    <mc:Choice Requires="p14">
      <p:transition spd="slow" p14:dur="2000" advTm="37120"/>
    </mc:Choice>
    <mc:Fallback xmlns="">
      <p:transition spd="slow" advTm="3712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bwMode="gray">
          <a:xfrm>
            <a:off x="457200" y="91440"/>
            <a:ext cx="10149840" cy="548640"/>
          </a:xfrm>
          <a:prstGeom prst="rect">
            <a:avLst/>
          </a:prstGeom>
          <a:noFill/>
          <a:ln w="9525">
            <a:noFill/>
            <a:miter lim="800000"/>
            <a:headEnd/>
            <a:tailEnd/>
          </a:ln>
        </p:spPr>
        <p:txBody>
          <a:bodyPr vert="horz" wrap="square" lIns="0" tIns="0" rIns="0" bIns="0" numCol="1" rtlCol="0" anchor="b" anchorCtr="0" compatLnSpc="1">
            <a:prstTxWarp prst="textNoShape">
              <a:avLst/>
            </a:prstTxWarp>
            <a:normAutofit/>
          </a:bodyPr>
          <a:lstStyle>
            <a:lvl1pPr algn="l" rtl="0" eaLnBrk="1" fontAlgn="base" hangingPunct="1">
              <a:spcBef>
                <a:spcPct val="0"/>
              </a:spcBef>
              <a:spcAft>
                <a:spcPct val="0"/>
              </a:spcAft>
              <a:defRPr lang="en-US" sz="4400" kern="1200">
                <a:solidFill>
                  <a:schemeClr val="tx1"/>
                </a:solidFill>
                <a:effectLst/>
                <a:latin typeface="Arial" pitchFamily="34" charset="0"/>
                <a:ea typeface="ＭＳ Ｐゴシック" charset="0"/>
                <a:cs typeface="Arial"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a:lstStyle>
          <a:p>
            <a:r>
              <a:rPr lang="en-US" sz="3200" dirty="0">
                <a:solidFill>
                  <a:schemeClr val="bg1"/>
                </a:solidFill>
                <a:latin typeface="+mj-lt"/>
                <a:ea typeface="MS PGothic" pitchFamily="34" charset="-128"/>
                <a:cs typeface="Arial Narrow" pitchFamily="34" charset="0"/>
              </a:rPr>
              <a:t>Entering Data into the DEI</a:t>
            </a:r>
          </a:p>
        </p:txBody>
      </p:sp>
      <p:grpSp>
        <p:nvGrpSpPr>
          <p:cNvPr id="4" name="Group 3">
            <a:extLst>
              <a:ext uri="{FF2B5EF4-FFF2-40B4-BE49-F238E27FC236}">
                <a16:creationId xmlns:a16="http://schemas.microsoft.com/office/drawing/2014/main" id="{05E88089-D506-413B-9CA3-320D21F73FDA}"/>
              </a:ext>
            </a:extLst>
          </p:cNvPr>
          <p:cNvGrpSpPr/>
          <p:nvPr/>
        </p:nvGrpSpPr>
        <p:grpSpPr>
          <a:xfrm>
            <a:off x="2360023" y="1442122"/>
            <a:ext cx="6539420" cy="3139465"/>
            <a:chOff x="1041261" y="1285822"/>
            <a:chExt cx="10109478" cy="4219404"/>
          </a:xfrm>
        </p:grpSpPr>
        <p:pic>
          <p:nvPicPr>
            <p:cNvPr id="5" name="Picture 4">
              <a:extLst>
                <a:ext uri="{FF2B5EF4-FFF2-40B4-BE49-F238E27FC236}">
                  <a16:creationId xmlns:a16="http://schemas.microsoft.com/office/drawing/2014/main" id="{57191622-5DE9-40DE-B30B-DBEE34614DC4}"/>
                </a:ext>
              </a:extLst>
            </p:cNvPr>
            <p:cNvPicPr>
              <a:picLocks noChangeAspect="1"/>
            </p:cNvPicPr>
            <p:nvPr/>
          </p:nvPicPr>
          <p:blipFill rotWithShape="1">
            <a:blip r:embed="rId4"/>
            <a:srcRect b="38683"/>
            <a:stretch/>
          </p:blipFill>
          <p:spPr>
            <a:xfrm>
              <a:off x="1041261" y="1352774"/>
              <a:ext cx="10109478" cy="4152452"/>
            </a:xfrm>
            <a:prstGeom prst="rect">
              <a:avLst/>
            </a:prstGeom>
            <a:ln>
              <a:solidFill>
                <a:schemeClr val="bg1">
                  <a:lumMod val="75000"/>
                </a:schemeClr>
              </a:solidFill>
            </a:ln>
            <a:effectLst>
              <a:outerShdw blurRad="292100" dist="139700" dir="2700000" algn="tl" rotWithShape="0">
                <a:srgbClr val="333333">
                  <a:alpha val="65000"/>
                </a:srgbClr>
              </a:outerShdw>
            </a:effectLst>
          </p:spPr>
        </p:pic>
        <p:grpSp>
          <p:nvGrpSpPr>
            <p:cNvPr id="2" name="Group 1">
              <a:extLst>
                <a:ext uri="{FF2B5EF4-FFF2-40B4-BE49-F238E27FC236}">
                  <a16:creationId xmlns:a16="http://schemas.microsoft.com/office/drawing/2014/main" id="{95CFA4BB-B56F-4545-B654-2CA74125D6C8}"/>
                </a:ext>
              </a:extLst>
            </p:cNvPr>
            <p:cNvGrpSpPr/>
            <p:nvPr/>
          </p:nvGrpSpPr>
          <p:grpSpPr>
            <a:xfrm>
              <a:off x="1076421" y="1285822"/>
              <a:ext cx="2409695" cy="647481"/>
              <a:chOff x="-6180193" y="2454112"/>
              <a:chExt cx="2409695" cy="647481"/>
            </a:xfrm>
          </p:grpSpPr>
          <p:sp>
            <p:nvSpPr>
              <p:cNvPr id="13" name="Arrow: Down 12">
                <a:extLst>
                  <a:ext uri="{FF2B5EF4-FFF2-40B4-BE49-F238E27FC236}">
                    <a16:creationId xmlns:a16="http://schemas.microsoft.com/office/drawing/2014/main" id="{6A0B1714-B34B-4874-AB3D-53A39684C0FC}"/>
                  </a:ext>
                </a:extLst>
              </p:cNvPr>
              <p:cNvSpPr/>
              <p:nvPr/>
            </p:nvSpPr>
            <p:spPr>
              <a:xfrm rot="5400000">
                <a:off x="-4282757" y="2221937"/>
                <a:ext cx="280083" cy="74443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CFB3B55-B1EA-4DE8-917F-FF1717421E97}"/>
                  </a:ext>
                </a:extLst>
              </p:cNvPr>
              <p:cNvSpPr/>
              <p:nvPr/>
            </p:nvSpPr>
            <p:spPr>
              <a:xfrm>
                <a:off x="-6180193" y="2708069"/>
                <a:ext cx="744435" cy="3935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7" name="Picture 6">
            <a:extLst>
              <a:ext uri="{FF2B5EF4-FFF2-40B4-BE49-F238E27FC236}">
                <a16:creationId xmlns:a16="http://schemas.microsoft.com/office/drawing/2014/main" id="{7894B242-CC62-303A-021D-764810659AF0}"/>
              </a:ext>
            </a:extLst>
          </p:cNvPr>
          <p:cNvPicPr>
            <a:picLocks noChangeAspect="1"/>
          </p:cNvPicPr>
          <p:nvPr/>
        </p:nvPicPr>
        <p:blipFill>
          <a:blip r:embed="rId5"/>
          <a:stretch>
            <a:fillRect/>
          </a:stretch>
        </p:blipFill>
        <p:spPr>
          <a:xfrm>
            <a:off x="2360023" y="1442122"/>
            <a:ext cx="6539420" cy="548640"/>
          </a:xfrm>
          <a:prstGeom prst="rect">
            <a:avLst/>
          </a:prstGeom>
        </p:spPr>
      </p:pic>
      <p:sp>
        <p:nvSpPr>
          <p:cNvPr id="8" name="Right Arrow 11">
            <a:extLst>
              <a:ext uri="{FF2B5EF4-FFF2-40B4-BE49-F238E27FC236}">
                <a16:creationId xmlns:a16="http://schemas.microsoft.com/office/drawing/2014/main" id="{4C13AB42-4E09-FBEE-0F1A-F9189B18A567}"/>
              </a:ext>
            </a:extLst>
          </p:cNvPr>
          <p:cNvSpPr/>
          <p:nvPr/>
        </p:nvSpPr>
        <p:spPr>
          <a:xfrm>
            <a:off x="1764377" y="1715501"/>
            <a:ext cx="513807" cy="20838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ight Arrow 11">
            <a:extLst>
              <a:ext uri="{FF2B5EF4-FFF2-40B4-BE49-F238E27FC236}">
                <a16:creationId xmlns:a16="http://schemas.microsoft.com/office/drawing/2014/main" id="{3F38F5D2-1BA9-D843-894F-FF0B207D65D3}"/>
              </a:ext>
            </a:extLst>
          </p:cNvPr>
          <p:cNvSpPr/>
          <p:nvPr/>
        </p:nvSpPr>
        <p:spPr>
          <a:xfrm>
            <a:off x="1787121" y="1422698"/>
            <a:ext cx="513807" cy="20838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Slide Number Placeholder 3">
            <a:extLst>
              <a:ext uri="{FF2B5EF4-FFF2-40B4-BE49-F238E27FC236}">
                <a16:creationId xmlns:a16="http://schemas.microsoft.com/office/drawing/2014/main" id="{22FA3FC8-4E7D-33CD-D63B-24F00758AB12}"/>
              </a:ext>
            </a:extLst>
          </p:cNvPr>
          <p:cNvSpPr>
            <a:spLocks noGrp="1"/>
          </p:cNvSpPr>
          <p:nvPr>
            <p:ph type="sldNum" sz="quarter" idx="10"/>
          </p:nvPr>
        </p:nvSpPr>
        <p:spPr>
          <a:xfrm>
            <a:off x="11442432" y="6444777"/>
            <a:ext cx="706657" cy="278820"/>
          </a:xfrm>
        </p:spPr>
        <p:txBody>
          <a:bodyPr/>
          <a:lstStyle/>
          <a:p>
            <a:pPr>
              <a:defRPr/>
            </a:pPr>
            <a:fld id="{0C5081D9-E2B0-4D4A-AFEC-18FC95C81086}" type="slidenum">
              <a:rPr lang="en-US" smtClean="0"/>
              <a:pPr>
                <a:defRPr/>
              </a:pPr>
              <a:t>16</a:t>
            </a:fld>
            <a:endParaRPr lang="en-US" dirty="0"/>
          </a:p>
        </p:txBody>
      </p:sp>
    </p:spTree>
    <p:custDataLst>
      <p:tags r:id="rId1"/>
    </p:custDataLst>
    <p:extLst>
      <p:ext uri="{BB962C8B-B14F-4D97-AF65-F5344CB8AC3E}">
        <p14:creationId xmlns:p14="http://schemas.microsoft.com/office/powerpoint/2010/main" val="1189055274"/>
      </p:ext>
    </p:extLst>
  </p:cSld>
  <p:clrMapOvr>
    <a:masterClrMapping/>
  </p:clrMapOvr>
  <mc:AlternateContent xmlns:mc="http://schemas.openxmlformats.org/markup-compatibility/2006" xmlns:p14="http://schemas.microsoft.com/office/powerpoint/2010/main">
    <mc:Choice Requires="p14">
      <p:transition spd="slow" p14:dur="2000" advTm="43190"/>
    </mc:Choice>
    <mc:Fallback xmlns="">
      <p:transition spd="slow" advTm="4319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bwMode="gray">
          <a:xfrm>
            <a:off x="457200" y="91440"/>
            <a:ext cx="9441426" cy="548640"/>
          </a:xfrm>
          <a:prstGeom prst="rect">
            <a:avLst/>
          </a:prstGeom>
          <a:noFill/>
          <a:ln w="9525">
            <a:noFill/>
            <a:miter lim="800000"/>
            <a:headEnd/>
            <a:tailEnd/>
          </a:ln>
        </p:spPr>
        <p:txBody>
          <a:bodyPr vert="horz" wrap="square" lIns="0" tIns="0" rIns="0" bIns="0" numCol="1" rtlCol="0" anchor="b" anchorCtr="0" compatLnSpc="1">
            <a:prstTxWarp prst="textNoShape">
              <a:avLst/>
            </a:prstTxWarp>
            <a:noAutofit/>
          </a:bodyPr>
          <a:lstStyle>
            <a:lvl1pPr algn="l" rtl="0" eaLnBrk="1" fontAlgn="base" hangingPunct="1">
              <a:spcBef>
                <a:spcPct val="0"/>
              </a:spcBef>
              <a:spcAft>
                <a:spcPct val="0"/>
              </a:spcAft>
              <a:defRPr lang="en-US" sz="4400" kern="1200">
                <a:solidFill>
                  <a:schemeClr val="tx1"/>
                </a:solidFill>
                <a:effectLst/>
                <a:latin typeface="Arial" pitchFamily="34" charset="0"/>
                <a:ea typeface="ＭＳ Ｐゴシック" charset="0"/>
                <a:cs typeface="Arial"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a:lstStyle>
          <a:p>
            <a:br>
              <a:rPr lang="en-US" sz="3200" dirty="0">
                <a:solidFill>
                  <a:schemeClr val="bg1"/>
                </a:solidFill>
                <a:latin typeface="+mj-lt"/>
              </a:rPr>
            </a:br>
            <a:r>
              <a:rPr lang="en-US" sz="3200" dirty="0">
                <a:solidFill>
                  <a:schemeClr val="bg1"/>
                </a:solidFill>
                <a:latin typeface="+mj-lt"/>
                <a:ea typeface="MS PGothic" pitchFamily="34" charset="-128"/>
                <a:cs typeface="Arial Narrow" pitchFamily="34" charset="0"/>
              </a:rPr>
              <a:t>Entering Data into the DEI (Continued)</a:t>
            </a:r>
          </a:p>
        </p:txBody>
      </p:sp>
      <p:pic>
        <p:nvPicPr>
          <p:cNvPr id="10" name="Picture 9">
            <a:extLst>
              <a:ext uri="{FF2B5EF4-FFF2-40B4-BE49-F238E27FC236}">
                <a16:creationId xmlns:a16="http://schemas.microsoft.com/office/drawing/2014/main" id="{1995B665-4836-4714-B39D-565C1859B102}"/>
              </a:ext>
            </a:extLst>
          </p:cNvPr>
          <p:cNvPicPr>
            <a:picLocks noChangeAspect="1"/>
          </p:cNvPicPr>
          <p:nvPr/>
        </p:nvPicPr>
        <p:blipFill>
          <a:blip r:embed="rId4"/>
          <a:stretch>
            <a:fillRect/>
          </a:stretch>
        </p:blipFill>
        <p:spPr>
          <a:xfrm>
            <a:off x="2432309" y="1104900"/>
            <a:ext cx="7313093" cy="4648200"/>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F1CC66FE-5339-AC5B-4892-285E2B2BBBF0}"/>
              </a:ext>
            </a:extLst>
          </p:cNvPr>
          <p:cNvPicPr>
            <a:picLocks noChangeAspect="1"/>
          </p:cNvPicPr>
          <p:nvPr/>
        </p:nvPicPr>
        <p:blipFill>
          <a:blip r:embed="rId5"/>
          <a:stretch>
            <a:fillRect/>
          </a:stretch>
        </p:blipFill>
        <p:spPr>
          <a:xfrm>
            <a:off x="2425164" y="1104900"/>
            <a:ext cx="7341671" cy="641796"/>
          </a:xfrm>
          <a:prstGeom prst="rect">
            <a:avLst/>
          </a:prstGeom>
        </p:spPr>
      </p:pic>
      <p:sp>
        <p:nvSpPr>
          <p:cNvPr id="16" name="Right Arrow 11">
            <a:extLst>
              <a:ext uri="{FF2B5EF4-FFF2-40B4-BE49-F238E27FC236}">
                <a16:creationId xmlns:a16="http://schemas.microsoft.com/office/drawing/2014/main" id="{A66BDA6D-3CD1-410E-591B-0EC2891ED44F}"/>
              </a:ext>
            </a:extLst>
          </p:cNvPr>
          <p:cNvSpPr/>
          <p:nvPr/>
        </p:nvSpPr>
        <p:spPr>
          <a:xfrm rot="10800000">
            <a:off x="4220194" y="1378528"/>
            <a:ext cx="513807" cy="20838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Right Arrow 11">
            <a:extLst>
              <a:ext uri="{FF2B5EF4-FFF2-40B4-BE49-F238E27FC236}">
                <a16:creationId xmlns:a16="http://schemas.microsoft.com/office/drawing/2014/main" id="{88E3D436-D668-C36D-8219-08EC4129109D}"/>
              </a:ext>
            </a:extLst>
          </p:cNvPr>
          <p:cNvSpPr/>
          <p:nvPr/>
        </p:nvSpPr>
        <p:spPr>
          <a:xfrm>
            <a:off x="8330640" y="1387237"/>
            <a:ext cx="513807" cy="20838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Slide Number Placeholder 3">
            <a:extLst>
              <a:ext uri="{FF2B5EF4-FFF2-40B4-BE49-F238E27FC236}">
                <a16:creationId xmlns:a16="http://schemas.microsoft.com/office/drawing/2014/main" id="{F138F1FD-2E42-2009-11BA-D6AA81009C61}"/>
              </a:ext>
            </a:extLst>
          </p:cNvPr>
          <p:cNvSpPr>
            <a:spLocks noGrp="1"/>
          </p:cNvSpPr>
          <p:nvPr>
            <p:ph type="sldNum" sz="quarter" idx="10"/>
          </p:nvPr>
        </p:nvSpPr>
        <p:spPr>
          <a:xfrm>
            <a:off x="11442432" y="6444777"/>
            <a:ext cx="706657" cy="278820"/>
          </a:xfrm>
        </p:spPr>
        <p:txBody>
          <a:bodyPr/>
          <a:lstStyle/>
          <a:p>
            <a:pPr>
              <a:defRPr/>
            </a:pPr>
            <a:fld id="{0C5081D9-E2B0-4D4A-AFEC-18FC95C81086}" type="slidenum">
              <a:rPr lang="en-US" smtClean="0"/>
              <a:pPr>
                <a:defRPr/>
              </a:pPr>
              <a:t>17</a:t>
            </a:fld>
            <a:endParaRPr lang="en-US" dirty="0"/>
          </a:p>
        </p:txBody>
      </p:sp>
    </p:spTree>
    <p:custDataLst>
      <p:tags r:id="rId1"/>
    </p:custDataLst>
    <p:extLst>
      <p:ext uri="{BB962C8B-B14F-4D97-AF65-F5344CB8AC3E}">
        <p14:creationId xmlns:p14="http://schemas.microsoft.com/office/powerpoint/2010/main" val="2187242373"/>
      </p:ext>
    </p:extLst>
  </p:cSld>
  <p:clrMapOvr>
    <a:masterClrMapping/>
  </p:clrMapOvr>
  <mc:AlternateContent xmlns:mc="http://schemas.openxmlformats.org/markup-compatibility/2006" xmlns:p14="http://schemas.microsoft.com/office/powerpoint/2010/main">
    <mc:Choice Requires="p14">
      <p:transition spd="slow" p14:dur="2000" advTm="76040"/>
    </mc:Choice>
    <mc:Fallback xmlns="">
      <p:transition spd="slow" advTm="7604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F19C5A-8AD2-4141-A3E7-01F39FE45B9B}"/>
              </a:ext>
            </a:extLst>
          </p:cNvPr>
          <p:cNvSpPr>
            <a:spLocks noGrp="1"/>
          </p:cNvSpPr>
          <p:nvPr>
            <p:ph type="title"/>
          </p:nvPr>
        </p:nvSpPr>
        <p:spPr>
          <a:xfrm>
            <a:off x="457200" y="91440"/>
            <a:ext cx="11430000" cy="548640"/>
          </a:xfrm>
        </p:spPr>
        <p:txBody>
          <a:bodyPr>
            <a:noAutofit/>
          </a:bodyPr>
          <a:lstStyle/>
          <a:p>
            <a:r>
              <a:rPr lang="en-US" dirty="0"/>
              <a:t>Entering Student Response Data: Paper Administration  </a:t>
            </a:r>
          </a:p>
        </p:txBody>
      </p:sp>
      <p:grpSp>
        <p:nvGrpSpPr>
          <p:cNvPr id="7" name="Group 6">
            <a:extLst>
              <a:ext uri="{FF2B5EF4-FFF2-40B4-BE49-F238E27FC236}">
                <a16:creationId xmlns:a16="http://schemas.microsoft.com/office/drawing/2014/main" id="{D3AAD675-668B-4293-959D-C1E8533E02D3}"/>
              </a:ext>
            </a:extLst>
          </p:cNvPr>
          <p:cNvGrpSpPr/>
          <p:nvPr/>
        </p:nvGrpSpPr>
        <p:grpSpPr>
          <a:xfrm>
            <a:off x="2498749" y="1678241"/>
            <a:ext cx="7194502" cy="3701480"/>
            <a:chOff x="2670228" y="2109384"/>
            <a:chExt cx="7194502" cy="3701480"/>
          </a:xfrm>
        </p:grpSpPr>
        <p:pic>
          <p:nvPicPr>
            <p:cNvPr id="2" name="Picture 1">
              <a:extLst>
                <a:ext uri="{FF2B5EF4-FFF2-40B4-BE49-F238E27FC236}">
                  <a16:creationId xmlns:a16="http://schemas.microsoft.com/office/drawing/2014/main" id="{65FA33E6-8FBC-43D0-9480-BE6353C65A6C}"/>
                </a:ext>
              </a:extLst>
            </p:cNvPr>
            <p:cNvPicPr>
              <a:picLocks noChangeAspect="1"/>
            </p:cNvPicPr>
            <p:nvPr/>
          </p:nvPicPr>
          <p:blipFill rotWithShape="1">
            <a:blip r:embed="rId4"/>
            <a:srcRect b="4198"/>
            <a:stretch/>
          </p:blipFill>
          <p:spPr>
            <a:xfrm>
              <a:off x="2670228" y="2109384"/>
              <a:ext cx="7194502" cy="370148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C789C562-D03F-4F1B-BABD-90C8834B435A}"/>
                </a:ext>
              </a:extLst>
            </p:cNvPr>
            <p:cNvSpPr/>
            <p:nvPr/>
          </p:nvSpPr>
          <p:spPr>
            <a:xfrm>
              <a:off x="7045994" y="3516086"/>
              <a:ext cx="2000035" cy="8926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FFCF9261-22D4-52CD-3D27-4E8C396B725C}"/>
              </a:ext>
            </a:extLst>
          </p:cNvPr>
          <p:cNvPicPr>
            <a:picLocks noChangeAspect="1"/>
          </p:cNvPicPr>
          <p:nvPr/>
        </p:nvPicPr>
        <p:blipFill>
          <a:blip r:embed="rId5"/>
          <a:stretch>
            <a:fillRect/>
          </a:stretch>
        </p:blipFill>
        <p:spPr>
          <a:xfrm>
            <a:off x="2498749" y="1678241"/>
            <a:ext cx="1742325" cy="237646"/>
          </a:xfrm>
          <a:prstGeom prst="rect">
            <a:avLst/>
          </a:prstGeom>
        </p:spPr>
      </p:pic>
      <p:sp>
        <p:nvSpPr>
          <p:cNvPr id="5" name="Slide Number Placeholder 3">
            <a:extLst>
              <a:ext uri="{FF2B5EF4-FFF2-40B4-BE49-F238E27FC236}">
                <a16:creationId xmlns:a16="http://schemas.microsoft.com/office/drawing/2014/main" id="{FFEB9651-4137-DDF3-5A4D-01A5BAB3EAD2}"/>
              </a:ext>
            </a:extLst>
          </p:cNvPr>
          <p:cNvSpPr>
            <a:spLocks noGrp="1"/>
          </p:cNvSpPr>
          <p:nvPr>
            <p:ph type="sldNum" sz="quarter" idx="10"/>
          </p:nvPr>
        </p:nvSpPr>
        <p:spPr>
          <a:xfrm>
            <a:off x="11442432" y="6444777"/>
            <a:ext cx="706657" cy="278820"/>
          </a:xfrm>
        </p:spPr>
        <p:txBody>
          <a:bodyPr/>
          <a:lstStyle/>
          <a:p>
            <a:pPr>
              <a:defRPr/>
            </a:pPr>
            <a:fld id="{0C5081D9-E2B0-4D4A-AFEC-18FC95C81086}" type="slidenum">
              <a:rPr lang="en-US" smtClean="0"/>
              <a:pPr>
                <a:defRPr/>
              </a:pPr>
              <a:t>18</a:t>
            </a:fld>
            <a:endParaRPr lang="en-US" dirty="0"/>
          </a:p>
        </p:txBody>
      </p:sp>
    </p:spTree>
    <p:custDataLst>
      <p:tags r:id="rId1"/>
    </p:custDataLst>
    <p:extLst>
      <p:ext uri="{BB962C8B-B14F-4D97-AF65-F5344CB8AC3E}">
        <p14:creationId xmlns:p14="http://schemas.microsoft.com/office/powerpoint/2010/main" val="3432721735"/>
      </p:ext>
    </p:extLst>
  </p:cSld>
  <p:clrMapOvr>
    <a:masterClrMapping/>
  </p:clrMapOvr>
  <p:transition spd="slow" advTm="5048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30FF39-9467-46D0-A068-3D2F7042A29B}"/>
              </a:ext>
            </a:extLst>
          </p:cNvPr>
          <p:cNvSpPr>
            <a:spLocks noGrp="1"/>
          </p:cNvSpPr>
          <p:nvPr>
            <p:ph type="title"/>
          </p:nvPr>
        </p:nvSpPr>
        <p:spPr>
          <a:xfrm>
            <a:off x="457200" y="91440"/>
            <a:ext cx="11201480" cy="548640"/>
          </a:xfrm>
        </p:spPr>
        <p:txBody>
          <a:bodyPr>
            <a:normAutofit/>
          </a:bodyPr>
          <a:lstStyle/>
          <a:p>
            <a:r>
              <a:rPr lang="en-US" dirty="0"/>
              <a:t>Entering Student Response Data: Paper Administration</a:t>
            </a:r>
          </a:p>
        </p:txBody>
      </p:sp>
      <p:pic>
        <p:nvPicPr>
          <p:cNvPr id="5" name="Picture 4">
            <a:extLst>
              <a:ext uri="{FF2B5EF4-FFF2-40B4-BE49-F238E27FC236}">
                <a16:creationId xmlns:a16="http://schemas.microsoft.com/office/drawing/2014/main" id="{1FE282E4-A264-F9AD-6204-B05B1584ADB7}"/>
              </a:ext>
            </a:extLst>
          </p:cNvPr>
          <p:cNvPicPr>
            <a:picLocks noChangeAspect="1"/>
          </p:cNvPicPr>
          <p:nvPr/>
        </p:nvPicPr>
        <p:blipFill>
          <a:blip r:embed="rId4"/>
          <a:stretch>
            <a:fillRect/>
          </a:stretch>
        </p:blipFill>
        <p:spPr>
          <a:xfrm>
            <a:off x="6007095" y="3314694"/>
            <a:ext cx="177809" cy="228612"/>
          </a:xfrm>
          <a:prstGeom prst="rect">
            <a:avLst/>
          </a:prstGeom>
        </p:spPr>
      </p:pic>
      <p:pic>
        <p:nvPicPr>
          <p:cNvPr id="8" name="Picture 7" descr="Done Entering Data page displaying buttons for each item and the Submit Test button.">
            <a:extLst>
              <a:ext uri="{FF2B5EF4-FFF2-40B4-BE49-F238E27FC236}">
                <a16:creationId xmlns:a16="http://schemas.microsoft.com/office/drawing/2014/main" id="{B8DC6EF9-D5FC-8F1B-29A1-21ED61933369}"/>
              </a:ext>
            </a:extLst>
          </p:cNvPr>
          <p:cNvPicPr>
            <a:picLocks noChangeAspect="1"/>
          </p:cNvPicPr>
          <p:nvPr/>
        </p:nvPicPr>
        <p:blipFill>
          <a:blip r:embed="rId5"/>
          <a:stretch>
            <a:fillRect/>
          </a:stretch>
        </p:blipFill>
        <p:spPr>
          <a:xfrm>
            <a:off x="3107100" y="1466578"/>
            <a:ext cx="5183460" cy="3198290"/>
          </a:xfrm>
          <a:prstGeom prst="rect">
            <a:avLst/>
          </a:prstGeom>
          <a:ln>
            <a:solidFill>
              <a:schemeClr val="bg1">
                <a:lumMod val="85000"/>
              </a:schemeClr>
            </a:solidFill>
          </a:ln>
          <a:effectLst>
            <a:outerShdw blurRad="292100" dist="139700" dir="2700000" algn="ctr" rotWithShape="0">
              <a:schemeClr val="tx2">
                <a:alpha val="65000"/>
              </a:schemeClr>
            </a:outerShdw>
          </a:effectLst>
        </p:spPr>
      </p:pic>
      <p:sp>
        <p:nvSpPr>
          <p:cNvPr id="2" name="Slide Number Placeholder 3">
            <a:extLst>
              <a:ext uri="{FF2B5EF4-FFF2-40B4-BE49-F238E27FC236}">
                <a16:creationId xmlns:a16="http://schemas.microsoft.com/office/drawing/2014/main" id="{21BEE9F3-D530-920D-4138-C7D89E0B92CC}"/>
              </a:ext>
            </a:extLst>
          </p:cNvPr>
          <p:cNvSpPr>
            <a:spLocks noGrp="1"/>
          </p:cNvSpPr>
          <p:nvPr>
            <p:ph type="sldNum" sz="quarter" idx="10"/>
          </p:nvPr>
        </p:nvSpPr>
        <p:spPr>
          <a:xfrm>
            <a:off x="11442432" y="6444777"/>
            <a:ext cx="706657" cy="278820"/>
          </a:xfrm>
        </p:spPr>
        <p:txBody>
          <a:bodyPr/>
          <a:lstStyle/>
          <a:p>
            <a:pPr>
              <a:defRPr/>
            </a:pPr>
            <a:fld id="{0C5081D9-E2B0-4D4A-AFEC-18FC95C81086}" type="slidenum">
              <a:rPr lang="en-US" smtClean="0"/>
              <a:pPr>
                <a:defRPr/>
              </a:pPr>
              <a:t>19</a:t>
            </a:fld>
            <a:endParaRPr lang="en-US" dirty="0"/>
          </a:p>
        </p:txBody>
      </p:sp>
    </p:spTree>
    <p:custDataLst>
      <p:tags r:id="rId1"/>
    </p:custDataLst>
    <p:extLst>
      <p:ext uri="{BB962C8B-B14F-4D97-AF65-F5344CB8AC3E}">
        <p14:creationId xmlns:p14="http://schemas.microsoft.com/office/powerpoint/2010/main" val="584151070"/>
      </p:ext>
    </p:extLst>
  </p:cSld>
  <p:clrMapOvr>
    <a:masterClrMapping/>
  </p:clrMapOvr>
  <p:transition spd="slow" advTm="392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p:nvPr>
        </p:nvSpPr>
        <p:spPr>
          <a:xfrm>
            <a:off x="457200" y="91440"/>
            <a:ext cx="11016200" cy="518012"/>
          </a:xfrm>
        </p:spPr>
        <p:txBody>
          <a:bodyPr>
            <a:noAutofit/>
          </a:bodyPr>
          <a:lstStyle/>
          <a:p>
            <a:r>
              <a:rPr altLang="en-US" dirty="0"/>
              <a:t>Objectives</a:t>
            </a:r>
          </a:p>
        </p:txBody>
      </p:sp>
      <p:sp>
        <p:nvSpPr>
          <p:cNvPr id="3" name="Content Placeholder 2"/>
          <p:cNvSpPr>
            <a:spLocks noGrp="1"/>
          </p:cNvSpPr>
          <p:nvPr>
            <p:ph idx="4294967295"/>
          </p:nvPr>
        </p:nvSpPr>
        <p:spPr>
          <a:xfrm>
            <a:off x="457200" y="1102658"/>
            <a:ext cx="11245538" cy="3887787"/>
          </a:xfrm>
        </p:spPr>
        <p:txBody>
          <a:bodyPr rtlCol="0">
            <a:normAutofit/>
          </a:bodyPr>
          <a:lstStyle/>
          <a:p>
            <a:pPr marL="0" indent="0" eaLnBrk="1" fontAlgn="auto" hangingPunct="1">
              <a:spcAft>
                <a:spcPts val="0"/>
              </a:spcAft>
              <a:buNone/>
              <a:defRPr/>
            </a:pPr>
            <a:r>
              <a:rPr lang="en-US" sz="3600" dirty="0">
                <a:solidFill>
                  <a:srgbClr val="62673E"/>
                </a:solidFill>
              </a:rPr>
              <a:t>After viewing this presentation, you should be able to:</a:t>
            </a:r>
          </a:p>
          <a:p>
            <a:pPr lvl="1" eaLnBrk="1" fontAlgn="auto" hangingPunct="1">
              <a:buSzPct val="100000"/>
              <a:buFont typeface="Wingdings" panose="05000000000000000000" pitchFamily="2" charset="2"/>
              <a:buChar char="§"/>
              <a:defRPr/>
            </a:pPr>
            <a:r>
              <a:rPr lang="en-US" sz="2800" dirty="0">
                <a:solidFill>
                  <a:srgbClr val="62673E"/>
                </a:solidFill>
              </a:rPr>
              <a:t>Understand what the Data Entry Interface is and how to access it</a:t>
            </a:r>
          </a:p>
          <a:p>
            <a:pPr lvl="1" eaLnBrk="1" fontAlgn="auto" hangingPunct="1">
              <a:buSzPct val="100000"/>
              <a:buFont typeface="Wingdings" panose="05000000000000000000" pitchFamily="2" charset="2"/>
              <a:buChar char="§"/>
              <a:defRPr/>
            </a:pPr>
            <a:r>
              <a:rPr lang="en-US" sz="2800" dirty="0">
                <a:solidFill>
                  <a:srgbClr val="62673E"/>
                </a:solidFill>
              </a:rPr>
              <a:t>Enter student responses into the DEI</a:t>
            </a:r>
          </a:p>
          <a:p>
            <a:pPr lvl="1" eaLnBrk="1" fontAlgn="auto" hangingPunct="1">
              <a:buSzPct val="100000"/>
              <a:buFont typeface="Wingdings" panose="05000000000000000000" pitchFamily="2" charset="2"/>
              <a:buChar char="§"/>
              <a:defRPr/>
            </a:pPr>
            <a:r>
              <a:rPr lang="en-US" sz="2800" dirty="0">
                <a:solidFill>
                  <a:srgbClr val="62673E"/>
                </a:solidFill>
              </a:rPr>
              <a:t>Use the different features available in the DEI</a:t>
            </a:r>
          </a:p>
        </p:txBody>
      </p:sp>
      <p:sp>
        <p:nvSpPr>
          <p:cNvPr id="2" name="Slide Number Placeholder 3">
            <a:extLst>
              <a:ext uri="{FF2B5EF4-FFF2-40B4-BE49-F238E27FC236}">
                <a16:creationId xmlns:a16="http://schemas.microsoft.com/office/drawing/2014/main" id="{C7798FC5-7147-4532-6A30-47CBAEBE403B}"/>
              </a:ext>
            </a:extLst>
          </p:cNvPr>
          <p:cNvSpPr>
            <a:spLocks noGrp="1"/>
          </p:cNvSpPr>
          <p:nvPr>
            <p:ph type="sldNum" sz="quarter" idx="10"/>
          </p:nvPr>
        </p:nvSpPr>
        <p:spPr>
          <a:xfrm>
            <a:off x="11442432" y="6444777"/>
            <a:ext cx="706657" cy="278820"/>
          </a:xfrm>
        </p:spPr>
        <p:txBody>
          <a:bodyPr/>
          <a:lstStyle/>
          <a:p>
            <a:pPr>
              <a:defRPr/>
            </a:pPr>
            <a:fld id="{0C5081D9-E2B0-4D4A-AFEC-18FC95C81086}" type="slidenum">
              <a:rPr lang="en-US" smtClean="0"/>
              <a:pPr>
                <a:defRPr/>
              </a:pPr>
              <a:t>2</a:t>
            </a:fld>
            <a:endParaRPr lang="en-US" dirty="0"/>
          </a:p>
        </p:txBody>
      </p:sp>
    </p:spTree>
    <p:custDataLst>
      <p:tags r:id="rId1"/>
    </p:custDataLst>
    <p:extLst>
      <p:ext uri="{BB962C8B-B14F-4D97-AF65-F5344CB8AC3E}">
        <p14:creationId xmlns:p14="http://schemas.microsoft.com/office/powerpoint/2010/main" val="2779477540"/>
      </p:ext>
    </p:extLst>
  </p:cSld>
  <p:clrMapOvr>
    <a:masterClrMapping/>
  </p:clrMapOvr>
  <p:transition spd="slow" advTm="1579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132B19-1EB3-488E-A09E-6739EB9DC582}"/>
              </a:ext>
            </a:extLst>
          </p:cNvPr>
          <p:cNvSpPr>
            <a:spLocks noGrp="1"/>
          </p:cNvSpPr>
          <p:nvPr>
            <p:ph type="title"/>
          </p:nvPr>
        </p:nvSpPr>
        <p:spPr>
          <a:xfrm>
            <a:off x="457200" y="91440"/>
            <a:ext cx="11201480" cy="548640"/>
          </a:xfrm>
        </p:spPr>
        <p:txBody>
          <a:bodyPr>
            <a:noAutofit/>
          </a:bodyPr>
          <a:lstStyle/>
          <a:p>
            <a:r>
              <a:rPr lang="en-US" dirty="0"/>
              <a:t>Entering Student Response Data: Braille Administration</a:t>
            </a:r>
          </a:p>
        </p:txBody>
      </p:sp>
      <p:grpSp>
        <p:nvGrpSpPr>
          <p:cNvPr id="2" name="Group 1">
            <a:extLst>
              <a:ext uri="{FF2B5EF4-FFF2-40B4-BE49-F238E27FC236}">
                <a16:creationId xmlns:a16="http://schemas.microsoft.com/office/drawing/2014/main" id="{69C4C6F9-827E-4ADF-9F8A-8E9037A3EC20}"/>
              </a:ext>
            </a:extLst>
          </p:cNvPr>
          <p:cNvGrpSpPr/>
          <p:nvPr/>
        </p:nvGrpSpPr>
        <p:grpSpPr>
          <a:xfrm>
            <a:off x="1584960" y="1453806"/>
            <a:ext cx="8876272" cy="3414285"/>
            <a:chOff x="1687785" y="1831223"/>
            <a:chExt cx="10195182" cy="4112661"/>
          </a:xfrm>
        </p:grpSpPr>
        <p:pic>
          <p:nvPicPr>
            <p:cNvPr id="9" name="Picture 8">
              <a:extLst>
                <a:ext uri="{FF2B5EF4-FFF2-40B4-BE49-F238E27FC236}">
                  <a16:creationId xmlns:a16="http://schemas.microsoft.com/office/drawing/2014/main" id="{4FB4A87E-4249-4D17-8E01-09AAA7F667CD}"/>
                </a:ext>
              </a:extLst>
            </p:cNvPr>
            <p:cNvPicPr>
              <a:picLocks noChangeAspect="1"/>
            </p:cNvPicPr>
            <p:nvPr/>
          </p:nvPicPr>
          <p:blipFill rotWithShape="1">
            <a:blip r:embed="rId4"/>
            <a:srcRect l="407" b="7860"/>
            <a:stretch/>
          </p:blipFill>
          <p:spPr>
            <a:xfrm>
              <a:off x="1687785" y="1831223"/>
              <a:ext cx="10195182" cy="411266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091A7AA3-40B1-4FFA-8E30-3E89D6254A5E}"/>
                </a:ext>
              </a:extLst>
            </p:cNvPr>
            <p:cNvSpPr/>
            <p:nvPr/>
          </p:nvSpPr>
          <p:spPr>
            <a:xfrm>
              <a:off x="1937348" y="4419600"/>
              <a:ext cx="4453580" cy="1447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1984D5BD-A3C0-C4EC-1FD6-6A5FB78D3109}"/>
              </a:ext>
            </a:extLst>
          </p:cNvPr>
          <p:cNvPicPr>
            <a:picLocks noChangeAspect="1"/>
          </p:cNvPicPr>
          <p:nvPr/>
        </p:nvPicPr>
        <p:blipFill>
          <a:blip r:embed="rId5"/>
          <a:stretch>
            <a:fillRect/>
          </a:stretch>
        </p:blipFill>
        <p:spPr>
          <a:xfrm>
            <a:off x="1584960" y="1453807"/>
            <a:ext cx="2743341" cy="401119"/>
          </a:xfrm>
          <a:prstGeom prst="rect">
            <a:avLst/>
          </a:prstGeom>
        </p:spPr>
      </p:pic>
      <p:sp>
        <p:nvSpPr>
          <p:cNvPr id="5" name="Slide Number Placeholder 3">
            <a:extLst>
              <a:ext uri="{FF2B5EF4-FFF2-40B4-BE49-F238E27FC236}">
                <a16:creationId xmlns:a16="http://schemas.microsoft.com/office/drawing/2014/main" id="{266C0F3F-DBD6-471A-92AC-E216549009E5}"/>
              </a:ext>
            </a:extLst>
          </p:cNvPr>
          <p:cNvSpPr>
            <a:spLocks noGrp="1"/>
          </p:cNvSpPr>
          <p:nvPr>
            <p:ph type="sldNum" sz="quarter" idx="10"/>
          </p:nvPr>
        </p:nvSpPr>
        <p:spPr>
          <a:xfrm>
            <a:off x="11442432" y="6444777"/>
            <a:ext cx="706657" cy="278820"/>
          </a:xfrm>
        </p:spPr>
        <p:txBody>
          <a:bodyPr/>
          <a:lstStyle/>
          <a:p>
            <a:pPr>
              <a:defRPr/>
            </a:pPr>
            <a:fld id="{0C5081D9-E2B0-4D4A-AFEC-18FC95C81086}" type="slidenum">
              <a:rPr lang="en-US" smtClean="0"/>
              <a:pPr>
                <a:defRPr/>
              </a:pPr>
              <a:t>20</a:t>
            </a:fld>
            <a:endParaRPr lang="en-US" dirty="0"/>
          </a:p>
        </p:txBody>
      </p:sp>
    </p:spTree>
    <p:custDataLst>
      <p:tags r:id="rId1"/>
    </p:custDataLst>
    <p:extLst>
      <p:ext uri="{BB962C8B-B14F-4D97-AF65-F5344CB8AC3E}">
        <p14:creationId xmlns:p14="http://schemas.microsoft.com/office/powerpoint/2010/main" val="101168979"/>
      </p:ext>
    </p:extLst>
  </p:cSld>
  <p:clrMapOvr>
    <a:masterClrMapping/>
  </p:clrMapOvr>
  <p:transition spd="slow" advTm="9408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bwMode="gray">
          <a:xfrm>
            <a:off x="457200" y="91440"/>
            <a:ext cx="9452054" cy="548640"/>
          </a:xfrm>
          <a:prstGeom prst="rect">
            <a:avLst/>
          </a:prstGeom>
          <a:noFill/>
          <a:ln w="9525">
            <a:noFill/>
            <a:miter lim="800000"/>
            <a:headEnd/>
            <a:tailEnd/>
          </a:ln>
        </p:spPr>
        <p:txBody>
          <a:bodyPr vert="horz" wrap="square" lIns="0" tIns="0" rIns="0" bIns="0" numCol="1" rtlCol="0" anchor="b" anchorCtr="0" compatLnSpc="1">
            <a:prstTxWarp prst="textNoShape">
              <a:avLst/>
            </a:prstTxWarp>
            <a:noAutofit/>
          </a:bodyPr>
          <a:lstStyle>
            <a:lvl1pPr algn="l" rtl="0" eaLnBrk="1" fontAlgn="base" hangingPunct="1">
              <a:spcBef>
                <a:spcPct val="0"/>
              </a:spcBef>
              <a:spcAft>
                <a:spcPct val="0"/>
              </a:spcAft>
              <a:defRPr lang="en-US" sz="4400" kern="1200">
                <a:solidFill>
                  <a:schemeClr val="tx1"/>
                </a:solidFill>
                <a:effectLst/>
                <a:latin typeface="Arial" pitchFamily="34" charset="0"/>
                <a:ea typeface="ＭＳ Ｐゴシック" charset="0"/>
                <a:cs typeface="Arial"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a:lstStyle>
          <a:p>
            <a:br>
              <a:rPr lang="en-US" sz="3200" dirty="0">
                <a:solidFill>
                  <a:schemeClr val="bg1"/>
                </a:solidFill>
                <a:latin typeface="+mj-lt"/>
              </a:rPr>
            </a:br>
            <a:r>
              <a:rPr lang="en-US" sz="3200" dirty="0">
                <a:solidFill>
                  <a:schemeClr val="bg1"/>
                </a:solidFill>
                <a:latin typeface="+mj-lt"/>
                <a:ea typeface="MS PGothic" pitchFamily="34" charset="-128"/>
                <a:cs typeface="Arial Narrow" pitchFamily="34" charset="0"/>
              </a:rPr>
              <a:t>Done Entering Data</a:t>
            </a:r>
          </a:p>
        </p:txBody>
      </p:sp>
      <p:grpSp>
        <p:nvGrpSpPr>
          <p:cNvPr id="8" name="Group 7">
            <a:extLst>
              <a:ext uri="{FF2B5EF4-FFF2-40B4-BE49-F238E27FC236}">
                <a16:creationId xmlns:a16="http://schemas.microsoft.com/office/drawing/2014/main" id="{1F909155-A61F-4623-A26C-FAB95EED8282}"/>
              </a:ext>
            </a:extLst>
          </p:cNvPr>
          <p:cNvGrpSpPr/>
          <p:nvPr/>
        </p:nvGrpSpPr>
        <p:grpSpPr>
          <a:xfrm>
            <a:off x="1742938" y="1323584"/>
            <a:ext cx="8278110" cy="4210831"/>
            <a:chOff x="1752800" y="1447800"/>
            <a:chExt cx="8278110" cy="4210831"/>
          </a:xfrm>
        </p:grpSpPr>
        <p:pic>
          <p:nvPicPr>
            <p:cNvPr id="2" name="Picture 1">
              <a:extLst>
                <a:ext uri="{FF2B5EF4-FFF2-40B4-BE49-F238E27FC236}">
                  <a16:creationId xmlns:a16="http://schemas.microsoft.com/office/drawing/2014/main" id="{7661AF59-49E6-456B-A0A9-2B1EEB0D954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752800" y="1447800"/>
              <a:ext cx="8278110" cy="4210831"/>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02AD998C-32FA-4242-AA8E-0E71C4810F29}"/>
                </a:ext>
              </a:extLst>
            </p:cNvPr>
            <p:cNvPicPr>
              <a:picLocks noChangeAspect="1"/>
            </p:cNvPicPr>
            <p:nvPr/>
          </p:nvPicPr>
          <p:blipFill rotWithShape="1">
            <a:blip r:embed="rId5">
              <a:extLst>
                <a:ext uri="{28A0092B-C50C-407E-A947-70E740481C1C}">
                  <a14:useLocalDpi xmlns:a14="http://schemas.microsoft.com/office/drawing/2010/main" val="0"/>
                </a:ext>
              </a:extLst>
            </a:blip>
            <a:srcRect t="6691" b="6691"/>
            <a:stretch/>
          </p:blipFill>
          <p:spPr>
            <a:xfrm>
              <a:off x="4207393" y="3196046"/>
              <a:ext cx="5576688" cy="1348214"/>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7" name="Arrow: Up 6">
              <a:extLst>
                <a:ext uri="{FF2B5EF4-FFF2-40B4-BE49-F238E27FC236}">
                  <a16:creationId xmlns:a16="http://schemas.microsoft.com/office/drawing/2014/main" id="{72D3F4CC-8E76-4C94-BB16-98CE36502C91}"/>
                </a:ext>
              </a:extLst>
            </p:cNvPr>
            <p:cNvSpPr/>
            <p:nvPr/>
          </p:nvSpPr>
          <p:spPr>
            <a:xfrm>
              <a:off x="4705531" y="4605220"/>
              <a:ext cx="304800" cy="69532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3">
            <a:extLst>
              <a:ext uri="{FF2B5EF4-FFF2-40B4-BE49-F238E27FC236}">
                <a16:creationId xmlns:a16="http://schemas.microsoft.com/office/drawing/2014/main" id="{70D0EC1E-9E7F-D143-8955-83AFA59D6CBA}"/>
              </a:ext>
            </a:extLst>
          </p:cNvPr>
          <p:cNvSpPr>
            <a:spLocks noGrp="1"/>
          </p:cNvSpPr>
          <p:nvPr>
            <p:ph type="sldNum" sz="quarter" idx="10"/>
          </p:nvPr>
        </p:nvSpPr>
        <p:spPr>
          <a:xfrm>
            <a:off x="11442432" y="6444777"/>
            <a:ext cx="706657" cy="278820"/>
          </a:xfrm>
        </p:spPr>
        <p:txBody>
          <a:bodyPr/>
          <a:lstStyle/>
          <a:p>
            <a:pPr>
              <a:defRPr/>
            </a:pPr>
            <a:fld id="{0C5081D9-E2B0-4D4A-AFEC-18FC95C81086}" type="slidenum">
              <a:rPr lang="en-US" smtClean="0"/>
              <a:pPr>
                <a:defRPr/>
              </a:pPr>
              <a:t>21</a:t>
            </a:fld>
            <a:endParaRPr lang="en-US" dirty="0"/>
          </a:p>
        </p:txBody>
      </p:sp>
    </p:spTree>
    <p:custDataLst>
      <p:tags r:id="rId1"/>
    </p:custDataLst>
    <p:extLst>
      <p:ext uri="{BB962C8B-B14F-4D97-AF65-F5344CB8AC3E}">
        <p14:creationId xmlns:p14="http://schemas.microsoft.com/office/powerpoint/2010/main" val="1831905536"/>
      </p:ext>
    </p:extLst>
  </p:cSld>
  <p:clrMapOvr>
    <a:masterClrMapping/>
  </p:clrMapOvr>
  <mc:AlternateContent xmlns:mc="http://schemas.openxmlformats.org/markup-compatibility/2006" xmlns:p14="http://schemas.microsoft.com/office/powerpoint/2010/main">
    <mc:Choice Requires="p14">
      <p:transition spd="slow" p14:dur="2000" advTm="60010"/>
    </mc:Choice>
    <mc:Fallback xmlns="">
      <p:transition spd="slow" advTm="6001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bwMode="gray">
          <a:xfrm>
            <a:off x="457200" y="91440"/>
            <a:ext cx="9547123" cy="548640"/>
          </a:xfrm>
          <a:prstGeom prst="rect">
            <a:avLst/>
          </a:prstGeom>
          <a:noFill/>
          <a:ln w="9525">
            <a:noFill/>
            <a:miter lim="800000"/>
            <a:headEnd/>
            <a:tailEnd/>
          </a:ln>
        </p:spPr>
        <p:txBody>
          <a:bodyPr vert="horz" wrap="square" lIns="0" tIns="0" rIns="0" bIns="0" numCol="1" rtlCol="0" anchor="b" anchorCtr="0" compatLnSpc="1">
            <a:prstTxWarp prst="textNoShape">
              <a:avLst/>
            </a:prstTxWarp>
            <a:normAutofit/>
          </a:bodyPr>
          <a:lstStyle>
            <a:lvl1pPr algn="l" rtl="0" eaLnBrk="1" fontAlgn="base" hangingPunct="1">
              <a:spcBef>
                <a:spcPct val="0"/>
              </a:spcBef>
              <a:spcAft>
                <a:spcPct val="0"/>
              </a:spcAft>
              <a:defRPr lang="en-US" sz="4400" kern="1200">
                <a:solidFill>
                  <a:schemeClr val="tx1"/>
                </a:solidFill>
                <a:effectLst/>
                <a:latin typeface="Arial" pitchFamily="34" charset="0"/>
                <a:ea typeface="ＭＳ Ｐゴシック" charset="0"/>
                <a:cs typeface="Arial"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a:lstStyle>
          <a:p>
            <a:r>
              <a:rPr lang="en-US" sz="3200" dirty="0">
                <a:solidFill>
                  <a:schemeClr val="bg1"/>
                </a:solidFill>
                <a:latin typeface="+mj-lt"/>
                <a:ea typeface="MS PGothic" pitchFamily="34" charset="-128"/>
                <a:cs typeface="Arial Narrow" pitchFamily="34" charset="0"/>
              </a:rPr>
              <a:t>Test Submission</a:t>
            </a:r>
          </a:p>
        </p:txBody>
      </p:sp>
      <p:grpSp>
        <p:nvGrpSpPr>
          <p:cNvPr id="7" name="Group 6">
            <a:extLst>
              <a:ext uri="{FF2B5EF4-FFF2-40B4-BE49-F238E27FC236}">
                <a16:creationId xmlns:a16="http://schemas.microsoft.com/office/drawing/2014/main" id="{3C54CD2C-E2E6-4A9A-9D8D-00E3C5948523}"/>
              </a:ext>
            </a:extLst>
          </p:cNvPr>
          <p:cNvGrpSpPr/>
          <p:nvPr/>
        </p:nvGrpSpPr>
        <p:grpSpPr>
          <a:xfrm>
            <a:off x="3135261" y="1255245"/>
            <a:ext cx="5921477" cy="4347509"/>
            <a:chOff x="3276600" y="1371600"/>
            <a:chExt cx="6457950" cy="4525787"/>
          </a:xfrm>
        </p:grpSpPr>
        <p:pic>
          <p:nvPicPr>
            <p:cNvPr id="3" name="Picture 2">
              <a:extLst>
                <a:ext uri="{FF2B5EF4-FFF2-40B4-BE49-F238E27FC236}">
                  <a16:creationId xmlns:a16="http://schemas.microsoft.com/office/drawing/2014/main" id="{47266224-37D2-48EA-B830-B0C4E52DEF59}"/>
                </a:ext>
              </a:extLst>
            </p:cNvPr>
            <p:cNvPicPr>
              <a:picLocks noChangeAspect="1"/>
            </p:cNvPicPr>
            <p:nvPr/>
          </p:nvPicPr>
          <p:blipFill>
            <a:blip r:embed="rId4"/>
            <a:stretch>
              <a:fillRect/>
            </a:stretch>
          </p:blipFill>
          <p:spPr>
            <a:xfrm>
              <a:off x="3276600" y="1371600"/>
              <a:ext cx="6457950" cy="4525787"/>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91A16E98-EE6E-4329-BD3C-39D28C85C306}"/>
                </a:ext>
              </a:extLst>
            </p:cNvPr>
            <p:cNvSpPr/>
            <p:nvPr/>
          </p:nvSpPr>
          <p:spPr>
            <a:xfrm>
              <a:off x="4014651" y="5410201"/>
              <a:ext cx="4863232" cy="4871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Slide Number Placeholder 3">
            <a:extLst>
              <a:ext uri="{FF2B5EF4-FFF2-40B4-BE49-F238E27FC236}">
                <a16:creationId xmlns:a16="http://schemas.microsoft.com/office/drawing/2014/main" id="{7540E8AE-B312-4C87-FF5D-5A4DCCAA108D}"/>
              </a:ext>
            </a:extLst>
          </p:cNvPr>
          <p:cNvSpPr>
            <a:spLocks noGrp="1"/>
          </p:cNvSpPr>
          <p:nvPr>
            <p:ph type="sldNum" sz="quarter" idx="10"/>
          </p:nvPr>
        </p:nvSpPr>
        <p:spPr>
          <a:xfrm>
            <a:off x="11442432" y="6444777"/>
            <a:ext cx="706657" cy="278820"/>
          </a:xfrm>
        </p:spPr>
        <p:txBody>
          <a:bodyPr/>
          <a:lstStyle/>
          <a:p>
            <a:pPr>
              <a:defRPr/>
            </a:pPr>
            <a:fld id="{0C5081D9-E2B0-4D4A-AFEC-18FC95C81086}" type="slidenum">
              <a:rPr lang="en-US" smtClean="0"/>
              <a:pPr>
                <a:defRPr/>
              </a:pPr>
              <a:t>22</a:t>
            </a:fld>
            <a:endParaRPr lang="en-US" dirty="0"/>
          </a:p>
        </p:txBody>
      </p:sp>
    </p:spTree>
    <p:custDataLst>
      <p:tags r:id="rId1"/>
    </p:custDataLst>
    <p:extLst>
      <p:ext uri="{BB962C8B-B14F-4D97-AF65-F5344CB8AC3E}">
        <p14:creationId xmlns:p14="http://schemas.microsoft.com/office/powerpoint/2010/main" val="2332111104"/>
      </p:ext>
    </p:extLst>
  </p:cSld>
  <p:clrMapOvr>
    <a:masterClrMapping/>
  </p:clrMapOvr>
  <mc:AlternateContent xmlns:mc="http://schemas.openxmlformats.org/markup-compatibility/2006" xmlns:p14="http://schemas.microsoft.com/office/powerpoint/2010/main">
    <mc:Choice Requires="p14">
      <p:transition spd="slow" p14:dur="2000" advTm="20360"/>
    </mc:Choice>
    <mc:Fallback xmlns="">
      <p:transition spd="slow" advTm="2036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p:nvPr>
        </p:nvSpPr>
        <p:spPr>
          <a:xfrm>
            <a:off x="457200" y="91440"/>
            <a:ext cx="11016200" cy="548640"/>
          </a:xfrm>
        </p:spPr>
        <p:txBody>
          <a:bodyPr>
            <a:noAutofit/>
          </a:bodyPr>
          <a:lstStyle/>
          <a:p>
            <a:r>
              <a:rPr altLang="en-US" dirty="0"/>
              <a:t>Helpful Hints</a:t>
            </a:r>
          </a:p>
        </p:txBody>
      </p:sp>
      <p:sp>
        <p:nvSpPr>
          <p:cNvPr id="2" name="Slide Number Placeholder 1"/>
          <p:cNvSpPr>
            <a:spLocks noGrp="1"/>
          </p:cNvSpPr>
          <p:nvPr>
            <p:ph type="sldNum" sz="quarter" idx="10"/>
          </p:nvPr>
        </p:nvSpPr>
        <p:spPr/>
        <p:txBody>
          <a:bodyPr/>
          <a:lstStyle/>
          <a:p>
            <a:pPr>
              <a:defRPr/>
            </a:pPr>
            <a:fld id="{8F1302BC-9423-4160-8A3E-D93B1F0A23E5}" type="slidenum">
              <a:rPr lang="en-US" smtClean="0"/>
              <a:pPr>
                <a:defRPr/>
              </a:pPr>
              <a:t>23</a:t>
            </a:fld>
            <a:endParaRPr lang="en-US" dirty="0"/>
          </a:p>
        </p:txBody>
      </p:sp>
      <p:sp>
        <p:nvSpPr>
          <p:cNvPr id="3" name="Content Placeholder 2"/>
          <p:cNvSpPr>
            <a:spLocks noGrp="1"/>
          </p:cNvSpPr>
          <p:nvPr>
            <p:ph idx="4294967295"/>
          </p:nvPr>
        </p:nvSpPr>
        <p:spPr>
          <a:xfrm>
            <a:off x="457200" y="824752"/>
            <a:ext cx="11201478" cy="5210287"/>
          </a:xfrm>
        </p:spPr>
        <p:txBody>
          <a:bodyPr rtlCol="0">
            <a:noAutofit/>
          </a:bodyPr>
          <a:lstStyle/>
          <a:p>
            <a:pPr fontAlgn="auto">
              <a:spcBef>
                <a:spcPts val="600"/>
              </a:spcBef>
              <a:buSzPct val="100000"/>
              <a:defRPr/>
            </a:pPr>
            <a:r>
              <a:rPr lang="en-US" sz="2200" dirty="0">
                <a:solidFill>
                  <a:srgbClr val="62673E"/>
                </a:solidFill>
              </a:rPr>
              <a:t>If your state allows it, you may skip items that the student has not answered by clicking the </a:t>
            </a:r>
            <a:r>
              <a:rPr lang="en-US" sz="2200" b="1" dirty="0">
                <a:solidFill>
                  <a:srgbClr val="62673E"/>
                </a:solidFill>
              </a:rPr>
              <a:t>Next </a:t>
            </a:r>
            <a:r>
              <a:rPr lang="en-US" sz="2200" dirty="0">
                <a:solidFill>
                  <a:srgbClr val="62673E"/>
                </a:solidFill>
              </a:rPr>
              <a:t>button.</a:t>
            </a:r>
          </a:p>
          <a:p>
            <a:pPr fontAlgn="auto">
              <a:spcBef>
                <a:spcPts val="600"/>
              </a:spcBef>
              <a:buSzPct val="100000"/>
              <a:defRPr/>
            </a:pPr>
            <a:r>
              <a:rPr lang="en-US" sz="2200" dirty="0">
                <a:solidFill>
                  <a:srgbClr val="62673E"/>
                </a:solidFill>
              </a:rPr>
              <a:t>Questions may appear differently in the DEI from how they appear in the paper test booklets:</a:t>
            </a:r>
          </a:p>
          <a:p>
            <a:pPr marL="800101" lvl="3" indent="-342900">
              <a:spcBef>
                <a:spcPts val="600"/>
              </a:spcBef>
              <a:buSzPct val="100000"/>
              <a:buFont typeface="Arial" panose="020B0604020202020204" pitchFamily="34" charset="0"/>
              <a:buChar char="•"/>
              <a:defRPr/>
            </a:pPr>
            <a:r>
              <a:rPr lang="en-US" dirty="0">
                <a:solidFill>
                  <a:srgbClr val="62673E"/>
                </a:solidFill>
              </a:rPr>
              <a:t>Instead of circling a letter, you may need to click on a word or image.</a:t>
            </a:r>
          </a:p>
          <a:p>
            <a:pPr marL="800101" lvl="3" indent="-342900">
              <a:spcBef>
                <a:spcPts val="600"/>
              </a:spcBef>
              <a:buSzPct val="100000"/>
              <a:buFont typeface="Arial" panose="020B0604020202020204" pitchFamily="34" charset="0"/>
              <a:buChar char="•"/>
              <a:defRPr/>
            </a:pPr>
            <a:r>
              <a:rPr lang="en-US" dirty="0">
                <a:solidFill>
                  <a:srgbClr val="62673E"/>
                </a:solidFill>
              </a:rPr>
              <a:t>Instead of drawing a line between two objects, you may need to drag and drop one object on top of the other.</a:t>
            </a:r>
          </a:p>
          <a:p>
            <a:pPr marL="800101" lvl="3" indent="-342900">
              <a:spcBef>
                <a:spcPts val="600"/>
              </a:spcBef>
              <a:buSzPct val="100000"/>
              <a:buFont typeface="Arial" panose="020B0604020202020204" pitchFamily="34" charset="0"/>
              <a:buChar char="•"/>
              <a:defRPr/>
            </a:pPr>
            <a:r>
              <a:rPr lang="en-US" dirty="0">
                <a:solidFill>
                  <a:srgbClr val="62673E"/>
                </a:solidFill>
              </a:rPr>
              <a:t>Instead of filling in a blank, you may need to choose an answer from a drop-down list.</a:t>
            </a:r>
          </a:p>
          <a:p>
            <a:pPr marL="342900" lvl="1" indent="-342900">
              <a:spcBef>
                <a:spcPts val="600"/>
              </a:spcBef>
              <a:buSzPct val="100000"/>
              <a:buFont typeface="Arial" panose="020B0604020202020204" pitchFamily="34" charset="0"/>
              <a:buChar char="•"/>
              <a:defRPr/>
            </a:pPr>
            <a:r>
              <a:rPr lang="en-US" sz="2200" dirty="0">
                <a:solidFill>
                  <a:srgbClr val="62673E"/>
                </a:solidFill>
              </a:rPr>
              <a:t>For a test with domain exemptions to be scored correctly, the exempted domain(s) must be selected in TIDE, and all the questions in this domain must be skipped while the test is being transcribed into the DEI. If any questions are answered in a domain, it will be scored and reported, even if the student is exempted from that domain in TIDE.</a:t>
            </a:r>
          </a:p>
        </p:txBody>
      </p:sp>
    </p:spTree>
    <p:custDataLst>
      <p:tags r:id="rId1"/>
    </p:custDataLst>
    <p:extLst>
      <p:ext uri="{BB962C8B-B14F-4D97-AF65-F5344CB8AC3E}">
        <p14:creationId xmlns:p14="http://schemas.microsoft.com/office/powerpoint/2010/main" val="678914330"/>
      </p:ext>
    </p:extLst>
  </p:cSld>
  <p:clrMapOvr>
    <a:masterClrMapping/>
  </p:clrMapOvr>
  <p:transition spd="slow" advTm="6429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1440"/>
            <a:ext cx="11016200" cy="548640"/>
          </a:xfrm>
        </p:spPr>
        <p:txBody>
          <a:bodyPr>
            <a:noAutofit/>
          </a:bodyPr>
          <a:lstStyle/>
          <a:p>
            <a:r>
              <a:rPr lang="en-US" dirty="0"/>
              <a:t>Thank You!</a:t>
            </a:r>
          </a:p>
        </p:txBody>
      </p:sp>
      <p:sp>
        <p:nvSpPr>
          <p:cNvPr id="7" name="Content Placeholder 2"/>
          <p:cNvSpPr>
            <a:spLocks noGrp="1"/>
          </p:cNvSpPr>
          <p:nvPr>
            <p:ph idx="4294967295"/>
          </p:nvPr>
        </p:nvSpPr>
        <p:spPr>
          <a:xfrm>
            <a:off x="443107" y="1049817"/>
            <a:ext cx="11044385" cy="4508301"/>
          </a:xfrm>
        </p:spPr>
        <p:txBody>
          <a:bodyPr rtlCol="0">
            <a:noAutofit/>
          </a:bodyPr>
          <a:lstStyle/>
          <a:p>
            <a:pPr marL="0" indent="0">
              <a:buNone/>
            </a:pPr>
            <a:r>
              <a:rPr lang="en-US" altLang="en-US" sz="2800" dirty="0">
                <a:solidFill>
                  <a:srgbClr val="62673E"/>
                </a:solidFill>
              </a:rPr>
              <a:t>For additional information, consult your state portal, which contains:</a:t>
            </a:r>
          </a:p>
          <a:p>
            <a:pPr marL="911225" lvl="2" indent="-457200">
              <a:buFont typeface="Wingdings" panose="05000000000000000000" pitchFamily="2" charset="2"/>
              <a:buChar char="§"/>
            </a:pPr>
            <a:r>
              <a:rPr lang="en-US" altLang="en-US" sz="2800" dirty="0">
                <a:solidFill>
                  <a:srgbClr val="62673E"/>
                </a:solidFill>
              </a:rPr>
              <a:t>Important announcements</a:t>
            </a:r>
          </a:p>
          <a:p>
            <a:pPr marL="911225" lvl="2" indent="-457200">
              <a:buFont typeface="Wingdings" panose="05000000000000000000" pitchFamily="2" charset="2"/>
              <a:buChar char="§"/>
            </a:pPr>
            <a:r>
              <a:rPr lang="en-US" altLang="en-US" sz="2800" i="1" dirty="0">
                <a:solidFill>
                  <a:srgbClr val="62673E"/>
                </a:solidFill>
              </a:rPr>
              <a:t>DEI User Guide</a:t>
            </a:r>
          </a:p>
          <a:p>
            <a:pPr marL="0" indent="0">
              <a:buNone/>
            </a:pPr>
            <a:r>
              <a:rPr lang="en-US" altLang="en-US" sz="2800" dirty="0">
                <a:solidFill>
                  <a:srgbClr val="62673E"/>
                </a:solidFill>
              </a:rPr>
              <a:t>For further assistance, please consult your state’s Help Desk.</a:t>
            </a:r>
          </a:p>
        </p:txBody>
      </p:sp>
      <p:sp>
        <p:nvSpPr>
          <p:cNvPr id="2" name="Slide Number Placeholder 3">
            <a:extLst>
              <a:ext uri="{FF2B5EF4-FFF2-40B4-BE49-F238E27FC236}">
                <a16:creationId xmlns:a16="http://schemas.microsoft.com/office/drawing/2014/main" id="{B22BA5A5-A6F0-45A9-B451-DE92654C9F02}"/>
              </a:ext>
            </a:extLst>
          </p:cNvPr>
          <p:cNvSpPr>
            <a:spLocks noGrp="1"/>
          </p:cNvSpPr>
          <p:nvPr>
            <p:ph type="sldNum" sz="quarter" idx="10"/>
          </p:nvPr>
        </p:nvSpPr>
        <p:spPr>
          <a:xfrm>
            <a:off x="11442432" y="6444777"/>
            <a:ext cx="706657" cy="278820"/>
          </a:xfrm>
        </p:spPr>
        <p:txBody>
          <a:bodyPr/>
          <a:lstStyle/>
          <a:p>
            <a:pPr>
              <a:defRPr/>
            </a:pPr>
            <a:fld id="{0C5081D9-E2B0-4D4A-AFEC-18FC95C81086}" type="slidenum">
              <a:rPr lang="en-US" smtClean="0"/>
              <a:pPr>
                <a:defRPr/>
              </a:pPr>
              <a:t>24</a:t>
            </a:fld>
            <a:endParaRPr lang="en-US" dirty="0"/>
          </a:p>
        </p:txBody>
      </p:sp>
    </p:spTree>
    <p:custDataLst>
      <p:tags r:id="rId1"/>
    </p:custDataLst>
    <p:extLst>
      <p:ext uri="{BB962C8B-B14F-4D97-AF65-F5344CB8AC3E}">
        <p14:creationId xmlns:p14="http://schemas.microsoft.com/office/powerpoint/2010/main" val="224042402"/>
      </p:ext>
    </p:extLst>
  </p:cSld>
  <p:clrMapOvr>
    <a:masterClrMapping/>
  </p:clrMapOvr>
  <mc:AlternateContent xmlns:mc="http://schemas.openxmlformats.org/markup-compatibility/2006" xmlns:p14="http://schemas.microsoft.com/office/powerpoint/2010/main">
    <mc:Choice Requires="p14">
      <p:transition spd="slow" p14:dur="2000" advTm="24510"/>
    </mc:Choice>
    <mc:Fallback xmlns="">
      <p:transition spd="slow" advTm="2451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11016200" cy="518012"/>
          </a:xfrm>
        </p:spPr>
        <p:txBody>
          <a:bodyPr>
            <a:noAutofit/>
          </a:bodyPr>
          <a:lstStyle/>
          <a:p>
            <a:r>
              <a:rPr lang="en-US" dirty="0"/>
              <a:t>Using the DEI</a:t>
            </a:r>
          </a:p>
        </p:txBody>
      </p:sp>
      <p:sp>
        <p:nvSpPr>
          <p:cNvPr id="4" name="Content Placeholder 3"/>
          <p:cNvSpPr>
            <a:spLocks noGrp="1"/>
          </p:cNvSpPr>
          <p:nvPr>
            <p:ph idx="4294967295"/>
          </p:nvPr>
        </p:nvSpPr>
        <p:spPr>
          <a:xfrm>
            <a:off x="612775" y="1235584"/>
            <a:ext cx="10966450" cy="3851275"/>
          </a:xfrm>
        </p:spPr>
        <p:txBody>
          <a:bodyPr/>
          <a:lstStyle/>
          <a:p>
            <a:pPr marL="0" indent="0">
              <a:buNone/>
            </a:pPr>
            <a:r>
              <a:rPr lang="en-US" sz="3600" dirty="0">
                <a:solidFill>
                  <a:srgbClr val="62673E"/>
                </a:solidFill>
              </a:rPr>
              <a:t>The DEI can be used for both paper and braille test administration:</a:t>
            </a:r>
          </a:p>
          <a:p>
            <a:pPr lvl="1">
              <a:buFont typeface="Wingdings" panose="05000000000000000000" pitchFamily="2" charset="2"/>
              <a:buChar char="§"/>
            </a:pPr>
            <a:r>
              <a:rPr lang="en-US" sz="3200" dirty="0">
                <a:solidFill>
                  <a:srgbClr val="62673E"/>
                </a:solidFill>
              </a:rPr>
              <a:t>To record spoken responses to the Speaking test </a:t>
            </a:r>
          </a:p>
          <a:p>
            <a:pPr lvl="1">
              <a:buFont typeface="Wingdings" panose="05000000000000000000" pitchFamily="2" charset="2"/>
              <a:buChar char="§"/>
            </a:pPr>
            <a:r>
              <a:rPr lang="en-US" sz="3200" dirty="0">
                <a:solidFill>
                  <a:srgbClr val="62673E"/>
                </a:solidFill>
              </a:rPr>
              <a:t>To enter and transcribe student responses for all other test items </a:t>
            </a:r>
            <a:endParaRPr lang="en-US" sz="3200" dirty="0">
              <a:solidFill>
                <a:srgbClr val="62673E"/>
              </a:solidFill>
              <a:highlight>
                <a:srgbClr val="FFFF00"/>
              </a:highlight>
            </a:endParaRPr>
          </a:p>
        </p:txBody>
      </p:sp>
      <p:sp>
        <p:nvSpPr>
          <p:cNvPr id="3" name="Slide Number Placeholder 3">
            <a:extLst>
              <a:ext uri="{FF2B5EF4-FFF2-40B4-BE49-F238E27FC236}">
                <a16:creationId xmlns:a16="http://schemas.microsoft.com/office/drawing/2014/main" id="{E8360BEC-ACB9-C7E1-785A-747AEE0B10D2}"/>
              </a:ext>
            </a:extLst>
          </p:cNvPr>
          <p:cNvSpPr>
            <a:spLocks noGrp="1"/>
          </p:cNvSpPr>
          <p:nvPr>
            <p:ph type="sldNum" sz="quarter" idx="10"/>
          </p:nvPr>
        </p:nvSpPr>
        <p:spPr>
          <a:xfrm>
            <a:off x="11442432" y="6444777"/>
            <a:ext cx="706657" cy="278820"/>
          </a:xfrm>
        </p:spPr>
        <p:txBody>
          <a:bodyPr/>
          <a:lstStyle/>
          <a:p>
            <a:pPr>
              <a:defRPr/>
            </a:pPr>
            <a:fld id="{0C5081D9-E2B0-4D4A-AFEC-18FC95C81086}" type="slidenum">
              <a:rPr lang="en-US" smtClean="0"/>
              <a:pPr>
                <a:defRPr/>
              </a:pPr>
              <a:t>3</a:t>
            </a:fld>
            <a:endParaRPr lang="en-US" dirty="0"/>
          </a:p>
        </p:txBody>
      </p:sp>
    </p:spTree>
    <p:custDataLst>
      <p:tags r:id="rId1"/>
    </p:custDataLst>
    <p:extLst>
      <p:ext uri="{BB962C8B-B14F-4D97-AF65-F5344CB8AC3E}">
        <p14:creationId xmlns:p14="http://schemas.microsoft.com/office/powerpoint/2010/main" val="699200127"/>
      </p:ext>
    </p:extLst>
  </p:cSld>
  <p:clrMapOvr>
    <a:masterClrMapping/>
  </p:clrMapOvr>
  <p:transition spd="slow" advTm="1781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1440"/>
            <a:ext cx="11016200" cy="518012"/>
          </a:xfrm>
        </p:spPr>
        <p:txBody>
          <a:bodyPr>
            <a:noAutofit/>
          </a:bodyPr>
          <a:lstStyle/>
          <a:p>
            <a:r>
              <a:rPr lang="en-US" dirty="0">
                <a:latin typeface="+mj-lt"/>
                <a:ea typeface="MS PGothic" pitchFamily="34" charset="-128"/>
                <a:cs typeface="Arial Narrow" pitchFamily="34" charset="0"/>
              </a:rPr>
              <a:t>Confirming Student Settings in TIDE</a:t>
            </a:r>
          </a:p>
        </p:txBody>
      </p:sp>
      <p:sp>
        <p:nvSpPr>
          <p:cNvPr id="2" name="Content Placeholder 1"/>
          <p:cNvSpPr>
            <a:spLocks noGrp="1"/>
          </p:cNvSpPr>
          <p:nvPr>
            <p:ph idx="4294967295"/>
          </p:nvPr>
        </p:nvSpPr>
        <p:spPr>
          <a:xfrm>
            <a:off x="364560" y="916767"/>
            <a:ext cx="11201479" cy="3962400"/>
          </a:xfrm>
        </p:spPr>
        <p:txBody>
          <a:bodyPr>
            <a:noAutofit/>
          </a:bodyPr>
          <a:lstStyle/>
          <a:p>
            <a:pPr marL="365125" lvl="1" indent="-255588" fontAlgn="auto">
              <a:spcBef>
                <a:spcPts val="400"/>
              </a:spcBef>
              <a:buSzPct val="100000"/>
              <a:buFont typeface="Wingdings" pitchFamily="2" charset="2"/>
              <a:buChar char="§"/>
              <a:defRPr/>
            </a:pPr>
            <a:r>
              <a:rPr lang="en-US" sz="3000" dirty="0">
                <a:solidFill>
                  <a:srgbClr val="62673E"/>
                </a:solidFill>
              </a:rPr>
              <a:t>TIDE is the “home” for all student data and accommodations.</a:t>
            </a:r>
          </a:p>
          <a:p>
            <a:pPr marL="365125" lvl="1" indent="-255588" fontAlgn="auto">
              <a:spcBef>
                <a:spcPts val="400"/>
              </a:spcBef>
              <a:buSzPct val="100000"/>
              <a:buFont typeface="Wingdings" pitchFamily="2" charset="2"/>
              <a:buChar char="§"/>
              <a:defRPr/>
            </a:pPr>
            <a:r>
              <a:rPr lang="en-US" sz="3000" dirty="0">
                <a:solidFill>
                  <a:srgbClr val="62673E"/>
                </a:solidFill>
              </a:rPr>
              <a:t>Before a TA can enter data for a student into the DEI, that student’s record should be checked in TIDE to ensure that the correct flag has been set for a paper or braille form.</a:t>
            </a:r>
          </a:p>
        </p:txBody>
      </p:sp>
      <p:grpSp>
        <p:nvGrpSpPr>
          <p:cNvPr id="4" name="Group 3">
            <a:extLst>
              <a:ext uri="{FF2B5EF4-FFF2-40B4-BE49-F238E27FC236}">
                <a16:creationId xmlns:a16="http://schemas.microsoft.com/office/drawing/2014/main" id="{0452F630-FE7E-A6CF-828C-6D29C66C4FC4}"/>
              </a:ext>
            </a:extLst>
          </p:cNvPr>
          <p:cNvGrpSpPr/>
          <p:nvPr/>
        </p:nvGrpSpPr>
        <p:grpSpPr>
          <a:xfrm>
            <a:off x="5930929" y="3429000"/>
            <a:ext cx="3686872" cy="2619970"/>
            <a:chOff x="5859010" y="3429000"/>
            <a:chExt cx="3686872" cy="2619970"/>
          </a:xfrm>
        </p:grpSpPr>
        <p:pic>
          <p:nvPicPr>
            <p:cNvPr id="5" name="Picture 4">
              <a:extLst>
                <a:ext uri="{FF2B5EF4-FFF2-40B4-BE49-F238E27FC236}">
                  <a16:creationId xmlns:a16="http://schemas.microsoft.com/office/drawing/2014/main" id="{7ED98411-262A-DE27-BB2F-686B33FC228D}"/>
                </a:ext>
              </a:extLst>
            </p:cNvPr>
            <p:cNvPicPr>
              <a:picLocks noChangeAspect="1"/>
            </p:cNvPicPr>
            <p:nvPr/>
          </p:nvPicPr>
          <p:blipFill>
            <a:blip r:embed="rId4"/>
            <a:stretch>
              <a:fillRect/>
            </a:stretch>
          </p:blipFill>
          <p:spPr>
            <a:xfrm>
              <a:off x="5859010" y="3429000"/>
              <a:ext cx="3686871" cy="261997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B6E88EA0-0BF1-0C7D-B625-ABB179FA6534}"/>
                </a:ext>
              </a:extLst>
            </p:cNvPr>
            <p:cNvSpPr/>
            <p:nvPr/>
          </p:nvSpPr>
          <p:spPr>
            <a:xfrm>
              <a:off x="6024082" y="5588240"/>
              <a:ext cx="3521800" cy="1652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Arrow: Right 7">
            <a:extLst>
              <a:ext uri="{FF2B5EF4-FFF2-40B4-BE49-F238E27FC236}">
                <a16:creationId xmlns:a16="http://schemas.microsoft.com/office/drawing/2014/main" id="{16DA75A4-14EF-9B64-E5D9-FAF8FC116FD0}"/>
              </a:ext>
            </a:extLst>
          </p:cNvPr>
          <p:cNvSpPr/>
          <p:nvPr/>
        </p:nvSpPr>
        <p:spPr>
          <a:xfrm>
            <a:off x="2182041" y="3541817"/>
            <a:ext cx="3338103" cy="2301634"/>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09537" lvl="1" indent="0" fontAlgn="auto">
              <a:spcBef>
                <a:spcPts val="400"/>
              </a:spcBef>
              <a:spcAft>
                <a:spcPts val="0"/>
              </a:spcAft>
              <a:buSzPct val="100000"/>
              <a:buNone/>
              <a:defRPr/>
            </a:pPr>
            <a:r>
              <a:rPr lang="en-US" sz="1400">
                <a:solidFill>
                  <a:srgbClr val="62673E"/>
                </a:solidFill>
                <a:latin typeface="+mj-lt"/>
              </a:rPr>
              <a:t>Domain exemptions </a:t>
            </a:r>
            <a:r>
              <a:rPr lang="en-US" sz="1400" b="1" u="sng">
                <a:solidFill>
                  <a:srgbClr val="62673E"/>
                </a:solidFill>
                <a:latin typeface="+mj-lt"/>
              </a:rPr>
              <a:t>must</a:t>
            </a:r>
            <a:r>
              <a:rPr lang="en-US" sz="1400">
                <a:solidFill>
                  <a:srgbClr val="62673E"/>
                </a:solidFill>
                <a:latin typeface="+mj-lt"/>
              </a:rPr>
              <a:t> be marked in TIDE prior to testing. </a:t>
            </a:r>
            <a:endParaRPr lang="en-US" sz="1400" dirty="0">
              <a:solidFill>
                <a:srgbClr val="62673E"/>
              </a:solidFill>
              <a:latin typeface="+mj-lt"/>
            </a:endParaRPr>
          </a:p>
        </p:txBody>
      </p:sp>
      <p:sp>
        <p:nvSpPr>
          <p:cNvPr id="9" name="Slide Number Placeholder 3">
            <a:extLst>
              <a:ext uri="{FF2B5EF4-FFF2-40B4-BE49-F238E27FC236}">
                <a16:creationId xmlns:a16="http://schemas.microsoft.com/office/drawing/2014/main" id="{9B2FA5FB-4CD0-C240-33EE-0438CC6A28D6}"/>
              </a:ext>
            </a:extLst>
          </p:cNvPr>
          <p:cNvSpPr>
            <a:spLocks noGrp="1"/>
          </p:cNvSpPr>
          <p:nvPr>
            <p:ph type="sldNum" sz="quarter" idx="10"/>
          </p:nvPr>
        </p:nvSpPr>
        <p:spPr>
          <a:xfrm>
            <a:off x="11442432" y="6444777"/>
            <a:ext cx="706657" cy="278820"/>
          </a:xfrm>
        </p:spPr>
        <p:txBody>
          <a:bodyPr/>
          <a:lstStyle/>
          <a:p>
            <a:pPr>
              <a:defRPr/>
            </a:pPr>
            <a:fld id="{0C5081D9-E2B0-4D4A-AFEC-18FC95C81086}" type="slidenum">
              <a:rPr lang="en-US" smtClean="0"/>
              <a:pPr>
                <a:defRPr/>
              </a:pPr>
              <a:t>4</a:t>
            </a:fld>
            <a:endParaRPr lang="en-US" dirty="0"/>
          </a:p>
        </p:txBody>
      </p:sp>
    </p:spTree>
    <p:custDataLst>
      <p:tags r:id="rId1"/>
    </p:custDataLst>
    <p:extLst>
      <p:ext uri="{BB962C8B-B14F-4D97-AF65-F5344CB8AC3E}">
        <p14:creationId xmlns:p14="http://schemas.microsoft.com/office/powerpoint/2010/main" val="1548517257"/>
      </p:ext>
    </p:extLst>
  </p:cSld>
  <p:clrMapOvr>
    <a:masterClrMapping/>
  </p:clrMapOvr>
  <mc:AlternateContent xmlns:mc="http://schemas.openxmlformats.org/markup-compatibility/2006" xmlns:p14="http://schemas.microsoft.com/office/powerpoint/2010/main">
    <mc:Choice Requires="p14">
      <p:transition spd="slow" p14:dur="2000" advTm="36650"/>
    </mc:Choice>
    <mc:Fallback xmlns="">
      <p:transition spd="slow" advTm="3665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gray">
          <a:xfrm>
            <a:off x="922841" y="1815671"/>
            <a:ext cx="6324602" cy="322665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0" fontAlgn="base" hangingPunct="0">
              <a:spcBef>
                <a:spcPts val="600"/>
              </a:spcBef>
              <a:spcAft>
                <a:spcPct val="0"/>
              </a:spcAft>
              <a:buClr>
                <a:srgbClr val="A6A6A6"/>
              </a:buClr>
              <a:buFont typeface="Wingdings" pitchFamily="2" charset="2"/>
              <a:buNone/>
              <a:defRPr sz="2400" kern="1200">
                <a:solidFill>
                  <a:schemeClr val="tx2">
                    <a:lumMod val="75000"/>
                  </a:schemeClr>
                </a:solidFill>
                <a:latin typeface="+mn-lt"/>
                <a:ea typeface="Arial" pitchFamily="34" charset="0"/>
                <a:cs typeface="Franklin Gothic Book" pitchFamily="34" charset="0"/>
              </a:defRPr>
            </a:lvl1pPr>
            <a:lvl2pPr marL="230188" indent="-230188" algn="l" rtl="0" eaLnBrk="0" fontAlgn="base" hangingPunct="0">
              <a:spcBef>
                <a:spcPts val="600"/>
              </a:spcBef>
              <a:spcAft>
                <a:spcPct val="0"/>
              </a:spcAft>
              <a:buClr>
                <a:srgbClr val="A6A6A6"/>
              </a:buClr>
              <a:buFont typeface="Arial" pitchFamily="34" charset="0"/>
              <a:buChar char="•"/>
              <a:defRPr kern="1200">
                <a:solidFill>
                  <a:schemeClr val="tx2">
                    <a:lumMod val="75000"/>
                  </a:schemeClr>
                </a:solidFill>
                <a:latin typeface="+mn-lt"/>
                <a:ea typeface="Arial" pitchFamily="34" charset="0"/>
                <a:cs typeface="Arial" pitchFamily="34" charset="0"/>
              </a:defRPr>
            </a:lvl2pPr>
            <a:lvl3pPr marL="465138" indent="-228600" algn="l" rtl="0" eaLnBrk="0" fontAlgn="base" hangingPunct="0">
              <a:spcBef>
                <a:spcPts val="600"/>
              </a:spcBef>
              <a:spcAft>
                <a:spcPct val="0"/>
              </a:spcAft>
              <a:buClr>
                <a:srgbClr val="A6A6A6"/>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685800" indent="-228600" algn="l" rtl="0" eaLnBrk="0" fontAlgn="base" hangingPunct="0">
              <a:spcBef>
                <a:spcPts val="600"/>
              </a:spcBef>
              <a:spcAft>
                <a:spcPct val="0"/>
              </a:spcAft>
              <a:buClr>
                <a:srgbClr val="A6A6A6"/>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912813" indent="-228600" algn="l" rtl="0" eaLnBrk="0" fontAlgn="base" hangingPunct="0">
              <a:spcBef>
                <a:spcPts val="600"/>
              </a:spcBef>
              <a:spcAft>
                <a:spcPct val="0"/>
              </a:spcAft>
              <a:buClr>
                <a:srgbClr val="A6A6A6"/>
              </a:buClr>
              <a:buFont typeface="Arial" charset="0"/>
              <a:buChar char="»"/>
              <a:defRPr sz="1400" kern="1200">
                <a:solidFill>
                  <a:schemeClr val="tx2">
                    <a:lumMod val="75000"/>
                  </a:schemeClr>
                </a:solidFill>
                <a:latin typeface="+mn-lt"/>
                <a:ea typeface="Arial" pitchFamily="34" charset="0"/>
                <a:cs typeface="Arial" pitchFamily="34" charset="0"/>
              </a:defRPr>
            </a:lvl5pPr>
            <a:lvl6pPr marL="1146175"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1374775"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1600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1827213"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a:lstStyle>
          <a:p>
            <a:r>
              <a:rPr lang="en-US" sz="3200" dirty="0">
                <a:solidFill>
                  <a:srgbClr val="505A08"/>
                </a:solidFill>
              </a:rPr>
              <a:t>To access the DEI, navigate to the Teachers and Test Administrators page on the portal and select the </a:t>
            </a:r>
            <a:r>
              <a:rPr lang="en-US" sz="3200" b="1" dirty="0">
                <a:solidFill>
                  <a:srgbClr val="505A08"/>
                </a:solidFill>
              </a:rPr>
              <a:t>Data Entry Interface</a:t>
            </a:r>
            <a:r>
              <a:rPr lang="en-US" sz="3200" dirty="0">
                <a:solidFill>
                  <a:srgbClr val="505A08"/>
                </a:solidFill>
              </a:rPr>
              <a:t> icon.</a:t>
            </a:r>
          </a:p>
          <a:p>
            <a:endParaRPr lang="en-US" sz="3200" dirty="0"/>
          </a:p>
        </p:txBody>
      </p:sp>
      <p:sp>
        <p:nvSpPr>
          <p:cNvPr id="3" name="Title 2"/>
          <p:cNvSpPr>
            <a:spLocks noGrp="1"/>
          </p:cNvSpPr>
          <p:nvPr>
            <p:ph type="title"/>
          </p:nvPr>
        </p:nvSpPr>
        <p:spPr>
          <a:xfrm>
            <a:off x="457200" y="91440"/>
            <a:ext cx="11060126" cy="762000"/>
          </a:xfrm>
        </p:spPr>
        <p:txBody>
          <a:bodyPr/>
          <a:lstStyle/>
          <a:p>
            <a:r>
              <a:rPr lang="en-US" dirty="0"/>
              <a:t>Accessing the Data Entry Interface</a:t>
            </a:r>
          </a:p>
        </p:txBody>
      </p:sp>
      <p:pic>
        <p:nvPicPr>
          <p:cNvPr id="2" name="Picture 1">
            <a:extLst>
              <a:ext uri="{FF2B5EF4-FFF2-40B4-BE49-F238E27FC236}">
                <a16:creationId xmlns:a16="http://schemas.microsoft.com/office/drawing/2014/main" id="{9ADFB4AB-C970-46C0-BA88-C4F32C83271F}"/>
              </a:ext>
            </a:extLst>
          </p:cNvPr>
          <p:cNvPicPr>
            <a:picLocks noChangeAspect="1"/>
          </p:cNvPicPr>
          <p:nvPr/>
        </p:nvPicPr>
        <p:blipFill>
          <a:blip r:embed="rId4"/>
          <a:stretch>
            <a:fillRect/>
          </a:stretch>
        </p:blipFill>
        <p:spPr>
          <a:xfrm>
            <a:off x="7335747" y="1800226"/>
            <a:ext cx="3683337" cy="2225902"/>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4" name="Slide Number Placeholder 3">
            <a:extLst>
              <a:ext uri="{FF2B5EF4-FFF2-40B4-BE49-F238E27FC236}">
                <a16:creationId xmlns:a16="http://schemas.microsoft.com/office/drawing/2014/main" id="{48070186-8963-0115-9B39-518CF9826873}"/>
              </a:ext>
            </a:extLst>
          </p:cNvPr>
          <p:cNvSpPr>
            <a:spLocks noGrp="1"/>
          </p:cNvSpPr>
          <p:nvPr>
            <p:ph type="sldNum" sz="quarter" idx="10"/>
          </p:nvPr>
        </p:nvSpPr>
        <p:spPr>
          <a:xfrm>
            <a:off x="11442432" y="6444777"/>
            <a:ext cx="706657" cy="278820"/>
          </a:xfrm>
        </p:spPr>
        <p:txBody>
          <a:bodyPr/>
          <a:lstStyle/>
          <a:p>
            <a:pPr>
              <a:defRPr/>
            </a:pPr>
            <a:fld id="{0C5081D9-E2B0-4D4A-AFEC-18FC95C81086}" type="slidenum">
              <a:rPr lang="en-US" smtClean="0"/>
              <a:pPr>
                <a:defRPr/>
              </a:pPr>
              <a:t>5</a:t>
            </a:fld>
            <a:endParaRPr lang="en-US" dirty="0"/>
          </a:p>
        </p:txBody>
      </p:sp>
    </p:spTree>
    <p:custDataLst>
      <p:tags r:id="rId1"/>
    </p:custDataLst>
    <p:extLst>
      <p:ext uri="{BB962C8B-B14F-4D97-AF65-F5344CB8AC3E}">
        <p14:creationId xmlns:p14="http://schemas.microsoft.com/office/powerpoint/2010/main" val="302662862"/>
      </p:ext>
    </p:extLst>
  </p:cSld>
  <p:clrMapOvr>
    <a:masterClrMapping/>
  </p:clrMapOvr>
  <p:transition spd="slow" advTm="2708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91440"/>
            <a:ext cx="11016200" cy="518012"/>
          </a:xfrm>
        </p:spPr>
        <p:txBody>
          <a:bodyPr>
            <a:noAutofit/>
          </a:bodyPr>
          <a:lstStyle/>
          <a:p>
            <a:r>
              <a:rPr lang="en-US" dirty="0"/>
              <a:t>Accessing the Data Entry Interface (Continued)</a:t>
            </a:r>
          </a:p>
        </p:txBody>
      </p:sp>
      <p:sp>
        <p:nvSpPr>
          <p:cNvPr id="9" name="Rectangle 8"/>
          <p:cNvSpPr/>
          <p:nvPr/>
        </p:nvSpPr>
        <p:spPr>
          <a:xfrm>
            <a:off x="1490380" y="2490828"/>
            <a:ext cx="4791848" cy="12867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eaLnBrk="0" fontAlgn="base" hangingPunct="0">
              <a:spcBef>
                <a:spcPts val="600"/>
              </a:spcBef>
              <a:spcAft>
                <a:spcPct val="0"/>
              </a:spcAft>
              <a:buClr>
                <a:srgbClr val="A6A6A6"/>
              </a:buClr>
            </a:pPr>
            <a:r>
              <a:rPr lang="en-US" sz="3200" dirty="0">
                <a:solidFill>
                  <a:srgbClr val="505A08"/>
                </a:solidFill>
                <a:ea typeface="Arial" pitchFamily="34" charset="0"/>
                <a:cs typeface="Franklin Gothic Book" pitchFamily="34" charset="0"/>
              </a:rPr>
              <a:t>Log in with your username and password. </a:t>
            </a:r>
          </a:p>
        </p:txBody>
      </p:sp>
      <p:pic>
        <p:nvPicPr>
          <p:cNvPr id="2" name="Picture 1">
            <a:extLst>
              <a:ext uri="{FF2B5EF4-FFF2-40B4-BE49-F238E27FC236}">
                <a16:creationId xmlns:a16="http://schemas.microsoft.com/office/drawing/2014/main" id="{DE996A84-E73A-40A2-884F-66F4470017C0}"/>
              </a:ext>
            </a:extLst>
          </p:cNvPr>
          <p:cNvPicPr>
            <a:picLocks noChangeAspect="1"/>
          </p:cNvPicPr>
          <p:nvPr/>
        </p:nvPicPr>
        <p:blipFill>
          <a:blip r:embed="rId4"/>
          <a:stretch>
            <a:fillRect/>
          </a:stretch>
        </p:blipFill>
        <p:spPr>
          <a:xfrm>
            <a:off x="6697363" y="1684541"/>
            <a:ext cx="3025346" cy="3748934"/>
          </a:xfrm>
          <a:prstGeom prst="rect">
            <a:avLst/>
          </a:prstGeom>
          <a:ln>
            <a:noFill/>
          </a:ln>
          <a:effectLst>
            <a:outerShdw blurRad="292100" dist="139700" dir="2700000" algn="tl" rotWithShape="0">
              <a:srgbClr val="333333">
                <a:alpha val="65000"/>
              </a:srgbClr>
            </a:outerShdw>
          </a:effectLst>
        </p:spPr>
      </p:pic>
      <p:sp>
        <p:nvSpPr>
          <p:cNvPr id="3" name="Slide Number Placeholder 3">
            <a:extLst>
              <a:ext uri="{FF2B5EF4-FFF2-40B4-BE49-F238E27FC236}">
                <a16:creationId xmlns:a16="http://schemas.microsoft.com/office/drawing/2014/main" id="{D90C6F07-7054-68EA-DA92-1CE4D605EE01}"/>
              </a:ext>
            </a:extLst>
          </p:cNvPr>
          <p:cNvSpPr>
            <a:spLocks noGrp="1"/>
          </p:cNvSpPr>
          <p:nvPr>
            <p:ph type="sldNum" sz="quarter" idx="10"/>
          </p:nvPr>
        </p:nvSpPr>
        <p:spPr>
          <a:xfrm>
            <a:off x="11442432" y="6444777"/>
            <a:ext cx="706657" cy="278820"/>
          </a:xfrm>
        </p:spPr>
        <p:txBody>
          <a:bodyPr/>
          <a:lstStyle/>
          <a:p>
            <a:pPr>
              <a:defRPr/>
            </a:pPr>
            <a:fld id="{0C5081D9-E2B0-4D4A-AFEC-18FC95C81086}" type="slidenum">
              <a:rPr lang="en-US" smtClean="0"/>
              <a:pPr>
                <a:defRPr/>
              </a:pPr>
              <a:t>6</a:t>
            </a:fld>
            <a:endParaRPr lang="en-US" dirty="0"/>
          </a:p>
        </p:txBody>
      </p:sp>
    </p:spTree>
    <p:custDataLst>
      <p:tags r:id="rId1"/>
    </p:custDataLst>
    <p:extLst>
      <p:ext uri="{BB962C8B-B14F-4D97-AF65-F5344CB8AC3E}">
        <p14:creationId xmlns:p14="http://schemas.microsoft.com/office/powerpoint/2010/main" val="2615388925"/>
      </p:ext>
    </p:extLst>
  </p:cSld>
  <p:clrMapOvr>
    <a:masterClrMapping/>
  </p:clrMapOvr>
  <p:transition spd="slow" advTm="1218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1440"/>
            <a:ext cx="10966449" cy="785411"/>
          </a:xfrm>
        </p:spPr>
        <p:txBody>
          <a:bodyPr>
            <a:normAutofit/>
          </a:bodyPr>
          <a:lstStyle/>
          <a:p>
            <a:r>
              <a:rPr lang="en-US" dirty="0"/>
              <a:t>Accessing the Data Entry Interface (Continued)</a:t>
            </a:r>
          </a:p>
        </p:txBody>
      </p:sp>
      <p:sp>
        <p:nvSpPr>
          <p:cNvPr id="2" name="Content Placeholder 1"/>
          <p:cNvSpPr>
            <a:spLocks noGrp="1"/>
          </p:cNvSpPr>
          <p:nvPr>
            <p:ph idx="4294967295"/>
          </p:nvPr>
        </p:nvSpPr>
        <p:spPr>
          <a:xfrm>
            <a:off x="749603" y="1707510"/>
            <a:ext cx="5518451" cy="3442979"/>
          </a:xfrm>
        </p:spPr>
        <p:txBody>
          <a:bodyPr>
            <a:normAutofit/>
          </a:bodyPr>
          <a:lstStyle/>
          <a:p>
            <a:r>
              <a:rPr lang="en-US" sz="2800" dirty="0">
                <a:solidFill>
                  <a:srgbClr val="62673E"/>
                </a:solidFill>
              </a:rPr>
              <a:t>You will be prompted to enter information for the student you are testing.</a:t>
            </a:r>
          </a:p>
          <a:p>
            <a:r>
              <a:rPr lang="en-US" sz="2800" dirty="0">
                <a:solidFill>
                  <a:srgbClr val="62673E"/>
                </a:solidFill>
              </a:rPr>
              <a:t>Enter the student’s first name and student ID (or temporary ID), and then click </a:t>
            </a:r>
            <a:r>
              <a:rPr lang="en-US" sz="2800" b="1" dirty="0">
                <a:solidFill>
                  <a:srgbClr val="62673E"/>
                </a:solidFill>
              </a:rPr>
              <a:t>Sign In</a:t>
            </a:r>
            <a:r>
              <a:rPr lang="en-US" sz="2800" dirty="0">
                <a:solidFill>
                  <a:srgbClr val="62673E"/>
                </a:solidFill>
              </a:rPr>
              <a:t>. </a:t>
            </a:r>
          </a:p>
        </p:txBody>
      </p:sp>
      <p:grpSp>
        <p:nvGrpSpPr>
          <p:cNvPr id="5" name="Group 4">
            <a:extLst>
              <a:ext uri="{FF2B5EF4-FFF2-40B4-BE49-F238E27FC236}">
                <a16:creationId xmlns:a16="http://schemas.microsoft.com/office/drawing/2014/main" id="{EC49158B-5596-4301-B03D-7B679BEC50A6}"/>
              </a:ext>
            </a:extLst>
          </p:cNvPr>
          <p:cNvGrpSpPr/>
          <p:nvPr/>
        </p:nvGrpSpPr>
        <p:grpSpPr>
          <a:xfrm>
            <a:off x="6516807" y="1258888"/>
            <a:ext cx="4686940" cy="4498147"/>
            <a:chOff x="6516807" y="1258888"/>
            <a:chExt cx="4686940" cy="4498147"/>
          </a:xfrm>
        </p:grpSpPr>
        <p:pic>
          <p:nvPicPr>
            <p:cNvPr id="11" name="Picture 10">
              <a:extLst>
                <a:ext uri="{FF2B5EF4-FFF2-40B4-BE49-F238E27FC236}">
                  <a16:creationId xmlns:a16="http://schemas.microsoft.com/office/drawing/2014/main" id="{7297E3FD-80C9-49C0-8787-F7BC8E0F202B}"/>
                </a:ext>
              </a:extLst>
            </p:cNvPr>
            <p:cNvPicPr>
              <a:picLocks noChangeAspect="1"/>
            </p:cNvPicPr>
            <p:nvPr/>
          </p:nvPicPr>
          <p:blipFill>
            <a:blip r:embed="rId4"/>
            <a:stretch>
              <a:fillRect/>
            </a:stretch>
          </p:blipFill>
          <p:spPr>
            <a:xfrm>
              <a:off x="6705600" y="1258888"/>
              <a:ext cx="4498147" cy="4498147"/>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2" name="Arrow: Right 11">
              <a:extLst>
                <a:ext uri="{FF2B5EF4-FFF2-40B4-BE49-F238E27FC236}">
                  <a16:creationId xmlns:a16="http://schemas.microsoft.com/office/drawing/2014/main" id="{31E89700-5012-4984-AAB9-A0907A781833}"/>
                </a:ext>
              </a:extLst>
            </p:cNvPr>
            <p:cNvSpPr/>
            <p:nvPr/>
          </p:nvSpPr>
          <p:spPr>
            <a:xfrm>
              <a:off x="6516807" y="5091376"/>
              <a:ext cx="992159" cy="58187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a:extLst>
              <a:ext uri="{FF2B5EF4-FFF2-40B4-BE49-F238E27FC236}">
                <a16:creationId xmlns:a16="http://schemas.microsoft.com/office/drawing/2014/main" id="{11C8500F-E11D-094C-7855-8DC8147F8CB2}"/>
              </a:ext>
            </a:extLst>
          </p:cNvPr>
          <p:cNvSpPr>
            <a:spLocks noGrp="1"/>
          </p:cNvSpPr>
          <p:nvPr>
            <p:ph type="sldNum" sz="quarter" idx="10"/>
          </p:nvPr>
        </p:nvSpPr>
        <p:spPr>
          <a:xfrm>
            <a:off x="11442432" y="6444777"/>
            <a:ext cx="706657" cy="278820"/>
          </a:xfrm>
        </p:spPr>
        <p:txBody>
          <a:bodyPr/>
          <a:lstStyle/>
          <a:p>
            <a:pPr>
              <a:defRPr/>
            </a:pPr>
            <a:fld id="{0C5081D9-E2B0-4D4A-AFEC-18FC95C81086}" type="slidenum">
              <a:rPr lang="en-US" smtClean="0"/>
              <a:pPr>
                <a:defRPr/>
              </a:pPr>
              <a:t>7</a:t>
            </a:fld>
            <a:endParaRPr lang="en-US" dirty="0"/>
          </a:p>
        </p:txBody>
      </p:sp>
    </p:spTree>
    <p:custDataLst>
      <p:tags r:id="rId1"/>
    </p:custDataLst>
    <p:extLst>
      <p:ext uri="{BB962C8B-B14F-4D97-AF65-F5344CB8AC3E}">
        <p14:creationId xmlns:p14="http://schemas.microsoft.com/office/powerpoint/2010/main" val="227754868"/>
      </p:ext>
    </p:extLst>
  </p:cSld>
  <p:clrMapOvr>
    <a:masterClrMapping/>
  </p:clrMapOvr>
  <p:transition spd="slow" advTm="3273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1440"/>
            <a:ext cx="10893424" cy="784491"/>
          </a:xfrm>
        </p:spPr>
        <p:txBody>
          <a:bodyPr>
            <a:noAutofit/>
          </a:bodyPr>
          <a:lstStyle/>
          <a:p>
            <a:r>
              <a:rPr lang="en-US" dirty="0"/>
              <a:t>Accessing the Data Entry Interface (Continued)</a:t>
            </a:r>
          </a:p>
        </p:txBody>
      </p:sp>
      <p:sp>
        <p:nvSpPr>
          <p:cNvPr id="2" name="Content Placeholder 1"/>
          <p:cNvSpPr>
            <a:spLocks noGrp="1"/>
          </p:cNvSpPr>
          <p:nvPr>
            <p:ph idx="4294967295"/>
          </p:nvPr>
        </p:nvSpPr>
        <p:spPr>
          <a:xfrm>
            <a:off x="672992" y="1325357"/>
            <a:ext cx="5249863" cy="4207285"/>
          </a:xfrm>
        </p:spPr>
        <p:txBody>
          <a:bodyPr>
            <a:normAutofit lnSpcReduction="10000"/>
          </a:bodyPr>
          <a:lstStyle/>
          <a:p>
            <a:r>
              <a:rPr lang="en-US" sz="2800" dirty="0">
                <a:solidFill>
                  <a:srgbClr val="62673E"/>
                </a:solidFill>
              </a:rPr>
              <a:t>Verify that the student’s demographic information is correct.</a:t>
            </a:r>
          </a:p>
          <a:p>
            <a:r>
              <a:rPr lang="en-US" sz="2800" dirty="0">
                <a:solidFill>
                  <a:srgbClr val="62673E"/>
                </a:solidFill>
              </a:rPr>
              <a:t>If all of the student’s information is correct, click </a:t>
            </a:r>
            <a:r>
              <a:rPr lang="en-US" sz="2800" b="1" dirty="0">
                <a:solidFill>
                  <a:srgbClr val="62673E"/>
                </a:solidFill>
              </a:rPr>
              <a:t>YES</a:t>
            </a:r>
            <a:r>
              <a:rPr lang="en-US" sz="2800" dirty="0">
                <a:solidFill>
                  <a:srgbClr val="62673E"/>
                </a:solidFill>
              </a:rPr>
              <a:t>. If any information is incorrect, click </a:t>
            </a:r>
            <a:r>
              <a:rPr lang="en-US" sz="2800" b="1" dirty="0">
                <a:solidFill>
                  <a:srgbClr val="62673E"/>
                </a:solidFill>
              </a:rPr>
              <a:t>NO </a:t>
            </a:r>
            <a:r>
              <a:rPr lang="en-US" sz="2800" dirty="0">
                <a:solidFill>
                  <a:srgbClr val="62673E"/>
                </a:solidFill>
              </a:rPr>
              <a:t>and then contact your test coordinator. </a:t>
            </a:r>
          </a:p>
        </p:txBody>
      </p:sp>
      <p:grpSp>
        <p:nvGrpSpPr>
          <p:cNvPr id="5" name="Group 4">
            <a:extLst>
              <a:ext uri="{FF2B5EF4-FFF2-40B4-BE49-F238E27FC236}">
                <a16:creationId xmlns:a16="http://schemas.microsoft.com/office/drawing/2014/main" id="{C1AFC84C-CD7C-4B7A-B56B-6D243D10AE41}"/>
              </a:ext>
            </a:extLst>
          </p:cNvPr>
          <p:cNvGrpSpPr/>
          <p:nvPr/>
        </p:nvGrpSpPr>
        <p:grpSpPr>
          <a:xfrm>
            <a:off x="6079949" y="1562894"/>
            <a:ext cx="5803018" cy="3587637"/>
            <a:chOff x="6079949" y="1562894"/>
            <a:chExt cx="5803018" cy="3587637"/>
          </a:xfrm>
        </p:grpSpPr>
        <p:pic>
          <p:nvPicPr>
            <p:cNvPr id="9" name="Picture 8">
              <a:extLst>
                <a:ext uri="{FF2B5EF4-FFF2-40B4-BE49-F238E27FC236}">
                  <a16:creationId xmlns:a16="http://schemas.microsoft.com/office/drawing/2014/main" id="{D02E0640-B0CD-4FBF-9193-C0A2CC24FCA7}"/>
                </a:ext>
              </a:extLst>
            </p:cNvPr>
            <p:cNvPicPr>
              <a:picLocks noChangeAspect="1"/>
            </p:cNvPicPr>
            <p:nvPr/>
          </p:nvPicPr>
          <p:blipFill>
            <a:blip r:embed="rId4"/>
            <a:stretch>
              <a:fillRect/>
            </a:stretch>
          </p:blipFill>
          <p:spPr>
            <a:xfrm>
              <a:off x="6079949" y="1562894"/>
              <a:ext cx="5803018" cy="3587637"/>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B5D959AE-43A7-43A3-BD93-D67ECC033C31}"/>
                </a:ext>
              </a:extLst>
            </p:cNvPr>
            <p:cNvSpPr/>
            <p:nvPr/>
          </p:nvSpPr>
          <p:spPr>
            <a:xfrm>
              <a:off x="6324600" y="2248694"/>
              <a:ext cx="5401273" cy="18661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F3E184A-D02D-44B1-AFDD-4EE24E075760}"/>
                </a:ext>
              </a:extLst>
            </p:cNvPr>
            <p:cNvSpPr/>
            <p:nvPr/>
          </p:nvSpPr>
          <p:spPr>
            <a:xfrm>
              <a:off x="7962900" y="4687094"/>
              <a:ext cx="2133600" cy="4634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55434E4A-0FE2-6182-E4D0-A44DB91B5457}"/>
              </a:ext>
            </a:extLst>
          </p:cNvPr>
          <p:cNvSpPr>
            <a:spLocks noGrp="1"/>
          </p:cNvSpPr>
          <p:nvPr>
            <p:ph type="sldNum" sz="quarter" idx="10"/>
          </p:nvPr>
        </p:nvSpPr>
        <p:spPr>
          <a:xfrm>
            <a:off x="11442432" y="6444777"/>
            <a:ext cx="706657" cy="278820"/>
          </a:xfrm>
        </p:spPr>
        <p:txBody>
          <a:bodyPr/>
          <a:lstStyle/>
          <a:p>
            <a:pPr>
              <a:defRPr/>
            </a:pPr>
            <a:fld id="{0C5081D9-E2B0-4D4A-AFEC-18FC95C81086}" type="slidenum">
              <a:rPr lang="en-US" smtClean="0"/>
              <a:pPr>
                <a:defRPr/>
              </a:pPr>
              <a:t>8</a:t>
            </a:fld>
            <a:endParaRPr lang="en-US" dirty="0"/>
          </a:p>
        </p:txBody>
      </p:sp>
    </p:spTree>
    <p:custDataLst>
      <p:tags r:id="rId1"/>
    </p:custDataLst>
    <p:extLst>
      <p:ext uri="{BB962C8B-B14F-4D97-AF65-F5344CB8AC3E}">
        <p14:creationId xmlns:p14="http://schemas.microsoft.com/office/powerpoint/2010/main" val="733369422"/>
      </p:ext>
    </p:extLst>
  </p:cSld>
  <p:clrMapOvr>
    <a:masterClrMapping/>
  </p:clrMapOvr>
  <p:transition spd="slow" advTm="1818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1440"/>
            <a:ext cx="11251295" cy="583117"/>
          </a:xfrm>
        </p:spPr>
        <p:txBody>
          <a:bodyPr>
            <a:normAutofit/>
          </a:bodyPr>
          <a:lstStyle/>
          <a:p>
            <a:r>
              <a:rPr lang="en-US" dirty="0"/>
              <a:t>Test Selection</a:t>
            </a:r>
          </a:p>
        </p:txBody>
      </p:sp>
      <p:grpSp>
        <p:nvGrpSpPr>
          <p:cNvPr id="4" name="Group 3">
            <a:extLst>
              <a:ext uri="{FF2B5EF4-FFF2-40B4-BE49-F238E27FC236}">
                <a16:creationId xmlns:a16="http://schemas.microsoft.com/office/drawing/2014/main" id="{D662F4C5-348B-470E-BF79-41B74D8BD5B4}"/>
              </a:ext>
            </a:extLst>
          </p:cNvPr>
          <p:cNvGrpSpPr/>
          <p:nvPr/>
        </p:nvGrpSpPr>
        <p:grpSpPr>
          <a:xfrm>
            <a:off x="398878" y="2026170"/>
            <a:ext cx="11394244" cy="3200400"/>
            <a:chOff x="451370" y="1676400"/>
            <a:chExt cx="11394244" cy="3200400"/>
          </a:xfrm>
        </p:grpSpPr>
        <p:pic>
          <p:nvPicPr>
            <p:cNvPr id="5" name="Picture 4">
              <a:extLst>
                <a:ext uri="{FF2B5EF4-FFF2-40B4-BE49-F238E27FC236}">
                  <a16:creationId xmlns:a16="http://schemas.microsoft.com/office/drawing/2014/main" id="{CC84EE17-0F7A-401F-8272-4396488A41DD}"/>
                </a:ext>
              </a:extLst>
            </p:cNvPr>
            <p:cNvPicPr>
              <a:picLocks noChangeAspect="1"/>
            </p:cNvPicPr>
            <p:nvPr/>
          </p:nvPicPr>
          <p:blipFill>
            <a:blip r:embed="rId4"/>
            <a:stretch>
              <a:fillRect/>
            </a:stretch>
          </p:blipFill>
          <p:spPr>
            <a:xfrm>
              <a:off x="451370" y="1676400"/>
              <a:ext cx="5267417" cy="3200400"/>
            </a:xfrm>
            <a:prstGeom prst="rect">
              <a:avLst/>
            </a:prstGeom>
            <a:ln>
              <a:solidFill>
                <a:schemeClr val="bg1">
                  <a:lumMod val="75000"/>
                </a:schemeClr>
              </a:solidFill>
            </a:ln>
            <a:effectLst>
              <a:outerShdw blurRad="292100" dist="139700" dir="2700000" algn="tl" rotWithShape="0">
                <a:prstClr val="black">
                  <a:alpha val="65000"/>
                </a:prstClr>
              </a:outerShdw>
            </a:effectLst>
          </p:spPr>
        </p:pic>
        <p:sp>
          <p:nvSpPr>
            <p:cNvPr id="8" name="Arrow: Right 7">
              <a:extLst>
                <a:ext uri="{FF2B5EF4-FFF2-40B4-BE49-F238E27FC236}">
                  <a16:creationId xmlns:a16="http://schemas.microsoft.com/office/drawing/2014/main" id="{B7C342E4-FBC6-49DB-B4F2-55F703530050}"/>
                </a:ext>
              </a:extLst>
            </p:cNvPr>
            <p:cNvSpPr/>
            <p:nvPr/>
          </p:nvSpPr>
          <p:spPr>
            <a:xfrm rot="16200000">
              <a:off x="726238" y="3636330"/>
              <a:ext cx="769398" cy="3547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12C5240-ED43-45C5-B693-36C588C7CC5C}"/>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200984" y="1676400"/>
              <a:ext cx="5644630" cy="3200400"/>
            </a:xfrm>
            <a:prstGeom prst="rect">
              <a:avLst/>
            </a:prstGeom>
            <a:ln>
              <a:solidFill>
                <a:schemeClr val="bg1">
                  <a:lumMod val="75000"/>
                </a:schemeClr>
              </a:solidFill>
            </a:ln>
            <a:effectLst>
              <a:outerShdw blurRad="292100" dist="139700" dir="2700000" algn="tl" rotWithShape="0">
                <a:prstClr val="black">
                  <a:alpha val="65000"/>
                </a:prstClr>
              </a:outerShdw>
            </a:effectLst>
          </p:spPr>
        </p:pic>
      </p:grpSp>
      <p:sp>
        <p:nvSpPr>
          <p:cNvPr id="2" name="TextBox 1">
            <a:extLst>
              <a:ext uri="{FF2B5EF4-FFF2-40B4-BE49-F238E27FC236}">
                <a16:creationId xmlns:a16="http://schemas.microsoft.com/office/drawing/2014/main" id="{5834C60B-B4A0-4FDB-B7F9-EDA99C74FF52}"/>
              </a:ext>
            </a:extLst>
          </p:cNvPr>
          <p:cNvSpPr txBox="1"/>
          <p:nvPr/>
        </p:nvSpPr>
        <p:spPr>
          <a:xfrm>
            <a:off x="2280617" y="1403570"/>
            <a:ext cx="1362874" cy="461665"/>
          </a:xfrm>
          <a:prstGeom prst="rect">
            <a:avLst/>
          </a:prstGeom>
          <a:noFill/>
          <a:ln w="38100">
            <a:solidFill>
              <a:schemeClr val="bg2">
                <a:lumMod val="50000"/>
              </a:schemeClr>
            </a:solidFill>
          </a:ln>
        </p:spPr>
        <p:txBody>
          <a:bodyPr wrap="none" rtlCol="0">
            <a:spAutoFit/>
          </a:bodyPr>
          <a:lstStyle/>
          <a:p>
            <a:r>
              <a:rPr lang="en-US" sz="2400" b="1" dirty="0">
                <a:solidFill>
                  <a:srgbClr val="62673E"/>
                </a:solidFill>
                <a:cs typeface="Arial" panose="020B0604020202020204" pitchFamily="34" charset="0"/>
              </a:rPr>
              <a:t>Screener</a:t>
            </a:r>
            <a:endParaRPr lang="en-US" b="1" dirty="0">
              <a:solidFill>
                <a:srgbClr val="62673E"/>
              </a:solidFill>
              <a:cs typeface="Arial" panose="020B0604020202020204" pitchFamily="34" charset="0"/>
            </a:endParaRPr>
          </a:p>
        </p:txBody>
      </p:sp>
      <p:sp>
        <p:nvSpPr>
          <p:cNvPr id="10" name="TextBox 9">
            <a:extLst>
              <a:ext uri="{FF2B5EF4-FFF2-40B4-BE49-F238E27FC236}">
                <a16:creationId xmlns:a16="http://schemas.microsoft.com/office/drawing/2014/main" id="{CE85B1CB-F1F7-4404-B6E1-E8C38F4AA1DD}"/>
              </a:ext>
            </a:extLst>
          </p:cNvPr>
          <p:cNvSpPr txBox="1"/>
          <p:nvPr/>
        </p:nvSpPr>
        <p:spPr>
          <a:xfrm>
            <a:off x="8056935" y="1408059"/>
            <a:ext cx="1700017" cy="461665"/>
          </a:xfrm>
          <a:prstGeom prst="rect">
            <a:avLst/>
          </a:prstGeom>
          <a:noFill/>
          <a:ln w="38100">
            <a:solidFill>
              <a:schemeClr val="accent1"/>
            </a:solidFill>
          </a:ln>
        </p:spPr>
        <p:txBody>
          <a:bodyPr wrap="none" rtlCol="0">
            <a:spAutoFit/>
          </a:bodyPr>
          <a:lstStyle/>
          <a:p>
            <a:r>
              <a:rPr lang="en-US" sz="2400" b="1" dirty="0">
                <a:solidFill>
                  <a:srgbClr val="62673E"/>
                </a:solidFill>
                <a:cs typeface="Arial" panose="020B0604020202020204" pitchFamily="34" charset="0"/>
              </a:rPr>
              <a:t>Summative</a:t>
            </a:r>
            <a:endParaRPr lang="en-US" b="1" dirty="0">
              <a:solidFill>
                <a:srgbClr val="62673E"/>
              </a:solidFill>
              <a:cs typeface="Arial" panose="020B0604020202020204" pitchFamily="34" charset="0"/>
            </a:endParaRPr>
          </a:p>
        </p:txBody>
      </p:sp>
      <p:sp>
        <p:nvSpPr>
          <p:cNvPr id="6" name="Slide Number Placeholder 3">
            <a:extLst>
              <a:ext uri="{FF2B5EF4-FFF2-40B4-BE49-F238E27FC236}">
                <a16:creationId xmlns:a16="http://schemas.microsoft.com/office/drawing/2014/main" id="{F4081CD8-09DB-2A1E-E1B7-716672A89AB3}"/>
              </a:ext>
            </a:extLst>
          </p:cNvPr>
          <p:cNvSpPr>
            <a:spLocks noGrp="1"/>
          </p:cNvSpPr>
          <p:nvPr>
            <p:ph type="sldNum" sz="quarter" idx="10"/>
          </p:nvPr>
        </p:nvSpPr>
        <p:spPr>
          <a:xfrm>
            <a:off x="11442432" y="6444777"/>
            <a:ext cx="706657" cy="278820"/>
          </a:xfrm>
        </p:spPr>
        <p:txBody>
          <a:bodyPr/>
          <a:lstStyle/>
          <a:p>
            <a:pPr>
              <a:defRPr/>
            </a:pPr>
            <a:fld id="{0C5081D9-E2B0-4D4A-AFEC-18FC95C81086}" type="slidenum">
              <a:rPr lang="en-US" smtClean="0"/>
              <a:pPr>
                <a:defRPr/>
              </a:pPr>
              <a:t>9</a:t>
            </a:fld>
            <a:endParaRPr lang="en-US" dirty="0"/>
          </a:p>
        </p:txBody>
      </p:sp>
    </p:spTree>
    <p:custDataLst>
      <p:tags r:id="rId1"/>
    </p:custDataLst>
    <p:extLst>
      <p:ext uri="{BB962C8B-B14F-4D97-AF65-F5344CB8AC3E}">
        <p14:creationId xmlns:p14="http://schemas.microsoft.com/office/powerpoint/2010/main" val="3560286720"/>
      </p:ext>
    </p:extLst>
  </p:cSld>
  <p:clrMapOvr>
    <a:masterClrMapping/>
  </p:clrMapOvr>
  <p:transition spd="slow" advTm="49470"/>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4"/>
  <p:tag name="ARTICULATE_PROJECT_OPEN" val="0"/>
  <p:tag name="ARTICULATE_DESIGN_ID_CAMBIUM ASSESSMENT PPT" val="8SGwFKCf"/>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00000000-0000-0000-0000-000000000000</TermId>
        </TermInfo>
      </Terms>
    </TaxKeywordTaxHTField>
    <TaxCatchAll xmlns="3c8d6406-deae-4a0d-a95e-fe53ed4a1ace">
      <Value>1327</Value>
    </TaxCatchAl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EAC94F-0CB7-47E2-B1CC-A0F105248E94}">
  <ds:schemaRefs>
    <ds:schemaRef ds:uri="http://schemas.openxmlformats.org/package/2006/metadata/core-properties"/>
    <ds:schemaRef ds:uri="http://purl.org/dc/elements/1.1/"/>
    <ds:schemaRef ds:uri="60b788f9-dbc8-42fd-99f2-081ed83a52df"/>
    <ds:schemaRef ds:uri="3c8d6406-deae-4a0d-a95e-fe53ed4a1ace"/>
    <ds:schemaRef ds:uri="http://schemas.microsoft.com/office/infopath/2007/PartnerControls"/>
    <ds:schemaRef ds:uri="http://schemas.microsoft.com/office/2006/documentManagement/types"/>
    <ds:schemaRef ds:uri="http://schemas.microsoft.com/office/2006/metadata/properties"/>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F63C77B6-D79C-4692-AE58-9EB660BFA0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2018 AIR PPT</Template>
  <TotalTime>6278</TotalTime>
  <Words>3286</Words>
  <Application>Microsoft Office PowerPoint</Application>
  <PresentationFormat>Widescreen</PresentationFormat>
  <Paragraphs>220</Paragraphs>
  <Slides>24</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Arial Narrow</vt:lpstr>
      <vt:lpstr>Calibri</vt:lpstr>
      <vt:lpstr>Franklin Gothic Book</vt:lpstr>
      <vt:lpstr>Franklin Gothic Medium</vt:lpstr>
      <vt:lpstr>Gill Sans MT</vt:lpstr>
      <vt:lpstr>Segoe UI</vt:lpstr>
      <vt:lpstr>Times New Roman</vt:lpstr>
      <vt:lpstr>Wingdings</vt:lpstr>
      <vt:lpstr>Cambium Assessment PPT</vt:lpstr>
      <vt:lpstr>Data Entry Interface (DEI)</vt:lpstr>
      <vt:lpstr>Objectives</vt:lpstr>
      <vt:lpstr>Using the DEI</vt:lpstr>
      <vt:lpstr>Confirming Student Settings in TIDE</vt:lpstr>
      <vt:lpstr>Accessing the Data Entry Interface</vt:lpstr>
      <vt:lpstr>Accessing the Data Entry Interface (Continued)</vt:lpstr>
      <vt:lpstr>Accessing the Data Entry Interface (Continued)</vt:lpstr>
      <vt:lpstr>Accessing the Data Entry Interface (Continued)</vt:lpstr>
      <vt:lpstr>Test Selection</vt:lpstr>
      <vt:lpstr>Audio Playback Check</vt:lpstr>
      <vt:lpstr>Recording Device Check</vt:lpstr>
      <vt:lpstr>Instructions and Help</vt:lpstr>
      <vt:lpstr>Screener Participation Questions</vt:lpstr>
      <vt:lpstr>Administering the Screener</vt:lpstr>
      <vt:lpstr>Administering and Scoring Speaking Items </vt:lpstr>
      <vt:lpstr>PowerPoint Presentation</vt:lpstr>
      <vt:lpstr>PowerPoint Presentation</vt:lpstr>
      <vt:lpstr>Entering Student Response Data: Paper Administration  </vt:lpstr>
      <vt:lpstr>Entering Student Response Data: Paper Administration</vt:lpstr>
      <vt:lpstr>Entering Student Response Data: Braille Administration</vt:lpstr>
      <vt:lpstr>PowerPoint Presentation</vt:lpstr>
      <vt:lpstr>PowerPoint Presentation</vt:lpstr>
      <vt:lpstr>Helpful Hints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Nadia McDowell</cp:lastModifiedBy>
  <cp:revision>83</cp:revision>
  <cp:lastPrinted>2017-10-19T00:36:21Z</cp:lastPrinted>
  <dcterms:created xsi:type="dcterms:W3CDTF">2020-02-03T21:37:34Z</dcterms:created>
  <dcterms:modified xsi:type="dcterms:W3CDTF">2023-07-26T20:28:38Z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y fmtid="{D5CDD505-2E9C-101B-9397-08002B2CF9AE}" pid="5" name="ArticulateGUID">
    <vt:lpwstr>50D84085-0273-43EB-A648-57F71E9BCA1B</vt:lpwstr>
  </property>
  <property fmtid="{D5CDD505-2E9C-101B-9397-08002B2CF9AE}" pid="6" name="ArticulatePath">
    <vt:lpwstr>https://cambiumlearning-my.sharepoint.com/personal/jennifer_strittmatter_cambiumassessment_com/Documents/Desktop/Projects/ELPA21/DEI Braille and Paper Screener/23-24_Training_DEI-Braille_and_Paper_no audio_DRAFT</vt:lpwstr>
  </property>
</Properties>
</file>